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6"/>
  </p:notesMasterIdLst>
  <p:handoutMasterIdLst>
    <p:handoutMasterId r:id="rId37"/>
  </p:handoutMasterIdLst>
  <p:sldIdLst>
    <p:sldId id="256" r:id="rId2"/>
    <p:sldId id="257" r:id="rId3"/>
    <p:sldId id="258" r:id="rId4"/>
    <p:sldId id="259" r:id="rId5"/>
    <p:sldId id="260" r:id="rId6"/>
    <p:sldId id="261" r:id="rId7"/>
    <p:sldId id="262" r:id="rId8"/>
    <p:sldId id="263" r:id="rId9"/>
    <p:sldId id="290"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8288000" cy="10287000"/>
  <p:notesSz cx="6858000" cy="9144000"/>
  <p:embeddedFontLst>
    <p:embeddedFont>
      <p:font typeface="Calibri (MS)" panose="020F0502020204030204" pitchFamily="34" charset="0"/>
      <p:regular r:id="rId38"/>
    </p:embeddedFont>
    <p:embeddedFont>
      <p:font typeface="Quicksand" pitchFamily="2" charset="77"/>
      <p:regular r:id="rId39"/>
      <p:bold r:id="rId40"/>
    </p:embeddedFont>
    <p:embeddedFont>
      <p:font typeface="Quicksand Bold" pitchFamily="2" charset="77"/>
      <p:regular r:id="rId41"/>
      <p:bold r:id="rId42"/>
      <p:italic r:id="rId43"/>
      <p:boldItalic r:id="rId44"/>
    </p:embeddedFont>
    <p:embeddedFont>
      <p:font typeface="Red Hat Display Bold" panose="02010803040201060303" pitchFamily="2" charset="77"/>
      <p:regular r:id="rId45"/>
      <p:bold r:id="rId46"/>
    </p:embeddedFont>
    <p:embeddedFont>
      <p:font typeface="Red Hat Display Medium" panose="02010303040201060303" pitchFamily="2" charset="0"/>
      <p:regular r:id="rId47"/>
      <p:italic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FE7"/>
    <a:srgbClr val="354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78" autoAdjust="0"/>
    <p:restoredTop sz="91092" autoAdjust="0"/>
  </p:normalViewPr>
  <p:slideViewPr>
    <p:cSldViewPr>
      <p:cViewPr varScale="1">
        <p:scale>
          <a:sx n="67" d="100"/>
          <a:sy n="67" d="100"/>
        </p:scale>
        <p:origin x="184" y="640"/>
      </p:cViewPr>
      <p:guideLst>
        <p:guide orient="horz" pos="2160"/>
        <p:guide pos="2880"/>
      </p:guideLst>
    </p:cSldViewPr>
  </p:slideViewPr>
  <p:outlineViewPr>
    <p:cViewPr>
      <p:scale>
        <a:sx n="33" d="100"/>
        <a:sy n="33" d="100"/>
      </p:scale>
      <p:origin x="0" y="0"/>
    </p:cViewPr>
  </p:outlineViewPr>
  <p:notesTextViewPr>
    <p:cViewPr>
      <p:scale>
        <a:sx n="95" d="100"/>
        <a:sy n="9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9BDACF5-6CD3-FD8D-CAB7-C98C95C32A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53568A2-A22B-82B1-A181-BA4B18CCC79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National Disability Center for Student Success</a:t>
            </a:r>
          </a:p>
        </p:txBody>
      </p:sp>
      <p:sp>
        <p:nvSpPr>
          <p:cNvPr id="4" name="Footer Placeholder 3">
            <a:extLst>
              <a:ext uri="{FF2B5EF4-FFF2-40B4-BE49-F238E27FC236}">
                <a16:creationId xmlns:a16="http://schemas.microsoft.com/office/drawing/2014/main" id="{95A4E69C-2DD5-1F62-F840-314C926F07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BDF768-E51D-AA46-2386-B60FC0EF62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7B74739-DFF7-F847-9CD3-BF15879EF1B8}" type="slidenum">
              <a:rPr lang="en-US" smtClean="0"/>
              <a:t>‹#›</a:t>
            </a:fld>
            <a:endParaRPr lang="en-US"/>
          </a:p>
        </p:txBody>
      </p:sp>
    </p:spTree>
    <p:extLst>
      <p:ext uri="{BB962C8B-B14F-4D97-AF65-F5344CB8AC3E}">
        <p14:creationId xmlns:p14="http://schemas.microsoft.com/office/powerpoint/2010/main" val="28867328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ationaldisabilitycenter.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nationaldisabilitycenter.org/"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following notes are for facilitators to use to support their role as “MC” through this workshop content.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Overall Notes: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Purpose of this workshop is to facilitate a thoughtful conversation between higher education faculty about accessibility strategies and decision making in your classrooms.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Designed to be facilitated by a colleague with teaching experience.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Time required ranges from 30 minutes to 90 minutes.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30 minutes is only appropriate when conversations about teaching are already part of the meeting history or culture. In this case, go straight to the scenarios starting on slide (insert here).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60 minutes is feasible if you select ONE of the TWO scenarios.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90 minutes is sufficient if you discuss BOTH scenarios.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Strongly urge small group conversation for the Discussion slides, followed by large group conversation.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Feel free to add dates or locations as needed to tailor this slide for your event. Please leave the National Disability Center logo and formatting in place!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
        <p:nvSpPr>
          <p:cNvPr id="5" name="Date Placeholder 4">
            <a:extLst>
              <a:ext uri="{FF2B5EF4-FFF2-40B4-BE49-F238E27FC236}">
                <a16:creationId xmlns:a16="http://schemas.microsoft.com/office/drawing/2014/main" id="{46A86260-D319-6DA1-20E6-254D5388CCCD}"/>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096850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sz="1200" b="1" kern="1200" dirty="0">
                <a:solidFill>
                  <a:schemeClr val="tx1"/>
                </a:solidFill>
                <a:effectLst/>
                <a:latin typeface="+mn-lt"/>
                <a:ea typeface="+mn-ea"/>
                <a:cs typeface="+mn-cs"/>
              </a:rPr>
              <a:t>We started with a measure of accessibility that draw from the access issues and topics that students said were most important to their learning. These items make up the FAM – the Faculty Accessibility Measure – built, piloted, and administered in 2025 as part of the second year of data collection at the National Disability Center.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FAM items were split into two factors – Individual Confidence and Institutional Support. The Individual Confidence items tap into knowledge and practices about disability and accessibility that faculty may implement in their teaching. The Institutional Support items capture ways that institutions provide policies and support that enable accessible teaching practices. </a:t>
            </a:r>
            <a:endParaRPr lang="en-US" sz="1200" kern="1200" dirty="0">
              <a:solidFill>
                <a:schemeClr val="tx1"/>
              </a:solidFill>
              <a:effectLst/>
              <a:latin typeface="+mn-lt"/>
              <a:ea typeface="+mn-ea"/>
              <a:cs typeface="+mn-cs"/>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slide provide context for the survey results.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11</a:t>
            </a:fld>
            <a:endParaRPr lang="cs-CZ"/>
          </a:p>
        </p:txBody>
      </p:sp>
      <p:sp>
        <p:nvSpPr>
          <p:cNvPr id="5" name="Date Placeholder 4">
            <a:extLst>
              <a:ext uri="{FF2B5EF4-FFF2-40B4-BE49-F238E27FC236}">
                <a16:creationId xmlns:a16="http://schemas.microsoft.com/office/drawing/2014/main" id="{ED612225-B4FD-4E74-84AE-D0938C65628B}"/>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870656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slide provide context for the survey results.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12</a:t>
            </a:fld>
            <a:endParaRPr lang="cs-CZ"/>
          </a:p>
        </p:txBody>
      </p:sp>
      <p:sp>
        <p:nvSpPr>
          <p:cNvPr id="5" name="Date Placeholder 4">
            <a:extLst>
              <a:ext uri="{FF2B5EF4-FFF2-40B4-BE49-F238E27FC236}">
                <a16:creationId xmlns:a16="http://schemas.microsoft.com/office/drawing/2014/main" id="{A6FFAF3A-A0B5-AA71-6A76-37FE8BD39AD5}"/>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504182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slide provide context for the survey results.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13</a:t>
            </a:fld>
            <a:endParaRPr lang="cs-CZ"/>
          </a:p>
        </p:txBody>
      </p:sp>
      <p:sp>
        <p:nvSpPr>
          <p:cNvPr id="5" name="Date Placeholder 4">
            <a:extLst>
              <a:ext uri="{FF2B5EF4-FFF2-40B4-BE49-F238E27FC236}">
                <a16:creationId xmlns:a16="http://schemas.microsoft.com/office/drawing/2014/main" id="{3CB1888C-546E-6D96-CCA2-469BA75D21A5}"/>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549472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This slide provide a quick overview of the results of this survey.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Faculty across the board rated Individual Confidence factors high – an average of 3.47 on a scale of 1 to 4, from not at all confident to very confident. The highest rated items are items such as directing students to disability services, having an accessibility statement in their syllabus, and making sure the videos associated with their class have captions. Lower rated item – but still over 3.0, were supporting students with disabilities, providing alternative assignments, and monitoring one’s own pace when giving lectures.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14</a:t>
            </a:fld>
            <a:endParaRPr lang="cs-CZ"/>
          </a:p>
        </p:txBody>
      </p:sp>
      <p:sp>
        <p:nvSpPr>
          <p:cNvPr id="5" name="Date Placeholder 4">
            <a:extLst>
              <a:ext uri="{FF2B5EF4-FFF2-40B4-BE49-F238E27FC236}">
                <a16:creationId xmlns:a16="http://schemas.microsoft.com/office/drawing/2014/main" id="{DED2649C-C096-AFF6-F9BA-4E5690BBD463}"/>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408856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slide provide a quick overview of the results of this survey.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Faculty also rated Institutional Support factors high, an average of 3.23 on a scale of 1-4, but not as highly as their Individual Confidence responses. Highest rated items included policies about maintaining privacy and information about accessibility, as well as resources for testing accommodations. Lowest rated items were those related to being prepared to support disabled students in an emergency, the use of assistive technologies, and how to improve accessible teaching strategies.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15</a:t>
            </a:fld>
            <a:endParaRPr lang="cs-CZ"/>
          </a:p>
        </p:txBody>
      </p:sp>
      <p:sp>
        <p:nvSpPr>
          <p:cNvPr id="5" name="Date Placeholder 4">
            <a:extLst>
              <a:ext uri="{FF2B5EF4-FFF2-40B4-BE49-F238E27FC236}">
                <a16:creationId xmlns:a16="http://schemas.microsoft.com/office/drawing/2014/main" id="{52A11BA9-C75A-9A99-978D-2D767595742A}"/>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1124106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sz="1200" b="1" kern="1200" dirty="0">
                <a:solidFill>
                  <a:schemeClr val="tx1"/>
                </a:solidFill>
                <a:effectLst/>
                <a:latin typeface="+mn-lt"/>
                <a:ea typeface="+mn-ea"/>
                <a:cs typeface="+mn-cs"/>
              </a:rPr>
              <a:t>The above slide shows information about comparisons on these same scales between different types of institutions (technical training/2 year colleges vs. 4 year) as well as faculty with disabilities vs. those without. </a:t>
            </a:r>
            <a:endParaRPr lang="en-US"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If time allows, this is a good place to pause and discuss the student and faculty data. Some possible prompts include: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Are there any surprises or AHAs from the student data?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How would you rate yourself on the items from the FAM?</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buFont typeface="Courier New" panose="02070309020205020404" pitchFamily="49" charset="0"/>
              <a:buChar char="o"/>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You can also distribute the FAM items separately, either as an exercise prior to the workshop or as part of the workshop. The FAM is included in your packet of resources.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Are there any surprises or AHAs from the faculty data?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Have the group split up and each discuss one of the accessibility scenarios for 10-15 minutes.</a:t>
            </a:r>
          </a:p>
          <a:p>
            <a:endParaRPr lang="en-US" dirty="0"/>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Now we make the transition into discussing accessibility scenarios that may have arisen (or will) in the classroom. These scenarios are intentionally tapping into some gray areas for accessibility. We are assuming that more straightforward accommodations requests are already part of the “comfort zone” for faculty. </a:t>
            </a:r>
          </a:p>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We have provided two scenarios here that represent different kinds of issues and learning formats. Feel free to choose a different sequence, or to tailor to meet a situation that you feel is most applicable to your group. </a:t>
            </a:r>
          </a:p>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We encourage the group to break up into smaller groups (no more than 4-5) to read and discuss their thoughts about each scenario. Be sure that people have access to the text of the scenario as well as the prompt questions during their breakout groups. You may need 10-15 minutes, depending on the engagement within the small group.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19</a:t>
            </a:fld>
            <a:endParaRPr lang="cs-CZ"/>
          </a:p>
        </p:txBody>
      </p:sp>
      <p:sp>
        <p:nvSpPr>
          <p:cNvPr id="5" name="Date Placeholder 4">
            <a:extLst>
              <a:ext uri="{FF2B5EF4-FFF2-40B4-BE49-F238E27FC236}">
                <a16:creationId xmlns:a16="http://schemas.microsoft.com/office/drawing/2014/main" id="{2033F5F0-0F63-6D85-CCAD-6B1BC6B94130}"/>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444458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Feel free to tailor this slide to the aspects of the workshop that you will use for your event.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a:t>
            </a:fld>
            <a:endParaRPr lang="cs-CZ"/>
          </a:p>
        </p:txBody>
      </p:sp>
      <p:sp>
        <p:nvSpPr>
          <p:cNvPr id="5" name="Date Placeholder 4">
            <a:extLst>
              <a:ext uri="{FF2B5EF4-FFF2-40B4-BE49-F238E27FC236}">
                <a16:creationId xmlns:a16="http://schemas.microsoft.com/office/drawing/2014/main" id="{CF8A5938-7E79-9C26-EFEA-77946211C9D2}"/>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308307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Have the group briefly discuss this before showing example responses on the next slide.</a:t>
            </a:r>
          </a:p>
          <a:p>
            <a:r>
              <a:rPr lang="en-US" dirty="0"/>
              <a:t>20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We encourage both small group and larger group discussion of this scenario. Once the small groups have a chance to explore their thoughts, bring the group back to thinking about some larger issues. Some simple prompts might be: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did you notice about your reaction to this scenario?</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thoughts about possible options came to mind?</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themes or important issues came up in your group?</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As part of the faculty-focused data collection at the National Disability Center, we interviewed 23 faculty members from across the country and included this scenario as part of that conversation. This list of high-level topics may be things that appeared in your own conversations – feel free to use this slide as a way to summarize or offer some additional perspectives to those that are present in your group.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22</a:t>
            </a:fld>
            <a:endParaRPr lang="cs-CZ"/>
          </a:p>
        </p:txBody>
      </p:sp>
      <p:sp>
        <p:nvSpPr>
          <p:cNvPr id="5" name="Date Placeholder 4">
            <a:extLst>
              <a:ext uri="{FF2B5EF4-FFF2-40B4-BE49-F238E27FC236}">
                <a16:creationId xmlns:a16="http://schemas.microsoft.com/office/drawing/2014/main" id="{630A2217-928E-B83B-51ED-862A3CEFD9A5}"/>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090623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quote may be useful as a strategy of how to make submission of additional assignments something that all students can benefit from. If time allows, discuss whether or not they would consider this approach in their own classes.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23</a:t>
            </a:fld>
            <a:endParaRPr lang="cs-CZ"/>
          </a:p>
        </p:txBody>
      </p:sp>
      <p:sp>
        <p:nvSpPr>
          <p:cNvPr id="5" name="Date Placeholder 4">
            <a:extLst>
              <a:ext uri="{FF2B5EF4-FFF2-40B4-BE49-F238E27FC236}">
                <a16:creationId xmlns:a16="http://schemas.microsoft.com/office/drawing/2014/main" id="{AD8B366B-DD65-3336-402C-6F102DE8FCFA}"/>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4213682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Have the group briefly discuss this before showing example responses on the next slide.</a:t>
            </a:r>
          </a:p>
          <a:p>
            <a:endParaRPr lang="en-US" dirty="0"/>
          </a:p>
          <a:p>
            <a:r>
              <a:rPr lang="en-US" sz="1200" b="1" kern="1200" dirty="0">
                <a:solidFill>
                  <a:schemeClr val="tx1"/>
                </a:solidFill>
                <a:effectLst/>
                <a:latin typeface="+mn-lt"/>
                <a:ea typeface="+mn-ea"/>
                <a:cs typeface="+mn-cs"/>
              </a:rPr>
              <a:t> The second scenario (if time allows!). Same approach and format as Scenario 1. </a:t>
            </a:r>
            <a:endParaRPr lang="en-US" sz="1200" kern="1200" dirty="0">
              <a:solidFill>
                <a:schemeClr val="tx1"/>
              </a:solidFill>
              <a:effectLst/>
              <a:latin typeface="+mn-lt"/>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As with the first scenario, we encourage both small group and larger group discussion of this scenario. Once the small groups have a chance to explore their thoughts, bring the group back to thinking about some larger issues. Some simple prompts might be: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did you notice about your reaction to this scenario?</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thoughts about possible options came to mind?</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themes or important issues came up in your group?</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You might also add the following expansion prompts: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makes this scenario different than the first?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are your thoughts on the modified assignment?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Font typeface="Symbol" pitchFamily="2" charset="2"/>
              <a:buChar char=""/>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What kind of planning is required to honor this request?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As with scenario one, this list of high-level topics may be things that appeared in your own conversations – feel free to use this slide to summarize or offer some additional perspectives to those that are present in your group.</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26</a:t>
            </a:fld>
            <a:endParaRPr lang="cs-CZ"/>
          </a:p>
        </p:txBody>
      </p:sp>
      <p:sp>
        <p:nvSpPr>
          <p:cNvPr id="5" name="Date Placeholder 4">
            <a:extLst>
              <a:ext uri="{FF2B5EF4-FFF2-40B4-BE49-F238E27FC236}">
                <a16:creationId xmlns:a16="http://schemas.microsoft.com/office/drawing/2014/main" id="{D0109727-BD5F-6FD0-7C0B-EC44AB8DFE50}"/>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41612881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was one of our interviewee’s responses to what advice they might have for students. How can you invite students to bring up questions about accessibility in a way that improves the likelihood of it being considered?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27</a:t>
            </a:fld>
            <a:endParaRPr lang="cs-CZ"/>
          </a:p>
        </p:txBody>
      </p:sp>
      <p:sp>
        <p:nvSpPr>
          <p:cNvPr id="5" name="Date Placeholder 4">
            <a:extLst>
              <a:ext uri="{FF2B5EF4-FFF2-40B4-BE49-F238E27FC236}">
                <a16:creationId xmlns:a16="http://schemas.microsoft.com/office/drawing/2014/main" id="{B4413480-9B86-98E1-0DE5-AE08BE3E1CBE}"/>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182893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This is an opportunity for people to take a few minutes – some quiet think time – and write down a few ideas on what their next steps might be. Something we notice is that the syllabus is a great place to start. This can include having students with disabilities give you feedback on your syllabus or perhaps other faculty as well. Some of these items are about communication, others are about the design of future courses. See what might spark ideas in your group!</a:t>
            </a:r>
            <a:endParaRPr lang="en-US" sz="1200" kern="1200" dirty="0">
              <a:solidFill>
                <a:schemeClr val="tx1"/>
              </a:solidFill>
              <a:effectLst/>
              <a:latin typeface="+mn-lt"/>
              <a:ea typeface="+mn-ea"/>
              <a:cs typeface="+mn-cs"/>
            </a:endParaRPr>
          </a:p>
          <a:p>
            <a:r>
              <a:rPr lang="en-US" dirty="0">
                <a:effectLst/>
              </a:rPr>
              <a:t> </a:t>
            </a:r>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28</a:t>
            </a:fld>
            <a:endParaRPr lang="cs-CZ"/>
          </a:p>
        </p:txBody>
      </p:sp>
      <p:sp>
        <p:nvSpPr>
          <p:cNvPr id="5" name="Date Placeholder 4">
            <a:extLst>
              <a:ext uri="{FF2B5EF4-FFF2-40B4-BE49-F238E27FC236}">
                <a16:creationId xmlns:a16="http://schemas.microsoft.com/office/drawing/2014/main" id="{80814377-AFA4-C05B-A9FA-EBDB9E850406}"/>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629010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For those considering more systemic, program-wide or campus-level initiatives, here are 6 simple ways that we have seen make a true difference in how accessibility can be a part of the larger conversations about student support.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29</a:t>
            </a:fld>
            <a:endParaRPr lang="cs-CZ"/>
          </a:p>
        </p:txBody>
      </p:sp>
      <p:sp>
        <p:nvSpPr>
          <p:cNvPr id="5" name="Date Placeholder 4">
            <a:extLst>
              <a:ext uri="{FF2B5EF4-FFF2-40B4-BE49-F238E27FC236}">
                <a16:creationId xmlns:a16="http://schemas.microsoft.com/office/drawing/2014/main" id="{6F251EEC-3A87-A48C-A7CE-807396D75138}"/>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471365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This slides provide you with a place to share where this information came from and the missing of the National Disability Center.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Feel free to refer people to our website for more information:</a:t>
            </a:r>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hlinkClick r:id="rId3"/>
              </a:rPr>
              <a:t>www.NationalDisabilityCenter.org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a:t>
            </a:fld>
            <a:endParaRPr lang="cs-CZ"/>
          </a:p>
        </p:txBody>
      </p:sp>
      <p:sp>
        <p:nvSpPr>
          <p:cNvPr id="5" name="Date Placeholder 4">
            <a:extLst>
              <a:ext uri="{FF2B5EF4-FFF2-40B4-BE49-F238E27FC236}">
                <a16:creationId xmlns:a16="http://schemas.microsoft.com/office/drawing/2014/main" id="{066B37A3-0ABD-FFBA-3CE4-A48147519FBE}"/>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942149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One simple action item can be to learn more! We have a suite of resources at the National Disability Center that provide best practices, tip sheets, and other insights that can be valuable for students, instructors, administrators and researchers. Bookmark this page for your future reference!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30</a:t>
            </a:fld>
            <a:endParaRPr lang="cs-CZ"/>
          </a:p>
        </p:txBody>
      </p:sp>
      <p:sp>
        <p:nvSpPr>
          <p:cNvPr id="5" name="Date Placeholder 4">
            <a:extLst>
              <a:ext uri="{FF2B5EF4-FFF2-40B4-BE49-F238E27FC236}">
                <a16:creationId xmlns:a16="http://schemas.microsoft.com/office/drawing/2014/main" id="{45D5512F-E14C-B4A2-43AE-0789F44F2F54}"/>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33846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National Disability Center has many ways to stay connected!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31</a:t>
            </a:fld>
            <a:endParaRPr lang="cs-CZ"/>
          </a:p>
        </p:txBody>
      </p:sp>
      <p:sp>
        <p:nvSpPr>
          <p:cNvPr id="5" name="Date Placeholder 4">
            <a:extLst>
              <a:ext uri="{FF2B5EF4-FFF2-40B4-BE49-F238E27FC236}">
                <a16:creationId xmlns:a16="http://schemas.microsoft.com/office/drawing/2014/main" id="{4368DDE9-E862-5611-1019-9FB969F6EFF1}"/>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30413504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b="0" i="0" dirty="0">
                <a:effectLst/>
              </a:rPr>
              <a:t>The National Disability Center has many ways to stay connected! </a:t>
            </a:r>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32</a:t>
            </a:fld>
            <a:endParaRPr lang="cs-CZ"/>
          </a:p>
        </p:txBody>
      </p:sp>
      <p:sp>
        <p:nvSpPr>
          <p:cNvPr id="5" name="Date Placeholder 4">
            <a:extLst>
              <a:ext uri="{FF2B5EF4-FFF2-40B4-BE49-F238E27FC236}">
                <a16:creationId xmlns:a16="http://schemas.microsoft.com/office/drawing/2014/main" id="{D3478CF0-0EFA-2DA8-0FFD-E6B1EFB95899}"/>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15356020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If time allows, provide an opportunity for people to ask about anything that is still lingering as a question or generate a list of ideas for future conversations.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33</a:t>
            </a:fld>
            <a:endParaRPr lang="cs-CZ"/>
          </a:p>
        </p:txBody>
      </p:sp>
      <p:sp>
        <p:nvSpPr>
          <p:cNvPr id="5" name="Date Placeholder 4">
            <a:extLst>
              <a:ext uri="{FF2B5EF4-FFF2-40B4-BE49-F238E27FC236}">
                <a16:creationId xmlns:a16="http://schemas.microsoft.com/office/drawing/2014/main" id="{DA7ECBAD-5543-2387-A303-4B1C10000CC7}"/>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929949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Take the time to thank your group for having this conversation! And from all of us at the National Disability Center, THANK YOU for bringing this accessibility workshop to your campus!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34</a:t>
            </a:fld>
            <a:endParaRPr lang="cs-CZ"/>
          </a:p>
        </p:txBody>
      </p:sp>
      <p:sp>
        <p:nvSpPr>
          <p:cNvPr id="5" name="Date Placeholder 4">
            <a:extLst>
              <a:ext uri="{FF2B5EF4-FFF2-40B4-BE49-F238E27FC236}">
                <a16:creationId xmlns:a16="http://schemas.microsoft.com/office/drawing/2014/main" id="{4D7662FC-AD27-8F62-FEF7-72BE4352256B}"/>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922861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This slides provide you with a place to share where this information came from and the missing of the National Disability Center.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Feel free to refer people to our website for more information:</a:t>
            </a:r>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hlinkClick r:id="rId3"/>
              </a:rPr>
              <a:t>www.NationalDisabilityCenter.org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4</a:t>
            </a:fld>
            <a:endParaRPr lang="cs-CZ"/>
          </a:p>
        </p:txBody>
      </p:sp>
      <p:sp>
        <p:nvSpPr>
          <p:cNvPr id="5" name="Date Placeholder 4">
            <a:extLst>
              <a:ext uri="{FF2B5EF4-FFF2-40B4-BE49-F238E27FC236}">
                <a16:creationId xmlns:a16="http://schemas.microsoft.com/office/drawing/2014/main" id="{987C41EF-0DBC-A57E-139F-5C83A1587283}"/>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04980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These learning objectives can be achieved within the Workshop time itself, as well as in conjunction with follow-up reading and conversations. Resources are provided at the end of this workshop to help strengthen each of these outcomes.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5</a:t>
            </a:fld>
            <a:endParaRPr lang="cs-CZ"/>
          </a:p>
        </p:txBody>
      </p:sp>
      <p:sp>
        <p:nvSpPr>
          <p:cNvPr id="5" name="Date Placeholder 4">
            <a:extLst>
              <a:ext uri="{FF2B5EF4-FFF2-40B4-BE49-F238E27FC236}">
                <a16:creationId xmlns:a16="http://schemas.microsoft.com/office/drawing/2014/main" id="{83E8EFAC-7C3C-F4BF-B27F-D0E1E81D9B0D}"/>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281225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work at the National Disability Center starts with disabled students and their  experiences navigating higher education. We share with you some of the findings from our early studies on disability and accessibility in postsecondary education. These findings form the foundation of how the rest of the work of the Center is continuing within our 10 studies in 5 years plan.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6</a:t>
            </a:fld>
            <a:endParaRPr lang="cs-CZ"/>
          </a:p>
        </p:txBody>
      </p:sp>
      <p:sp>
        <p:nvSpPr>
          <p:cNvPr id="5" name="Date Placeholder 4">
            <a:extLst>
              <a:ext uri="{FF2B5EF4-FFF2-40B4-BE49-F238E27FC236}">
                <a16:creationId xmlns:a16="http://schemas.microsoft.com/office/drawing/2014/main" id="{5EDC11CD-F4F2-1D8F-2D81-8EF694F6395B}"/>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65157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Both survey and interview data form the foundation of our understanding about disability and accessibility for students in the US today. These research findings emphasize how much students with disabilities are navigating new learning environments and often without a full awareness of their access needs or potential resources available to them. The students in your classroom may have a disability and not have an official document from the institution. This leads to many gray areas in how to manage accessibility requests that are made in the middle of a semester.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7</a:t>
            </a:fld>
            <a:endParaRPr lang="cs-CZ"/>
          </a:p>
        </p:txBody>
      </p:sp>
      <p:sp>
        <p:nvSpPr>
          <p:cNvPr id="5" name="Date Placeholder 4">
            <a:extLst>
              <a:ext uri="{FF2B5EF4-FFF2-40B4-BE49-F238E27FC236}">
                <a16:creationId xmlns:a16="http://schemas.microsoft.com/office/drawing/2014/main" id="{31571F3C-EDF9-F02D-3550-F4B8799020A5}"/>
              </a:ext>
            </a:extLst>
          </p:cNvPr>
          <p:cNvSpPr>
            <a:spLocks noGrp="1"/>
          </p:cNvSpPr>
          <p:nvPr>
            <p:ph type="dt" idx="1"/>
          </p:nvPr>
        </p:nvSpPr>
        <p:spPr/>
        <p:txBody>
          <a:bodyPr/>
          <a:lstStyle/>
          <a:p>
            <a:r>
              <a:rPr lang="en-US"/>
              <a:t>National Disability Center for Student Success</a:t>
            </a:r>
            <a:endParaRPr lang="cs-CZ"/>
          </a:p>
        </p:txBody>
      </p:sp>
    </p:spTree>
    <p:extLst>
      <p:ext uri="{BB962C8B-B14F-4D97-AF65-F5344CB8AC3E}">
        <p14:creationId xmlns:p14="http://schemas.microsoft.com/office/powerpoint/2010/main" val="2073048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0FDA4-7899-FCB3-6B55-04ED5D58DD4D}"/>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229EE18E-BEC0-5646-4DD5-3D3C697A57DC}"/>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3A6D5BBC-B370-98CD-3C41-C200FACC2FFB}"/>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National Disability Center for Student Success</a:t>
            </a:r>
            <a:endParaRPr lang="cs-CZ"/>
          </a:p>
        </p:txBody>
      </p:sp>
      <p:sp>
        <p:nvSpPr>
          <p:cNvPr id="4" name="Slide Image Placeholder 3">
            <a:extLst>
              <a:ext uri="{FF2B5EF4-FFF2-40B4-BE49-F238E27FC236}">
                <a16:creationId xmlns:a16="http://schemas.microsoft.com/office/drawing/2014/main" id="{3D383AC4-DFC1-AA82-713E-53DC4ADE8651}"/>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A38A464B-D646-12C9-030B-B5CFD1AF5173}"/>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Have the group split up and each discuss one of the accessibility scenarios for 10-15 minutes.</a:t>
            </a:r>
          </a:p>
          <a:p>
            <a:endParaRPr lang="en-US" dirty="0"/>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Now we make the transition into discussing accessibility scenarios that may have arisen (or will) in the classroom. These scenarios are intentionally tapping into some gray areas for accessibility. We are assuming that more straightforward accommodations requests are already part of the “comfort zone” for faculty. </a:t>
            </a:r>
          </a:p>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We have provided two scenarios here that represent different kinds of issues and learning formats. Feel free to choose a different sequence, or to tailor to meet a situation that you feel is most applicable to your group. </a:t>
            </a:r>
          </a:p>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We encourage the group to break up into smaller groups (no more than 4-5) to read and discuss their thoughts about each scenario. Be sure that people have access to the text of the scenario as well as the prompt questions during their breakout groups. You may need 10-15 minutes, depending on the engagement within the small group.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6" name="Footer Placeholder 5">
            <a:extLst>
              <a:ext uri="{FF2B5EF4-FFF2-40B4-BE49-F238E27FC236}">
                <a16:creationId xmlns:a16="http://schemas.microsoft.com/office/drawing/2014/main" id="{AFB0F97A-47AB-A2BE-39D6-8F0113AB6E39}"/>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6CBC80E9-42D4-6662-C5B9-DB60434684CD}"/>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587770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EB4E98A-D2C7-C741-A9F8-00D1F8D34C12}" type="datetime1">
              <a:rPr lang="en-US" smtClean="0"/>
              <a:t>3/4/26</a:t>
            </a:fld>
            <a:endParaRPr lang="en-US"/>
          </a:p>
        </p:txBody>
      </p:sp>
      <p:sp>
        <p:nvSpPr>
          <p:cNvPr id="5" name="Footer Placeholder 4"/>
          <p:cNvSpPr>
            <a:spLocks noGrp="1"/>
          </p:cNvSpPr>
          <p:nvPr>
            <p:ph type="ftr" sz="quarter" idx="11"/>
          </p:nvPr>
        </p:nvSpPr>
        <p:spPr/>
        <p:txBody>
          <a:bodyPr/>
          <a:lstStyle/>
          <a:p>
            <a:r>
              <a:rPr lang="en-US"/>
              <a:t>© 2026 National Disability Center for Student Success.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DDBFA9-5BB2-964A-B26E-D6D8F85E30AB}" type="datetime1">
              <a:rPr lang="en-US" smtClean="0"/>
              <a:t>3/4/26</a:t>
            </a:fld>
            <a:endParaRPr lang="en-US"/>
          </a:p>
        </p:txBody>
      </p:sp>
      <p:sp>
        <p:nvSpPr>
          <p:cNvPr id="5" name="Footer Placeholder 4"/>
          <p:cNvSpPr>
            <a:spLocks noGrp="1"/>
          </p:cNvSpPr>
          <p:nvPr>
            <p:ph type="ftr" sz="quarter" idx="11"/>
          </p:nvPr>
        </p:nvSpPr>
        <p:spPr/>
        <p:txBody>
          <a:bodyPr/>
          <a:lstStyle/>
          <a:p>
            <a:r>
              <a:rPr lang="en-US"/>
              <a:t>© 2026 National Disability Center for Student Success.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DC1FF3-7088-1B40-9EA7-E2FF01B2CC0F}" type="datetime1">
              <a:rPr lang="en-US" smtClean="0"/>
              <a:t>3/4/26</a:t>
            </a:fld>
            <a:endParaRPr lang="en-US"/>
          </a:p>
        </p:txBody>
      </p:sp>
      <p:sp>
        <p:nvSpPr>
          <p:cNvPr id="5" name="Footer Placeholder 4"/>
          <p:cNvSpPr>
            <a:spLocks noGrp="1"/>
          </p:cNvSpPr>
          <p:nvPr>
            <p:ph type="ftr" sz="quarter" idx="11"/>
          </p:nvPr>
        </p:nvSpPr>
        <p:spPr/>
        <p:txBody>
          <a:bodyPr/>
          <a:lstStyle/>
          <a:p>
            <a:r>
              <a:rPr lang="en-US"/>
              <a:t>© 2026 National Disability Center for Student Success.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058ACE-F3B7-B645-88F0-34D59F330B2B}" type="datetime1">
              <a:rPr lang="en-US" smtClean="0"/>
              <a:t>3/4/26</a:t>
            </a:fld>
            <a:endParaRPr lang="en-US"/>
          </a:p>
        </p:txBody>
      </p:sp>
      <p:sp>
        <p:nvSpPr>
          <p:cNvPr id="5" name="Footer Placeholder 4"/>
          <p:cNvSpPr>
            <a:spLocks noGrp="1"/>
          </p:cNvSpPr>
          <p:nvPr>
            <p:ph type="ftr" sz="quarter" idx="11"/>
          </p:nvPr>
        </p:nvSpPr>
        <p:spPr/>
        <p:txBody>
          <a:bodyPr/>
          <a:lstStyle/>
          <a:p>
            <a:r>
              <a:rPr lang="en-US"/>
              <a:t>© 2026 National Disability Center for Student Success.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1A503E-9B08-1240-8810-80388BA96D50}" type="datetime1">
              <a:rPr lang="en-US" smtClean="0"/>
              <a:t>3/4/26</a:t>
            </a:fld>
            <a:endParaRPr lang="en-US"/>
          </a:p>
        </p:txBody>
      </p:sp>
      <p:sp>
        <p:nvSpPr>
          <p:cNvPr id="5" name="Footer Placeholder 4"/>
          <p:cNvSpPr>
            <a:spLocks noGrp="1"/>
          </p:cNvSpPr>
          <p:nvPr>
            <p:ph type="ftr" sz="quarter" idx="11"/>
          </p:nvPr>
        </p:nvSpPr>
        <p:spPr/>
        <p:txBody>
          <a:bodyPr/>
          <a:lstStyle/>
          <a:p>
            <a:r>
              <a:rPr lang="en-US"/>
              <a:t>© 2026 National Disability Center for Student Success.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DFEEC11-D92E-2248-A5B7-348D8DC4120E}" type="datetime1">
              <a:rPr lang="en-US" smtClean="0"/>
              <a:t>3/4/26</a:t>
            </a:fld>
            <a:endParaRPr lang="en-US"/>
          </a:p>
        </p:txBody>
      </p:sp>
      <p:sp>
        <p:nvSpPr>
          <p:cNvPr id="6" name="Footer Placeholder 5"/>
          <p:cNvSpPr>
            <a:spLocks noGrp="1"/>
          </p:cNvSpPr>
          <p:nvPr>
            <p:ph type="ftr" sz="quarter" idx="11"/>
          </p:nvPr>
        </p:nvSpPr>
        <p:spPr/>
        <p:txBody>
          <a:bodyPr/>
          <a:lstStyle/>
          <a:p>
            <a:r>
              <a:rPr lang="en-US"/>
              <a:t>© 2026 National Disability Center for Student Success. </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DBEDF81-E7EC-E04D-81F3-A51910AAA5E5}" type="datetime1">
              <a:rPr lang="en-US" smtClean="0"/>
              <a:t>3/4/26</a:t>
            </a:fld>
            <a:endParaRPr lang="en-US"/>
          </a:p>
        </p:txBody>
      </p:sp>
      <p:sp>
        <p:nvSpPr>
          <p:cNvPr id="8" name="Footer Placeholder 7"/>
          <p:cNvSpPr>
            <a:spLocks noGrp="1"/>
          </p:cNvSpPr>
          <p:nvPr>
            <p:ph type="ftr" sz="quarter" idx="11"/>
          </p:nvPr>
        </p:nvSpPr>
        <p:spPr/>
        <p:txBody>
          <a:bodyPr/>
          <a:lstStyle/>
          <a:p>
            <a:r>
              <a:rPr lang="en-US"/>
              <a:t>© 2026 National Disability Center for Student Success. </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F830F9-018E-8945-95D5-D6330EB9A252}" type="datetime1">
              <a:rPr lang="en-US" smtClean="0"/>
              <a:t>3/4/26</a:t>
            </a:fld>
            <a:endParaRPr lang="en-US"/>
          </a:p>
        </p:txBody>
      </p:sp>
      <p:sp>
        <p:nvSpPr>
          <p:cNvPr id="4" name="Footer Placeholder 3"/>
          <p:cNvSpPr>
            <a:spLocks noGrp="1"/>
          </p:cNvSpPr>
          <p:nvPr>
            <p:ph type="ftr" sz="quarter" idx="11"/>
          </p:nvPr>
        </p:nvSpPr>
        <p:spPr/>
        <p:txBody>
          <a:bodyPr/>
          <a:lstStyle/>
          <a:p>
            <a:r>
              <a:rPr lang="en-US"/>
              <a:t>© 2026 National Disability Center for Student Success. </a:t>
            </a:r>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17593C-10BC-6B4B-BBD7-9CC9DA08BF86}" type="datetime1">
              <a:rPr lang="en-US" smtClean="0"/>
              <a:t>3/4/26</a:t>
            </a:fld>
            <a:endParaRPr lang="en-US"/>
          </a:p>
        </p:txBody>
      </p:sp>
      <p:sp>
        <p:nvSpPr>
          <p:cNvPr id="3" name="Footer Placeholder 2"/>
          <p:cNvSpPr>
            <a:spLocks noGrp="1"/>
          </p:cNvSpPr>
          <p:nvPr>
            <p:ph type="ftr" sz="quarter" idx="11"/>
          </p:nvPr>
        </p:nvSpPr>
        <p:spPr/>
        <p:txBody>
          <a:bodyPr/>
          <a:lstStyle/>
          <a:p>
            <a:r>
              <a:rPr lang="en-US"/>
              <a:t>© 2026 National Disability Center for Student Success.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81B6F8-2FEF-6544-823C-EA636E5D176F}" type="datetime1">
              <a:rPr lang="en-US" smtClean="0"/>
              <a:t>3/4/26</a:t>
            </a:fld>
            <a:endParaRPr lang="en-US"/>
          </a:p>
        </p:txBody>
      </p:sp>
      <p:sp>
        <p:nvSpPr>
          <p:cNvPr id="6" name="Footer Placeholder 5"/>
          <p:cNvSpPr>
            <a:spLocks noGrp="1"/>
          </p:cNvSpPr>
          <p:nvPr>
            <p:ph type="ftr" sz="quarter" idx="11"/>
          </p:nvPr>
        </p:nvSpPr>
        <p:spPr/>
        <p:txBody>
          <a:bodyPr/>
          <a:lstStyle/>
          <a:p>
            <a:r>
              <a:rPr lang="en-US"/>
              <a:t>© 2026 National Disability Center for Student Success. </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8CFA33-A41D-5B4C-9A9B-BCD02A06788C}" type="datetime1">
              <a:rPr lang="en-US" smtClean="0"/>
              <a:t>3/4/26</a:t>
            </a:fld>
            <a:endParaRPr lang="en-US"/>
          </a:p>
        </p:txBody>
      </p:sp>
      <p:sp>
        <p:nvSpPr>
          <p:cNvPr id="6" name="Footer Placeholder 5"/>
          <p:cNvSpPr>
            <a:spLocks noGrp="1"/>
          </p:cNvSpPr>
          <p:nvPr>
            <p:ph type="ftr" sz="quarter" idx="11"/>
          </p:nvPr>
        </p:nvSpPr>
        <p:spPr/>
        <p:txBody>
          <a:bodyPr/>
          <a:lstStyle/>
          <a:p>
            <a:r>
              <a:rPr lang="en-US"/>
              <a:t>© 2026 National Disability Center for Student Success. </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28BCE4-3F2E-1746-B434-38F988891613}" type="datetime1">
              <a:rPr lang="en-US" smtClean="0"/>
              <a:t>3/4/26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2026 National Disability Center for Student Success. </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sv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42.png"/><Relationship Id="rId4" Type="http://schemas.openxmlformats.org/officeDocument/2006/relationships/image" Target="../media/image38.sv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43.png"/><Relationship Id="rId4" Type="http://schemas.openxmlformats.org/officeDocument/2006/relationships/image" Target="../media/image38.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2.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 Id="rId14" Type="http://schemas.openxmlformats.org/officeDocument/2006/relationships/image" Target="../media/image61.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2.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2.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28.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7.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svg"/><Relationship Id="rId11" Type="http://schemas.openxmlformats.org/officeDocument/2006/relationships/image" Target="../media/image70.png"/><Relationship Id="rId5" Type="http://schemas.openxmlformats.org/officeDocument/2006/relationships/image" Target="../media/image2.png"/><Relationship Id="rId10" Type="http://schemas.openxmlformats.org/officeDocument/2006/relationships/image" Target="../media/image69.svg"/><Relationship Id="rId4" Type="http://schemas.openxmlformats.org/officeDocument/2006/relationships/image" Target="../media/image8.svg"/><Relationship Id="rId9" Type="http://schemas.openxmlformats.org/officeDocument/2006/relationships/image" Target="../media/image68.png"/></Relationships>
</file>

<file path=ppt/slides/_rels/slide29.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7.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svg"/><Relationship Id="rId11" Type="http://schemas.openxmlformats.org/officeDocument/2006/relationships/image" Target="../media/image70.png"/><Relationship Id="rId5" Type="http://schemas.openxmlformats.org/officeDocument/2006/relationships/image" Target="../media/image2.png"/><Relationship Id="rId10" Type="http://schemas.openxmlformats.org/officeDocument/2006/relationships/image" Target="../media/image69.svg"/><Relationship Id="rId4" Type="http://schemas.openxmlformats.org/officeDocument/2006/relationships/image" Target="../media/image8.svg"/><Relationship Id="rId9"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hyperlink" Target="https://nationaldisabilitycenter.org/learn/"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youtube.com/@NationalDisabilityCenter/videos" TargetMode="External"/><Relationship Id="rId3" Type="http://schemas.openxmlformats.org/officeDocument/2006/relationships/hyperlink" Target="https://nationaldisabilitycenter.org/community/events/" TargetMode="External"/><Relationship Id="rId7" Type="http://schemas.openxmlformats.org/officeDocument/2006/relationships/image" Target="../media/image75.sv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hyperlink" Target="https://nationaldisabilitycenter.org/community/networks/" TargetMode="External"/><Relationship Id="rId10" Type="http://schemas.openxmlformats.org/officeDocument/2006/relationships/image" Target="../media/image77.svg"/><Relationship Id="rId4" Type="http://schemas.openxmlformats.org/officeDocument/2006/relationships/image" Target="../media/image73.png"/><Relationship Id="rId9" Type="http://schemas.openxmlformats.org/officeDocument/2006/relationships/image" Target="../media/image76.png"/></Relationships>
</file>

<file path=ppt/slides/_rels/slide3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81.svg"/><Relationship Id="rId5" Type="http://schemas.openxmlformats.org/officeDocument/2006/relationships/image" Target="../media/image80.png"/><Relationship Id="rId10" Type="http://schemas.openxmlformats.org/officeDocument/2006/relationships/image" Target="../media/image85.svg"/><Relationship Id="rId4" Type="http://schemas.openxmlformats.org/officeDocument/2006/relationships/image" Target="../media/image79.svg"/><Relationship Id="rId9" Type="http://schemas.openxmlformats.org/officeDocument/2006/relationships/image" Target="../media/image84.png"/></Relationships>
</file>

<file path=ppt/slides/_rels/slide33.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image" Target="../media/image87.sv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notesSlide" Target="../notesSlides/notesSlide5.xml"/><Relationship Id="rId16" Type="http://schemas.openxmlformats.org/officeDocument/2006/relationships/image" Target="../media/image18.sv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svg"/><Relationship Id="rId11" Type="http://schemas.openxmlformats.org/officeDocument/2006/relationships/image" Target="../media/image13.png"/><Relationship Id="rId5" Type="http://schemas.openxmlformats.org/officeDocument/2006/relationships/image" Target="../media/image2.png"/><Relationship Id="rId15" Type="http://schemas.openxmlformats.org/officeDocument/2006/relationships/image" Target="../media/image17.png"/><Relationship Id="rId10" Type="http://schemas.openxmlformats.org/officeDocument/2006/relationships/image" Target="../media/image12.svg"/><Relationship Id="rId19" Type="http://schemas.openxmlformats.org/officeDocument/2006/relationships/image" Target="../media/image21.png"/><Relationship Id="rId4" Type="http://schemas.openxmlformats.org/officeDocument/2006/relationships/image" Target="../media/image8.svg"/><Relationship Id="rId9" Type="http://schemas.openxmlformats.org/officeDocument/2006/relationships/image" Target="../media/image11.png"/><Relationship Id="rId14"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8.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2" name="Group 2"/>
          <p:cNvGrpSpPr/>
          <p:nvPr/>
        </p:nvGrpSpPr>
        <p:grpSpPr>
          <a:xfrm>
            <a:off x="846839" y="1028700"/>
            <a:ext cx="4863732" cy="929202"/>
            <a:chOff x="0" y="0"/>
            <a:chExt cx="6484976" cy="1238936"/>
          </a:xfrm>
        </p:grpSpPr>
        <p:sp>
          <p:nvSpPr>
            <p:cNvPr id="3" name="Freeform 3"/>
            <p:cNvSpPr/>
            <p:nvPr/>
          </p:nvSpPr>
          <p:spPr>
            <a:xfrm>
              <a:off x="0" y="0"/>
              <a:ext cx="6485001" cy="1238885"/>
            </a:xfrm>
            <a:custGeom>
              <a:avLst/>
              <a:gdLst/>
              <a:ahLst/>
              <a:cxnLst/>
              <a:rect l="l" t="t" r="r" b="b"/>
              <a:pathLst>
                <a:path w="6485001" h="1238885">
                  <a:moveTo>
                    <a:pt x="0" y="0"/>
                  </a:moveTo>
                  <a:lnTo>
                    <a:pt x="6485001" y="0"/>
                  </a:lnTo>
                  <a:lnTo>
                    <a:pt x="6485001" y="1238885"/>
                  </a:lnTo>
                  <a:lnTo>
                    <a:pt x="0" y="1238885"/>
                  </a:lnTo>
                  <a:lnTo>
                    <a:pt x="0" y="0"/>
                  </a:lnTo>
                  <a:close/>
                </a:path>
              </a:pathLst>
            </a:custGeom>
            <a:blipFill>
              <a:blip r:embed="rId3"/>
              <a:stretch>
                <a:fillRect t="-33" b="-37"/>
              </a:stretch>
            </a:blipFill>
          </p:spPr>
          <p:txBody>
            <a:bodyPr/>
            <a:lstStyle/>
            <a:p>
              <a:endParaRPr lang="en-US"/>
            </a:p>
          </p:txBody>
        </p:sp>
      </p:grpSp>
      <p:sp>
        <p:nvSpPr>
          <p:cNvPr id="4" name="TextBox 4"/>
          <p:cNvSpPr txBox="1"/>
          <p:nvPr/>
        </p:nvSpPr>
        <p:spPr>
          <a:xfrm>
            <a:off x="1028700" y="4107407"/>
            <a:ext cx="11676971" cy="3648075"/>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The Accommodations</a:t>
            </a:r>
          </a:p>
          <a:p>
            <a:pPr algn="l">
              <a:lnSpc>
                <a:spcPts val="12480"/>
              </a:lnSpc>
            </a:pPr>
            <a:r>
              <a:rPr lang="en-US" sz="8000" b="1">
                <a:solidFill>
                  <a:srgbClr val="FAFFE7"/>
                </a:solidFill>
                <a:latin typeface="Red Hat Display Bold"/>
                <a:ea typeface="Red Hat Display Bold"/>
                <a:cs typeface="Red Hat Display Bold"/>
                <a:sym typeface="Red Hat Display Bold"/>
              </a:rPr>
              <a:t>Conversation: </a:t>
            </a:r>
          </a:p>
          <a:p>
            <a:pPr algn="l">
              <a:lnSpc>
                <a:spcPts val="6720"/>
              </a:lnSpc>
            </a:pPr>
            <a:r>
              <a:rPr lang="en-US" sz="5600">
                <a:solidFill>
                  <a:srgbClr val="FAFFE7"/>
                </a:solidFill>
                <a:latin typeface="Red Hat Display Medium"/>
                <a:ea typeface="Red Hat Display Medium"/>
                <a:cs typeface="Red Hat Display Medium"/>
                <a:sym typeface="Red Hat Display"/>
              </a:rPr>
              <a:t>A Faculty-to-Faculty Workshop</a:t>
            </a:r>
          </a:p>
        </p:txBody>
      </p:sp>
      <p:sp>
        <p:nvSpPr>
          <p:cNvPr id="5" name="Freeform 5">
            <a:extLst>
              <a:ext uri="{C183D7F6-B498-43B3-948B-1728B52AA6E4}">
                <adec:decorative xmlns:adec="http://schemas.microsoft.com/office/drawing/2017/decorative" val="1"/>
              </a:ext>
            </a:extLst>
          </p:cNvPr>
          <p:cNvSpPr/>
          <p:nvPr/>
        </p:nvSpPr>
        <p:spPr>
          <a:xfrm flipV="1">
            <a:off x="12480051" y="3006280"/>
            <a:ext cx="7280719" cy="7280719"/>
          </a:xfrm>
          <a:custGeom>
            <a:avLst/>
            <a:gdLst/>
            <a:ahLst/>
            <a:cxnLst/>
            <a:rect l="l" t="t" r="r" b="b"/>
            <a:pathLst>
              <a:path w="7280719" h="7280719">
                <a:moveTo>
                  <a:pt x="0" y="7280720"/>
                </a:moveTo>
                <a:lnTo>
                  <a:pt x="7280720" y="7280720"/>
                </a:lnTo>
                <a:lnTo>
                  <a:pt x="7280720" y="0"/>
                </a:lnTo>
                <a:lnTo>
                  <a:pt x="0" y="0"/>
                </a:lnTo>
                <a:lnTo>
                  <a:pt x="0" y="728072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3459360" y="5143500"/>
            <a:ext cx="7620536" cy="495335"/>
          </a:xfrm>
          <a:custGeom>
            <a:avLst/>
            <a:gdLst/>
            <a:ahLst/>
            <a:cxnLst/>
            <a:rect l="l" t="t" r="r" b="b"/>
            <a:pathLst>
              <a:path w="7620536" h="495335">
                <a:moveTo>
                  <a:pt x="0" y="0"/>
                </a:moveTo>
                <a:lnTo>
                  <a:pt x="7620536" y="0"/>
                </a:lnTo>
                <a:lnTo>
                  <a:pt x="7620536" y="495335"/>
                </a:lnTo>
                <a:lnTo>
                  <a:pt x="0" y="4953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2" name="Group 2"/>
          <p:cNvGrpSpPr/>
          <p:nvPr/>
        </p:nvGrpSpPr>
        <p:grpSpPr>
          <a:xfrm>
            <a:off x="4047172" y="2576257"/>
            <a:ext cx="13212128" cy="3361314"/>
            <a:chOff x="0" y="0"/>
            <a:chExt cx="1724244" cy="438667"/>
          </a:xfrm>
        </p:grpSpPr>
        <p:sp>
          <p:nvSpPr>
            <p:cNvPr id="3" name="Freeform 3"/>
            <p:cNvSpPr/>
            <p:nvPr/>
          </p:nvSpPr>
          <p:spPr>
            <a:xfrm>
              <a:off x="0" y="0"/>
              <a:ext cx="1724244" cy="438667"/>
            </a:xfrm>
            <a:custGeom>
              <a:avLst/>
              <a:gdLst/>
              <a:ahLst/>
              <a:cxnLst/>
              <a:rect l="l" t="t" r="r" b="b"/>
              <a:pathLst>
                <a:path w="1724244" h="438667">
                  <a:moveTo>
                    <a:pt x="1724244" y="5860"/>
                  </a:moveTo>
                  <a:lnTo>
                    <a:pt x="1724244" y="432807"/>
                  </a:lnTo>
                  <a:cubicBezTo>
                    <a:pt x="1724244" y="434362"/>
                    <a:pt x="1723627" y="435852"/>
                    <a:pt x="1722528" y="436951"/>
                  </a:cubicBezTo>
                  <a:cubicBezTo>
                    <a:pt x="1721429" y="438050"/>
                    <a:pt x="1719939" y="438667"/>
                    <a:pt x="1718385" y="438667"/>
                  </a:cubicBezTo>
                  <a:lnTo>
                    <a:pt x="5860" y="438667"/>
                  </a:lnTo>
                  <a:cubicBezTo>
                    <a:pt x="4306" y="438667"/>
                    <a:pt x="2815" y="438050"/>
                    <a:pt x="1716" y="436951"/>
                  </a:cubicBezTo>
                  <a:cubicBezTo>
                    <a:pt x="617" y="435852"/>
                    <a:pt x="0" y="434362"/>
                    <a:pt x="0" y="432807"/>
                  </a:cubicBezTo>
                  <a:lnTo>
                    <a:pt x="0" y="5860"/>
                  </a:lnTo>
                  <a:cubicBezTo>
                    <a:pt x="0" y="4306"/>
                    <a:pt x="617" y="2815"/>
                    <a:pt x="1716" y="1716"/>
                  </a:cubicBezTo>
                  <a:cubicBezTo>
                    <a:pt x="2815" y="617"/>
                    <a:pt x="4306" y="0"/>
                    <a:pt x="5860" y="0"/>
                  </a:cubicBezTo>
                  <a:lnTo>
                    <a:pt x="1718385" y="0"/>
                  </a:lnTo>
                  <a:cubicBezTo>
                    <a:pt x="1719939" y="0"/>
                    <a:pt x="1721429" y="617"/>
                    <a:pt x="1722528" y="1716"/>
                  </a:cubicBezTo>
                  <a:cubicBezTo>
                    <a:pt x="1723627" y="2815"/>
                    <a:pt x="1724244" y="4306"/>
                    <a:pt x="1724244" y="5860"/>
                  </a:cubicBezTo>
                  <a:close/>
                </a:path>
              </a:pathLst>
            </a:custGeom>
            <a:solidFill>
              <a:srgbClr val="000000">
                <a:alpha val="14902"/>
              </a:srgbClr>
            </a:solidFill>
          </p:spPr>
          <p:txBody>
            <a:bodyPr/>
            <a:lstStyle/>
            <a:p>
              <a:endParaRPr lang="en-US"/>
            </a:p>
          </p:txBody>
        </p:sp>
        <p:sp>
          <p:nvSpPr>
            <p:cNvPr id="4" name="TextBox 4"/>
            <p:cNvSpPr txBox="1"/>
            <p:nvPr/>
          </p:nvSpPr>
          <p:spPr>
            <a:xfrm>
              <a:off x="0" y="-38100"/>
              <a:ext cx="1724244" cy="476767"/>
            </a:xfrm>
            <a:prstGeom prst="rect">
              <a:avLst/>
            </a:prstGeom>
          </p:spPr>
          <p:txBody>
            <a:bodyPr lIns="50800" tIns="50800" rIns="50800" bIns="50800" rtlCol="0" anchor="ctr"/>
            <a:lstStyle/>
            <a:p>
              <a:pPr algn="ctr">
                <a:lnSpc>
                  <a:spcPts val="2160"/>
                </a:lnSpc>
              </a:pPr>
              <a:endParaRPr/>
            </a:p>
          </p:txBody>
        </p:sp>
      </p:grpSp>
      <p:sp>
        <p:nvSpPr>
          <p:cNvPr id="5" name="TextBox 5"/>
          <p:cNvSpPr txBox="1"/>
          <p:nvPr/>
        </p:nvSpPr>
        <p:spPr>
          <a:xfrm>
            <a:off x="5256929" y="2784272"/>
            <a:ext cx="11060301" cy="2967355"/>
          </a:xfrm>
          <a:prstGeom prst="rect">
            <a:avLst/>
          </a:prstGeom>
        </p:spPr>
        <p:txBody>
          <a:bodyPr lIns="0" tIns="0" rIns="0" bIns="0" rtlCol="0" anchor="t">
            <a:spAutoFit/>
          </a:bodyPr>
          <a:lstStyle/>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I feel confident implementing accessibility accommodations</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I am comfortable using accessibility technology tools</a:t>
            </a:r>
          </a:p>
          <a:p>
            <a:pPr marL="604519" lvl="1" indent="-302260" algn="l">
              <a:lnSpc>
                <a:spcPts val="3639"/>
              </a:lnSpc>
              <a:buFont typeface="Arial"/>
              <a:buChar char="•"/>
            </a:pPr>
            <a:r>
              <a:rPr lang="en-US" sz="2799" dirty="0">
                <a:solidFill>
                  <a:srgbClr val="FAFFE7"/>
                </a:solidFill>
                <a:latin typeface="Quicksand"/>
                <a:ea typeface="Quicksand"/>
                <a:cs typeface="Quicksand"/>
                <a:sym typeface="Quicksand"/>
              </a:rPr>
              <a:t>I can create inclusive learning environments</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I have the skills needed for accessible teaching</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I feel prepared to support students with disabilities</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I know how to make my courses accessible</a:t>
            </a:r>
          </a:p>
        </p:txBody>
      </p:sp>
      <p:grpSp>
        <p:nvGrpSpPr>
          <p:cNvPr id="6" name="Group 6"/>
          <p:cNvGrpSpPr/>
          <p:nvPr/>
        </p:nvGrpSpPr>
        <p:grpSpPr>
          <a:xfrm>
            <a:off x="4047172" y="6406663"/>
            <a:ext cx="13212128" cy="3361314"/>
            <a:chOff x="0" y="0"/>
            <a:chExt cx="1724244" cy="438667"/>
          </a:xfrm>
        </p:grpSpPr>
        <p:sp>
          <p:nvSpPr>
            <p:cNvPr id="7" name="Freeform 7"/>
            <p:cNvSpPr/>
            <p:nvPr/>
          </p:nvSpPr>
          <p:spPr>
            <a:xfrm>
              <a:off x="0" y="0"/>
              <a:ext cx="1724244" cy="438667"/>
            </a:xfrm>
            <a:custGeom>
              <a:avLst/>
              <a:gdLst/>
              <a:ahLst/>
              <a:cxnLst/>
              <a:rect l="l" t="t" r="r" b="b"/>
              <a:pathLst>
                <a:path w="1724244" h="438667">
                  <a:moveTo>
                    <a:pt x="1724244" y="5860"/>
                  </a:moveTo>
                  <a:lnTo>
                    <a:pt x="1724244" y="432807"/>
                  </a:lnTo>
                  <a:cubicBezTo>
                    <a:pt x="1724244" y="434362"/>
                    <a:pt x="1723627" y="435852"/>
                    <a:pt x="1722528" y="436951"/>
                  </a:cubicBezTo>
                  <a:cubicBezTo>
                    <a:pt x="1721429" y="438050"/>
                    <a:pt x="1719939" y="438667"/>
                    <a:pt x="1718385" y="438667"/>
                  </a:cubicBezTo>
                  <a:lnTo>
                    <a:pt x="5860" y="438667"/>
                  </a:lnTo>
                  <a:cubicBezTo>
                    <a:pt x="4306" y="438667"/>
                    <a:pt x="2815" y="438050"/>
                    <a:pt x="1716" y="436951"/>
                  </a:cubicBezTo>
                  <a:cubicBezTo>
                    <a:pt x="617" y="435852"/>
                    <a:pt x="0" y="434362"/>
                    <a:pt x="0" y="432807"/>
                  </a:cubicBezTo>
                  <a:lnTo>
                    <a:pt x="0" y="5860"/>
                  </a:lnTo>
                  <a:cubicBezTo>
                    <a:pt x="0" y="4306"/>
                    <a:pt x="617" y="2815"/>
                    <a:pt x="1716" y="1716"/>
                  </a:cubicBezTo>
                  <a:cubicBezTo>
                    <a:pt x="2815" y="617"/>
                    <a:pt x="4306" y="0"/>
                    <a:pt x="5860" y="0"/>
                  </a:cubicBezTo>
                  <a:lnTo>
                    <a:pt x="1718385" y="0"/>
                  </a:lnTo>
                  <a:cubicBezTo>
                    <a:pt x="1719939" y="0"/>
                    <a:pt x="1721429" y="617"/>
                    <a:pt x="1722528" y="1716"/>
                  </a:cubicBezTo>
                  <a:cubicBezTo>
                    <a:pt x="1723627" y="2815"/>
                    <a:pt x="1724244" y="4306"/>
                    <a:pt x="1724244" y="5860"/>
                  </a:cubicBezTo>
                  <a:close/>
                </a:path>
              </a:pathLst>
            </a:custGeom>
            <a:solidFill>
              <a:srgbClr val="000000">
                <a:alpha val="14902"/>
              </a:srgbClr>
            </a:solidFill>
          </p:spPr>
          <p:txBody>
            <a:bodyPr/>
            <a:lstStyle/>
            <a:p>
              <a:endParaRPr lang="en-US"/>
            </a:p>
          </p:txBody>
        </p:sp>
        <p:sp>
          <p:nvSpPr>
            <p:cNvPr id="8" name="TextBox 8"/>
            <p:cNvSpPr txBox="1"/>
            <p:nvPr/>
          </p:nvSpPr>
          <p:spPr>
            <a:xfrm>
              <a:off x="0" y="-38100"/>
              <a:ext cx="1724244" cy="476767"/>
            </a:xfrm>
            <a:prstGeom prst="rect">
              <a:avLst/>
            </a:prstGeom>
          </p:spPr>
          <p:txBody>
            <a:bodyPr lIns="50800" tIns="50800" rIns="50800" bIns="50800" rtlCol="0" anchor="ctr"/>
            <a:lstStyle/>
            <a:p>
              <a:pPr algn="ctr">
                <a:lnSpc>
                  <a:spcPts val="2160"/>
                </a:lnSpc>
              </a:pPr>
              <a:endParaRPr/>
            </a:p>
          </p:txBody>
        </p:sp>
      </p:grpSp>
      <p:sp>
        <p:nvSpPr>
          <p:cNvPr id="9" name="TextBox 9"/>
          <p:cNvSpPr txBox="1"/>
          <p:nvPr/>
        </p:nvSpPr>
        <p:spPr>
          <a:xfrm>
            <a:off x="5256929" y="6603642"/>
            <a:ext cx="9802341" cy="2967355"/>
          </a:xfrm>
          <a:prstGeom prst="rect">
            <a:avLst/>
          </a:prstGeom>
        </p:spPr>
        <p:txBody>
          <a:bodyPr lIns="0" tIns="0" rIns="0" bIns="0" rtlCol="0" anchor="t">
            <a:spAutoFit/>
          </a:bodyPr>
          <a:lstStyle/>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My institution provides accessibility training</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Administrative support for accessibility is available</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My institution has clear accessibility policies</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Resources for accessibility implementation are provided</a:t>
            </a:r>
          </a:p>
          <a:p>
            <a:pPr marL="604519" lvl="1" indent="-302260" algn="l">
              <a:lnSpc>
                <a:spcPts val="3639"/>
              </a:lnSpc>
              <a:buFont typeface="Arial"/>
              <a:buChar char="•"/>
            </a:pPr>
            <a:r>
              <a:rPr lang="en-US" sz="2799" dirty="0">
                <a:solidFill>
                  <a:srgbClr val="FAFFE7"/>
                </a:solidFill>
                <a:latin typeface="Quicksand"/>
                <a:ea typeface="Quicksand"/>
                <a:cs typeface="Quicksand"/>
                <a:sym typeface="Quicksand"/>
              </a:rPr>
              <a:t>My department supports accessibility efforts</a:t>
            </a:r>
          </a:p>
          <a:p>
            <a:pPr marL="604519" lvl="1" indent="-302260" algn="l">
              <a:lnSpc>
                <a:spcPts val="3919"/>
              </a:lnSpc>
              <a:buFont typeface="Arial"/>
              <a:buChar char="•"/>
            </a:pPr>
            <a:r>
              <a:rPr lang="en-US" sz="2799" dirty="0">
                <a:solidFill>
                  <a:srgbClr val="FAFFE7"/>
                </a:solidFill>
                <a:latin typeface="Quicksand"/>
                <a:ea typeface="Quicksand"/>
                <a:cs typeface="Quicksand"/>
                <a:sym typeface="Quicksand"/>
              </a:rPr>
              <a:t>Technical assistance for accessibility is available</a:t>
            </a:r>
          </a:p>
        </p:txBody>
      </p:sp>
      <p:sp>
        <p:nvSpPr>
          <p:cNvPr id="10" name="TextBox 10"/>
          <p:cNvSpPr txBox="1"/>
          <p:nvPr/>
        </p:nvSpPr>
        <p:spPr>
          <a:xfrm>
            <a:off x="1028700" y="1210427"/>
            <a:ext cx="14211300" cy="8983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Faculty Accessibility Measure</a:t>
            </a:r>
          </a:p>
        </p:txBody>
      </p:sp>
      <p:grpSp>
        <p:nvGrpSpPr>
          <p:cNvPr id="11" name="Group 11"/>
          <p:cNvGrpSpPr/>
          <p:nvPr/>
        </p:nvGrpSpPr>
        <p:grpSpPr>
          <a:xfrm>
            <a:off x="1028700" y="2568393"/>
            <a:ext cx="4032764" cy="3369177"/>
            <a:chOff x="0" y="0"/>
            <a:chExt cx="526294" cy="439693"/>
          </a:xfrm>
        </p:grpSpPr>
        <p:sp>
          <p:nvSpPr>
            <p:cNvPr id="12" name="Freeform 12"/>
            <p:cNvSpPr/>
            <p:nvPr/>
          </p:nvSpPr>
          <p:spPr>
            <a:xfrm>
              <a:off x="0" y="0"/>
              <a:ext cx="526294" cy="439693"/>
            </a:xfrm>
            <a:custGeom>
              <a:avLst/>
              <a:gdLst/>
              <a:ahLst/>
              <a:cxnLst/>
              <a:rect l="l" t="t" r="r" b="b"/>
              <a:pathLst>
                <a:path w="526294" h="439693">
                  <a:moveTo>
                    <a:pt x="526294" y="19198"/>
                  </a:moveTo>
                  <a:lnTo>
                    <a:pt x="526294" y="420496"/>
                  </a:lnTo>
                  <a:cubicBezTo>
                    <a:pt x="526294" y="431098"/>
                    <a:pt x="517699" y="439693"/>
                    <a:pt x="507097" y="439693"/>
                  </a:cubicBezTo>
                  <a:lnTo>
                    <a:pt x="19198" y="439693"/>
                  </a:lnTo>
                  <a:cubicBezTo>
                    <a:pt x="8595" y="439693"/>
                    <a:pt x="0" y="431098"/>
                    <a:pt x="0" y="420496"/>
                  </a:cubicBezTo>
                  <a:lnTo>
                    <a:pt x="0" y="19198"/>
                  </a:lnTo>
                  <a:cubicBezTo>
                    <a:pt x="0" y="8595"/>
                    <a:pt x="8595" y="0"/>
                    <a:pt x="19198" y="0"/>
                  </a:cubicBezTo>
                  <a:lnTo>
                    <a:pt x="507097" y="0"/>
                  </a:lnTo>
                  <a:cubicBezTo>
                    <a:pt x="512188" y="0"/>
                    <a:pt x="517071" y="2023"/>
                    <a:pt x="520672" y="5623"/>
                  </a:cubicBezTo>
                  <a:cubicBezTo>
                    <a:pt x="524272" y="9223"/>
                    <a:pt x="526294" y="14106"/>
                    <a:pt x="526294" y="19198"/>
                  </a:cubicBezTo>
                  <a:close/>
                </a:path>
              </a:pathLst>
            </a:custGeom>
            <a:solidFill>
              <a:srgbClr val="697A05"/>
            </a:solidFill>
          </p:spPr>
          <p:txBody>
            <a:bodyPr/>
            <a:lstStyle/>
            <a:p>
              <a:endParaRPr lang="en-US"/>
            </a:p>
          </p:txBody>
        </p:sp>
        <p:sp>
          <p:nvSpPr>
            <p:cNvPr id="13" name="TextBox 13"/>
            <p:cNvSpPr txBox="1"/>
            <p:nvPr/>
          </p:nvSpPr>
          <p:spPr>
            <a:xfrm>
              <a:off x="0" y="-38100"/>
              <a:ext cx="526294" cy="477793"/>
            </a:xfrm>
            <a:prstGeom prst="rect">
              <a:avLst/>
            </a:prstGeom>
          </p:spPr>
          <p:txBody>
            <a:bodyPr lIns="50800" tIns="50800" rIns="50800" bIns="50800" rtlCol="0" anchor="ctr"/>
            <a:lstStyle/>
            <a:p>
              <a:pPr algn="ctr">
                <a:lnSpc>
                  <a:spcPts val="2160"/>
                </a:lnSpc>
              </a:pPr>
              <a:endParaRPr/>
            </a:p>
          </p:txBody>
        </p:sp>
      </p:grpSp>
      <p:grpSp>
        <p:nvGrpSpPr>
          <p:cNvPr id="14" name="Group 14"/>
          <p:cNvGrpSpPr/>
          <p:nvPr/>
        </p:nvGrpSpPr>
        <p:grpSpPr>
          <a:xfrm>
            <a:off x="1028700" y="6406663"/>
            <a:ext cx="4032764" cy="3361314"/>
            <a:chOff x="0" y="0"/>
            <a:chExt cx="526294" cy="438667"/>
          </a:xfrm>
        </p:grpSpPr>
        <p:sp>
          <p:nvSpPr>
            <p:cNvPr id="15" name="Freeform 15"/>
            <p:cNvSpPr/>
            <p:nvPr/>
          </p:nvSpPr>
          <p:spPr>
            <a:xfrm>
              <a:off x="0" y="0"/>
              <a:ext cx="526294" cy="438667"/>
            </a:xfrm>
            <a:custGeom>
              <a:avLst/>
              <a:gdLst/>
              <a:ahLst/>
              <a:cxnLst/>
              <a:rect l="l" t="t" r="r" b="b"/>
              <a:pathLst>
                <a:path w="526294" h="438667">
                  <a:moveTo>
                    <a:pt x="526294" y="19198"/>
                  </a:moveTo>
                  <a:lnTo>
                    <a:pt x="526294" y="419470"/>
                  </a:lnTo>
                  <a:cubicBezTo>
                    <a:pt x="526294" y="430072"/>
                    <a:pt x="517699" y="438667"/>
                    <a:pt x="507097" y="438667"/>
                  </a:cubicBezTo>
                  <a:lnTo>
                    <a:pt x="19198" y="438667"/>
                  </a:lnTo>
                  <a:cubicBezTo>
                    <a:pt x="8595" y="438667"/>
                    <a:pt x="0" y="430072"/>
                    <a:pt x="0" y="419470"/>
                  </a:cubicBezTo>
                  <a:lnTo>
                    <a:pt x="0" y="19198"/>
                  </a:lnTo>
                  <a:cubicBezTo>
                    <a:pt x="0" y="8595"/>
                    <a:pt x="8595" y="0"/>
                    <a:pt x="19198" y="0"/>
                  </a:cubicBezTo>
                  <a:lnTo>
                    <a:pt x="507097" y="0"/>
                  </a:lnTo>
                  <a:cubicBezTo>
                    <a:pt x="512188" y="0"/>
                    <a:pt x="517071" y="2023"/>
                    <a:pt x="520672" y="5623"/>
                  </a:cubicBezTo>
                  <a:cubicBezTo>
                    <a:pt x="524272" y="9223"/>
                    <a:pt x="526294" y="14106"/>
                    <a:pt x="526294" y="19198"/>
                  </a:cubicBezTo>
                  <a:close/>
                </a:path>
              </a:pathLst>
            </a:custGeom>
            <a:solidFill>
              <a:srgbClr val="CC60C2"/>
            </a:solidFill>
          </p:spPr>
          <p:txBody>
            <a:bodyPr/>
            <a:lstStyle/>
            <a:p>
              <a:endParaRPr lang="en-US"/>
            </a:p>
          </p:txBody>
        </p:sp>
        <p:sp>
          <p:nvSpPr>
            <p:cNvPr id="16" name="TextBox 16"/>
            <p:cNvSpPr txBox="1"/>
            <p:nvPr/>
          </p:nvSpPr>
          <p:spPr>
            <a:xfrm>
              <a:off x="0" y="-38100"/>
              <a:ext cx="526294" cy="476767"/>
            </a:xfrm>
            <a:prstGeom prst="rect">
              <a:avLst/>
            </a:prstGeom>
          </p:spPr>
          <p:txBody>
            <a:bodyPr lIns="50800" tIns="50800" rIns="50800" bIns="50800" rtlCol="0" anchor="ctr"/>
            <a:lstStyle/>
            <a:p>
              <a:pPr algn="ctr">
                <a:lnSpc>
                  <a:spcPts val="2160"/>
                </a:lnSpc>
              </a:pPr>
              <a:endParaRPr/>
            </a:p>
          </p:txBody>
        </p:sp>
      </p:grpSp>
      <p:sp>
        <p:nvSpPr>
          <p:cNvPr id="17" name="TextBox 17"/>
          <p:cNvSpPr txBox="1"/>
          <p:nvPr/>
        </p:nvSpPr>
        <p:spPr>
          <a:xfrm>
            <a:off x="1619376" y="3786938"/>
            <a:ext cx="2851412" cy="962025"/>
          </a:xfrm>
          <a:prstGeom prst="rect">
            <a:avLst/>
          </a:prstGeom>
        </p:spPr>
        <p:txBody>
          <a:bodyPr lIns="0" tIns="0" rIns="0" bIns="0" rtlCol="0" anchor="t">
            <a:spAutoFit/>
          </a:bodyPr>
          <a:lstStyle/>
          <a:p>
            <a:pPr algn="just">
              <a:lnSpc>
                <a:spcPts val="3840"/>
              </a:lnSpc>
            </a:pPr>
            <a:r>
              <a:rPr lang="en-US" sz="3200" b="1">
                <a:solidFill>
                  <a:srgbClr val="FAFFE7"/>
                </a:solidFill>
                <a:latin typeface="Quicksand Bold"/>
                <a:ea typeface="Quicksand Bold"/>
                <a:cs typeface="Quicksand Bold"/>
                <a:sym typeface="Quicksand Bold"/>
              </a:rPr>
              <a:t>Individual Confidence</a:t>
            </a:r>
          </a:p>
        </p:txBody>
      </p:sp>
      <p:sp>
        <p:nvSpPr>
          <p:cNvPr id="18" name="TextBox 18"/>
          <p:cNvSpPr txBox="1"/>
          <p:nvPr/>
        </p:nvSpPr>
        <p:spPr>
          <a:xfrm>
            <a:off x="1619376" y="7611070"/>
            <a:ext cx="2734299" cy="962025"/>
          </a:xfrm>
          <a:prstGeom prst="rect">
            <a:avLst/>
          </a:prstGeom>
        </p:spPr>
        <p:txBody>
          <a:bodyPr lIns="0" tIns="0" rIns="0" bIns="0" rtlCol="0" anchor="t">
            <a:spAutoFit/>
          </a:bodyPr>
          <a:lstStyle/>
          <a:p>
            <a:pPr algn="just">
              <a:lnSpc>
                <a:spcPts val="3840"/>
              </a:lnSpc>
            </a:pPr>
            <a:r>
              <a:rPr lang="en-US" sz="3200" b="1">
                <a:solidFill>
                  <a:srgbClr val="FAFFE7"/>
                </a:solidFill>
                <a:latin typeface="Quicksand Bold"/>
                <a:ea typeface="Quicksand Bold"/>
                <a:cs typeface="Quicksand Bold"/>
                <a:sym typeface="Quicksand Bold"/>
              </a:rPr>
              <a:t>Institutional Support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p:cNvSpPr/>
          <p:nvPr/>
        </p:nvSpPr>
        <p:spPr>
          <a:xfrm>
            <a:off x="6426298" y="669527"/>
            <a:ext cx="13907568" cy="8947945"/>
          </a:xfrm>
          <a:custGeom>
            <a:avLst/>
            <a:gdLst/>
            <a:ahLst/>
            <a:cxnLst/>
            <a:rect l="l" t="t" r="r" b="b"/>
            <a:pathLst>
              <a:path w="13907568" h="8947945">
                <a:moveTo>
                  <a:pt x="0" y="0"/>
                </a:moveTo>
                <a:lnTo>
                  <a:pt x="13907568" y="0"/>
                </a:lnTo>
                <a:lnTo>
                  <a:pt x="13907568" y="8947945"/>
                </a:lnTo>
                <a:lnTo>
                  <a:pt x="0" y="89479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5877570" y="190139"/>
            <a:ext cx="13528024" cy="9942890"/>
          </a:xfrm>
          <a:custGeom>
            <a:avLst/>
            <a:gdLst/>
            <a:ahLst/>
            <a:cxnLst/>
            <a:rect l="l" t="t" r="r" b="b"/>
            <a:pathLst>
              <a:path w="13528024" h="9942890">
                <a:moveTo>
                  <a:pt x="0" y="0"/>
                </a:moveTo>
                <a:lnTo>
                  <a:pt x="13528024" y="0"/>
                </a:lnTo>
                <a:lnTo>
                  <a:pt x="13528024" y="9942891"/>
                </a:lnTo>
                <a:lnTo>
                  <a:pt x="0" y="9942891"/>
                </a:lnTo>
                <a:lnTo>
                  <a:pt x="0" y="0"/>
                </a:lnTo>
                <a:close/>
              </a:path>
            </a:pathLst>
          </a:custGeom>
          <a:blipFill>
            <a:blip r:embed="rId5"/>
            <a:stretch>
              <a:fillRect t="-15" b="-15"/>
            </a:stretch>
          </a:blipFill>
        </p:spPr>
        <p:txBody>
          <a:bodyPr/>
          <a:lstStyle/>
          <a:p>
            <a:endParaRPr lang="en-US"/>
          </a:p>
        </p:txBody>
      </p:sp>
      <p:sp>
        <p:nvSpPr>
          <p:cNvPr id="4" name="Freeform 4"/>
          <p:cNvSpPr/>
          <p:nvPr/>
        </p:nvSpPr>
        <p:spPr>
          <a:xfrm>
            <a:off x="9499849" y="8445272"/>
            <a:ext cx="8531447" cy="427861"/>
          </a:xfrm>
          <a:custGeom>
            <a:avLst/>
            <a:gdLst/>
            <a:ahLst/>
            <a:cxnLst/>
            <a:rect l="l" t="t" r="r" b="b"/>
            <a:pathLst>
              <a:path w="8531447" h="427861">
                <a:moveTo>
                  <a:pt x="0" y="0"/>
                </a:moveTo>
                <a:lnTo>
                  <a:pt x="8531447" y="0"/>
                </a:lnTo>
                <a:lnTo>
                  <a:pt x="8531447" y="427861"/>
                </a:lnTo>
                <a:lnTo>
                  <a:pt x="0" y="42786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TextBox 5"/>
          <p:cNvSpPr txBox="1"/>
          <p:nvPr/>
        </p:nvSpPr>
        <p:spPr>
          <a:xfrm>
            <a:off x="1028700" y="1210427"/>
            <a:ext cx="5397598" cy="16984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Institution Type</a:t>
            </a:r>
          </a:p>
        </p:txBody>
      </p:sp>
      <p:sp>
        <p:nvSpPr>
          <p:cNvPr id="7" name="TextBox 7"/>
          <p:cNvSpPr txBox="1"/>
          <p:nvPr/>
        </p:nvSpPr>
        <p:spPr>
          <a:xfrm>
            <a:off x="15302395" y="7047720"/>
            <a:ext cx="1286913" cy="552450"/>
          </a:xfrm>
          <a:prstGeom prst="rect">
            <a:avLst/>
          </a:prstGeom>
        </p:spPr>
        <p:txBody>
          <a:bodyPr lIns="0" tIns="0" rIns="0" bIns="0" rtlCol="0" anchor="t">
            <a:spAutoFit/>
          </a:bodyPr>
          <a:lstStyle/>
          <a:p>
            <a:pPr algn="ctr">
              <a:lnSpc>
                <a:spcPts val="4413"/>
              </a:lnSpc>
            </a:pPr>
            <a:r>
              <a:rPr lang="en-US" sz="3678" b="1">
                <a:solidFill>
                  <a:srgbClr val="FAFFE7"/>
                </a:solidFill>
                <a:latin typeface="Quicksand Bold"/>
                <a:ea typeface="Quicksand Bold"/>
                <a:cs typeface="Quicksand Bold"/>
                <a:sym typeface="Quicksand Bold"/>
              </a:rPr>
              <a:t>62.9%</a:t>
            </a:r>
          </a:p>
        </p:txBody>
      </p:sp>
      <p:sp>
        <p:nvSpPr>
          <p:cNvPr id="8" name="TextBox 8"/>
          <p:cNvSpPr txBox="1"/>
          <p:nvPr/>
        </p:nvSpPr>
        <p:spPr>
          <a:xfrm>
            <a:off x="11068695" y="2379823"/>
            <a:ext cx="1198664" cy="552450"/>
          </a:xfrm>
          <a:prstGeom prst="rect">
            <a:avLst/>
          </a:prstGeom>
        </p:spPr>
        <p:txBody>
          <a:bodyPr lIns="0" tIns="0" rIns="0" bIns="0" rtlCol="0" anchor="t">
            <a:spAutoFit/>
          </a:bodyPr>
          <a:lstStyle/>
          <a:p>
            <a:pPr algn="ctr">
              <a:lnSpc>
                <a:spcPts val="4413"/>
              </a:lnSpc>
            </a:pPr>
            <a:r>
              <a:rPr lang="en-US" sz="3678" b="1">
                <a:solidFill>
                  <a:srgbClr val="354F66"/>
                </a:solidFill>
                <a:latin typeface="Quicksand Bold"/>
                <a:ea typeface="Quicksand Bold"/>
                <a:cs typeface="Quicksand Bold"/>
                <a:sym typeface="Quicksand Bold"/>
              </a:rPr>
              <a:t>15.5%</a:t>
            </a:r>
          </a:p>
        </p:txBody>
      </p:sp>
      <p:sp>
        <p:nvSpPr>
          <p:cNvPr id="9" name="TextBox 9"/>
          <p:cNvSpPr txBox="1"/>
          <p:nvPr/>
        </p:nvSpPr>
        <p:spPr>
          <a:xfrm>
            <a:off x="11279731" y="4609130"/>
            <a:ext cx="1200969" cy="552450"/>
          </a:xfrm>
          <a:prstGeom prst="rect">
            <a:avLst/>
          </a:prstGeom>
        </p:spPr>
        <p:txBody>
          <a:bodyPr lIns="0" tIns="0" rIns="0" bIns="0" rtlCol="0" anchor="t">
            <a:spAutoFit/>
          </a:bodyPr>
          <a:lstStyle/>
          <a:p>
            <a:pPr algn="ctr">
              <a:lnSpc>
                <a:spcPts val="4413"/>
              </a:lnSpc>
            </a:pPr>
            <a:r>
              <a:rPr lang="en-US" sz="3678" b="1">
                <a:solidFill>
                  <a:srgbClr val="FAFFE7"/>
                </a:solidFill>
                <a:latin typeface="Quicksand Bold"/>
                <a:ea typeface="Quicksand Bold"/>
                <a:cs typeface="Quicksand Bold"/>
                <a:sym typeface="Quicksand Bold"/>
              </a:rPr>
              <a:t>21.8%</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p:cNvSpPr/>
          <p:nvPr/>
        </p:nvSpPr>
        <p:spPr>
          <a:xfrm>
            <a:off x="6426298" y="669527"/>
            <a:ext cx="13907568" cy="8947945"/>
          </a:xfrm>
          <a:custGeom>
            <a:avLst/>
            <a:gdLst/>
            <a:ahLst/>
            <a:cxnLst/>
            <a:rect l="l" t="t" r="r" b="b"/>
            <a:pathLst>
              <a:path w="13907568" h="8947945">
                <a:moveTo>
                  <a:pt x="0" y="0"/>
                </a:moveTo>
                <a:lnTo>
                  <a:pt x="13907568" y="0"/>
                </a:lnTo>
                <a:lnTo>
                  <a:pt x="13907568" y="8947945"/>
                </a:lnTo>
                <a:lnTo>
                  <a:pt x="0" y="89479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6308233" y="452982"/>
            <a:ext cx="13068833" cy="9866090"/>
          </a:xfrm>
          <a:custGeom>
            <a:avLst/>
            <a:gdLst/>
            <a:ahLst/>
            <a:cxnLst/>
            <a:rect l="l" t="t" r="r" b="b"/>
            <a:pathLst>
              <a:path w="13068833" h="9866090">
                <a:moveTo>
                  <a:pt x="0" y="0"/>
                </a:moveTo>
                <a:lnTo>
                  <a:pt x="13068833" y="0"/>
                </a:lnTo>
                <a:lnTo>
                  <a:pt x="13068833" y="9866090"/>
                </a:lnTo>
                <a:lnTo>
                  <a:pt x="0" y="9866090"/>
                </a:lnTo>
                <a:lnTo>
                  <a:pt x="0" y="0"/>
                </a:lnTo>
                <a:close/>
              </a:path>
            </a:pathLst>
          </a:custGeom>
          <a:blipFill>
            <a:blip r:embed="rId5"/>
            <a:stretch>
              <a:fillRect t="-11" b="-11"/>
            </a:stretch>
          </a:blipFill>
        </p:spPr>
        <p:txBody>
          <a:bodyPr/>
          <a:lstStyle/>
          <a:p>
            <a:endParaRPr lang="en-US"/>
          </a:p>
        </p:txBody>
      </p:sp>
      <p:sp>
        <p:nvSpPr>
          <p:cNvPr id="4" name="Freeform 4"/>
          <p:cNvSpPr/>
          <p:nvPr/>
        </p:nvSpPr>
        <p:spPr>
          <a:xfrm>
            <a:off x="9499849" y="8725890"/>
            <a:ext cx="8531447" cy="427861"/>
          </a:xfrm>
          <a:custGeom>
            <a:avLst/>
            <a:gdLst/>
            <a:ahLst/>
            <a:cxnLst/>
            <a:rect l="l" t="t" r="r" b="b"/>
            <a:pathLst>
              <a:path w="8531447" h="427861">
                <a:moveTo>
                  <a:pt x="0" y="0"/>
                </a:moveTo>
                <a:lnTo>
                  <a:pt x="8531447" y="0"/>
                </a:lnTo>
                <a:lnTo>
                  <a:pt x="8531447" y="427861"/>
                </a:lnTo>
                <a:lnTo>
                  <a:pt x="0" y="42786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TextBox 5"/>
          <p:cNvSpPr txBox="1"/>
          <p:nvPr/>
        </p:nvSpPr>
        <p:spPr>
          <a:xfrm>
            <a:off x="1028700" y="1210427"/>
            <a:ext cx="5397598" cy="16984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Teaching Experience</a:t>
            </a:r>
          </a:p>
        </p:txBody>
      </p:sp>
      <p:sp>
        <p:nvSpPr>
          <p:cNvPr id="6" name="TextBox 6"/>
          <p:cNvSpPr txBox="1"/>
          <p:nvPr/>
        </p:nvSpPr>
        <p:spPr>
          <a:xfrm>
            <a:off x="15013016" y="4919616"/>
            <a:ext cx="1250004" cy="552450"/>
          </a:xfrm>
          <a:prstGeom prst="rect">
            <a:avLst/>
          </a:prstGeom>
        </p:spPr>
        <p:txBody>
          <a:bodyPr lIns="0" tIns="0" rIns="0" bIns="0" rtlCol="0" anchor="t">
            <a:spAutoFit/>
          </a:bodyPr>
          <a:lstStyle/>
          <a:p>
            <a:pPr algn="ctr">
              <a:lnSpc>
                <a:spcPts val="4413"/>
              </a:lnSpc>
            </a:pPr>
            <a:r>
              <a:rPr lang="en-US" sz="3678" b="1">
                <a:solidFill>
                  <a:srgbClr val="FAFFE7"/>
                </a:solidFill>
                <a:latin typeface="Quicksand Bold"/>
                <a:ea typeface="Quicksand Bold"/>
                <a:cs typeface="Quicksand Bold"/>
                <a:sym typeface="Quicksand Bold"/>
              </a:rPr>
              <a:t>33.3%</a:t>
            </a:r>
          </a:p>
        </p:txBody>
      </p:sp>
      <p:sp>
        <p:nvSpPr>
          <p:cNvPr id="7" name="TextBox 7"/>
          <p:cNvSpPr txBox="1"/>
          <p:nvPr/>
        </p:nvSpPr>
        <p:spPr>
          <a:xfrm>
            <a:off x="14032122" y="7271977"/>
            <a:ext cx="1275683" cy="552450"/>
          </a:xfrm>
          <a:prstGeom prst="rect">
            <a:avLst/>
          </a:prstGeom>
        </p:spPr>
        <p:txBody>
          <a:bodyPr lIns="0" tIns="0" rIns="0" bIns="0" rtlCol="0" anchor="t">
            <a:spAutoFit/>
          </a:bodyPr>
          <a:lstStyle/>
          <a:p>
            <a:pPr algn="ctr">
              <a:lnSpc>
                <a:spcPts val="4413"/>
              </a:lnSpc>
            </a:pPr>
            <a:r>
              <a:rPr lang="en-US" sz="3678" b="1">
                <a:solidFill>
                  <a:srgbClr val="FAFFE7"/>
                </a:solidFill>
                <a:latin typeface="Quicksand Bold"/>
                <a:ea typeface="Quicksand Bold"/>
                <a:cs typeface="Quicksand Bold"/>
                <a:sym typeface="Quicksand Bold"/>
              </a:rPr>
              <a:t>28.7%</a:t>
            </a:r>
          </a:p>
        </p:txBody>
      </p:sp>
      <p:sp>
        <p:nvSpPr>
          <p:cNvPr id="8" name="TextBox 8"/>
          <p:cNvSpPr txBox="1"/>
          <p:nvPr/>
        </p:nvSpPr>
        <p:spPr>
          <a:xfrm>
            <a:off x="15638028" y="2567265"/>
            <a:ext cx="1291085" cy="552450"/>
          </a:xfrm>
          <a:prstGeom prst="rect">
            <a:avLst/>
          </a:prstGeom>
        </p:spPr>
        <p:txBody>
          <a:bodyPr lIns="0" tIns="0" rIns="0" bIns="0" rtlCol="0" anchor="t">
            <a:spAutoFit/>
          </a:bodyPr>
          <a:lstStyle/>
          <a:p>
            <a:pPr algn="ctr">
              <a:lnSpc>
                <a:spcPts val="4413"/>
              </a:lnSpc>
            </a:pPr>
            <a:r>
              <a:rPr lang="en-US" sz="3678" b="1">
                <a:solidFill>
                  <a:srgbClr val="354F66"/>
                </a:solidFill>
                <a:latin typeface="Quicksand Bold"/>
                <a:ea typeface="Quicksand Bold"/>
                <a:cs typeface="Quicksand Bold"/>
                <a:sym typeface="Quicksand Bold"/>
              </a:rPr>
              <a:t>38.0%</a:t>
            </a:r>
          </a:p>
        </p:txBody>
      </p:sp>
      <p:sp>
        <p:nvSpPr>
          <p:cNvPr id="9" name="TextBox 9"/>
          <p:cNvSpPr txBox="1"/>
          <p:nvPr/>
        </p:nvSpPr>
        <p:spPr>
          <a:xfrm>
            <a:off x="1028700" y="3403092"/>
            <a:ext cx="5397598" cy="398145"/>
          </a:xfrm>
          <a:prstGeom prst="rect">
            <a:avLst/>
          </a:prstGeom>
        </p:spPr>
        <p:txBody>
          <a:bodyPr lIns="0" tIns="0" rIns="0" bIns="0" rtlCol="0" anchor="t">
            <a:spAutoFit/>
          </a:bodyPr>
          <a:lstStyle/>
          <a:p>
            <a:pPr algn="l">
              <a:lnSpc>
                <a:spcPts val="3240"/>
              </a:lnSpc>
            </a:pPr>
            <a:r>
              <a:rPr lang="en-US" sz="3000" b="1">
                <a:solidFill>
                  <a:srgbClr val="FAFFE7"/>
                </a:solidFill>
                <a:latin typeface="Quicksand Bold"/>
                <a:ea typeface="Quicksand Bold"/>
                <a:cs typeface="Quicksand Bold"/>
                <a:sym typeface="Quicksand Bold"/>
              </a:rPr>
              <a:t>M= 8 years (SD = 7.33)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p:cNvSpPr/>
          <p:nvPr/>
        </p:nvSpPr>
        <p:spPr>
          <a:xfrm>
            <a:off x="6417154" y="651442"/>
            <a:ext cx="13907568" cy="8947945"/>
          </a:xfrm>
          <a:custGeom>
            <a:avLst/>
            <a:gdLst/>
            <a:ahLst/>
            <a:cxnLst/>
            <a:rect l="l" t="t" r="r" b="b"/>
            <a:pathLst>
              <a:path w="13907568" h="8947945">
                <a:moveTo>
                  <a:pt x="0" y="0"/>
                </a:moveTo>
                <a:lnTo>
                  <a:pt x="13907568" y="0"/>
                </a:lnTo>
                <a:lnTo>
                  <a:pt x="13907568" y="8947945"/>
                </a:lnTo>
                <a:lnTo>
                  <a:pt x="0" y="89479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6884924" y="296413"/>
            <a:ext cx="12035723" cy="9694174"/>
          </a:xfrm>
          <a:custGeom>
            <a:avLst/>
            <a:gdLst/>
            <a:ahLst/>
            <a:cxnLst/>
            <a:rect l="l" t="t" r="r" b="b"/>
            <a:pathLst>
              <a:path w="12035723" h="9694174">
                <a:moveTo>
                  <a:pt x="0" y="0"/>
                </a:moveTo>
                <a:lnTo>
                  <a:pt x="12035723" y="0"/>
                </a:lnTo>
                <a:lnTo>
                  <a:pt x="12035723" y="9694173"/>
                </a:lnTo>
                <a:lnTo>
                  <a:pt x="0" y="9694173"/>
                </a:lnTo>
                <a:lnTo>
                  <a:pt x="0" y="0"/>
                </a:lnTo>
                <a:close/>
              </a:path>
            </a:pathLst>
          </a:custGeom>
          <a:blipFill>
            <a:blip r:embed="rId5"/>
            <a:stretch>
              <a:fillRect l="-4" r="-4"/>
            </a:stretch>
          </a:blipFill>
        </p:spPr>
        <p:txBody>
          <a:bodyPr/>
          <a:lstStyle/>
          <a:p>
            <a:endParaRPr lang="en-US"/>
          </a:p>
        </p:txBody>
      </p:sp>
      <p:sp>
        <p:nvSpPr>
          <p:cNvPr id="4" name="Freeform 4"/>
          <p:cNvSpPr/>
          <p:nvPr/>
        </p:nvSpPr>
        <p:spPr>
          <a:xfrm>
            <a:off x="9135334" y="8492750"/>
            <a:ext cx="8531447" cy="427861"/>
          </a:xfrm>
          <a:custGeom>
            <a:avLst/>
            <a:gdLst/>
            <a:ahLst/>
            <a:cxnLst/>
            <a:rect l="l" t="t" r="r" b="b"/>
            <a:pathLst>
              <a:path w="8531447" h="427861">
                <a:moveTo>
                  <a:pt x="0" y="0"/>
                </a:moveTo>
                <a:lnTo>
                  <a:pt x="8531447" y="0"/>
                </a:lnTo>
                <a:lnTo>
                  <a:pt x="8531447" y="427861"/>
                </a:lnTo>
                <a:lnTo>
                  <a:pt x="0" y="42786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TextBox 5"/>
          <p:cNvSpPr txBox="1"/>
          <p:nvPr/>
        </p:nvSpPr>
        <p:spPr>
          <a:xfrm>
            <a:off x="1028700" y="1210427"/>
            <a:ext cx="5397598" cy="16984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Disability Status</a:t>
            </a:r>
          </a:p>
        </p:txBody>
      </p:sp>
      <p:sp>
        <p:nvSpPr>
          <p:cNvPr id="6" name="TextBox 6"/>
          <p:cNvSpPr txBox="1"/>
          <p:nvPr/>
        </p:nvSpPr>
        <p:spPr>
          <a:xfrm>
            <a:off x="14164053" y="3865021"/>
            <a:ext cx="1713919" cy="564261"/>
          </a:xfrm>
          <a:prstGeom prst="rect">
            <a:avLst/>
          </a:prstGeom>
        </p:spPr>
        <p:txBody>
          <a:bodyPr lIns="0" tIns="0" rIns="0" bIns="0" rtlCol="0" anchor="t">
            <a:spAutoFit/>
          </a:bodyPr>
          <a:lstStyle/>
          <a:p>
            <a:pPr algn="ctr">
              <a:lnSpc>
                <a:spcPts val="4413"/>
              </a:lnSpc>
            </a:pPr>
            <a:r>
              <a:rPr lang="en-US" sz="3678" b="1">
                <a:solidFill>
                  <a:srgbClr val="FAFFE7"/>
                </a:solidFill>
                <a:latin typeface="Quicksand Bold"/>
                <a:ea typeface="Quicksand Bold"/>
                <a:cs typeface="Quicksand Bold"/>
                <a:sym typeface="Quicksand Bold"/>
              </a:rPr>
              <a:t>51.4%</a:t>
            </a:r>
          </a:p>
        </p:txBody>
      </p:sp>
      <p:sp>
        <p:nvSpPr>
          <p:cNvPr id="7" name="TextBox 7"/>
          <p:cNvSpPr txBox="1"/>
          <p:nvPr/>
        </p:nvSpPr>
        <p:spPr>
          <a:xfrm>
            <a:off x="14002480" y="2085513"/>
            <a:ext cx="1292047" cy="552450"/>
          </a:xfrm>
          <a:prstGeom prst="rect">
            <a:avLst/>
          </a:prstGeom>
        </p:spPr>
        <p:txBody>
          <a:bodyPr lIns="0" tIns="0" rIns="0" bIns="0" rtlCol="0" anchor="t">
            <a:spAutoFit/>
          </a:bodyPr>
          <a:lstStyle/>
          <a:p>
            <a:pPr algn="ctr">
              <a:lnSpc>
                <a:spcPts val="4413"/>
              </a:lnSpc>
            </a:pPr>
            <a:r>
              <a:rPr lang="en-US" sz="3678" b="1">
                <a:solidFill>
                  <a:srgbClr val="354F66"/>
                </a:solidFill>
                <a:latin typeface="Quicksand Bold"/>
                <a:ea typeface="Quicksand Bold"/>
                <a:cs typeface="Quicksand Bold"/>
                <a:sym typeface="Quicksand Bold"/>
              </a:rPr>
              <a:t>43.5%</a:t>
            </a:r>
          </a:p>
        </p:txBody>
      </p:sp>
      <p:sp>
        <p:nvSpPr>
          <p:cNvPr id="8" name="TextBox 8"/>
          <p:cNvSpPr txBox="1"/>
          <p:nvPr/>
        </p:nvSpPr>
        <p:spPr>
          <a:xfrm>
            <a:off x="11039853" y="5525305"/>
            <a:ext cx="1381658" cy="564261"/>
          </a:xfrm>
          <a:prstGeom prst="rect">
            <a:avLst/>
          </a:prstGeom>
        </p:spPr>
        <p:txBody>
          <a:bodyPr lIns="0" tIns="0" rIns="0" bIns="0" rtlCol="0" anchor="t">
            <a:spAutoFit/>
          </a:bodyPr>
          <a:lstStyle/>
          <a:p>
            <a:pPr algn="ctr">
              <a:lnSpc>
                <a:spcPts val="4413"/>
              </a:lnSpc>
            </a:pPr>
            <a:r>
              <a:rPr lang="en-US" sz="3678" b="1">
                <a:solidFill>
                  <a:srgbClr val="354F66"/>
                </a:solidFill>
                <a:latin typeface="Quicksand Bold"/>
                <a:ea typeface="Quicksand Bold"/>
                <a:cs typeface="Quicksand Bold"/>
                <a:sym typeface="Quicksand Bold"/>
              </a:rPr>
              <a:t>3.1%</a:t>
            </a:r>
          </a:p>
        </p:txBody>
      </p:sp>
      <p:sp>
        <p:nvSpPr>
          <p:cNvPr id="9" name="TextBox 9"/>
          <p:cNvSpPr txBox="1"/>
          <p:nvPr/>
        </p:nvSpPr>
        <p:spPr>
          <a:xfrm>
            <a:off x="11163259" y="7218545"/>
            <a:ext cx="944537" cy="552450"/>
          </a:xfrm>
          <a:prstGeom prst="rect">
            <a:avLst/>
          </a:prstGeom>
        </p:spPr>
        <p:txBody>
          <a:bodyPr lIns="0" tIns="0" rIns="0" bIns="0" rtlCol="0" anchor="t">
            <a:spAutoFit/>
          </a:bodyPr>
          <a:lstStyle/>
          <a:p>
            <a:pPr algn="ctr">
              <a:lnSpc>
                <a:spcPts val="4413"/>
              </a:lnSpc>
            </a:pPr>
            <a:r>
              <a:rPr lang="en-US" sz="3678" b="1">
                <a:solidFill>
                  <a:srgbClr val="354F66"/>
                </a:solidFill>
                <a:latin typeface="Quicksand Bold"/>
                <a:ea typeface="Quicksand Bold"/>
                <a:cs typeface="Quicksand Bold"/>
                <a:sym typeface="Quicksand Bold"/>
              </a:rPr>
              <a:t>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TextBox 2"/>
          <p:cNvSpPr txBox="1"/>
          <p:nvPr/>
        </p:nvSpPr>
        <p:spPr>
          <a:xfrm>
            <a:off x="1028700" y="2473488"/>
            <a:ext cx="16230600" cy="6715125"/>
          </a:xfrm>
          <a:prstGeom prst="rect">
            <a:avLst/>
          </a:prstGeom>
        </p:spPr>
        <p:txBody>
          <a:bodyPr lIns="0" tIns="0" rIns="0" bIns="0" rtlCol="0" anchor="t">
            <a:spAutoFit/>
          </a:bodyPr>
          <a:lstStyle/>
          <a:p>
            <a:pPr algn="l">
              <a:lnSpc>
                <a:spcPts val="3359"/>
              </a:lnSpc>
            </a:pPr>
            <a:r>
              <a:rPr lang="en-US" sz="2799" b="1" dirty="0">
                <a:solidFill>
                  <a:srgbClr val="FAFFE7"/>
                </a:solidFill>
                <a:latin typeface="Quicksand Bold"/>
                <a:ea typeface="Quicksand Bold"/>
                <a:cs typeface="Quicksand Bold"/>
                <a:sym typeface="Quicksand Bold"/>
              </a:rPr>
              <a:t>Description: </a:t>
            </a:r>
            <a:r>
              <a:rPr lang="en-US" sz="2799" dirty="0">
                <a:solidFill>
                  <a:srgbClr val="FAFFE7"/>
                </a:solidFill>
                <a:latin typeface="Quicksand"/>
                <a:ea typeface="Quicksand"/>
                <a:cs typeface="Quicksand"/>
                <a:sym typeface="Quicksand"/>
              </a:rPr>
              <a:t>Measures of faculty confidence in implementing accessibility practices in their teaching.</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dirty="0">
                <a:solidFill>
                  <a:srgbClr val="FAFFE7"/>
                </a:solidFill>
                <a:latin typeface="Quicksand"/>
                <a:ea typeface="Quicksand"/>
                <a:cs typeface="Quicksand"/>
                <a:sym typeface="Quicksand"/>
              </a:rPr>
              <a:t>Overall Mean Score M = 3.47 is very high. </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b="1" dirty="0">
                <a:solidFill>
                  <a:srgbClr val="FAFFE7"/>
                </a:solidFill>
                <a:latin typeface="Quicksand Bold"/>
                <a:ea typeface="Quicksand Bold"/>
                <a:cs typeface="Quicksand Bold"/>
                <a:sym typeface="Quicksand Bold"/>
              </a:rPr>
              <a:t>Highest Rated Items (Individual Confidence)</a:t>
            </a:r>
          </a:p>
          <a:p>
            <a:pPr algn="l">
              <a:lnSpc>
                <a:spcPts val="3359"/>
              </a:lnSpc>
            </a:pPr>
            <a:endParaRPr lang="en-US" sz="2799" b="1" dirty="0">
              <a:solidFill>
                <a:srgbClr val="FAFFE7"/>
              </a:solidFill>
              <a:latin typeface="Quicksand Bold"/>
              <a:ea typeface="Quicksand Bold"/>
              <a:cs typeface="Quicksand Bold"/>
              <a:sym typeface="Quicksand Bold"/>
            </a:endParaRP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Directing to Services (M = 3.69, SD = 0.63)</a:t>
            </a:r>
          </a:p>
          <a:p>
            <a:pPr marL="604519" lvl="1" indent="-302260" algn="l">
              <a:lnSpc>
                <a:spcPts val="3639"/>
              </a:lnSpc>
              <a:buFont typeface="Arial"/>
              <a:buChar char="•"/>
            </a:pPr>
            <a:r>
              <a:rPr lang="en-US" sz="2799" dirty="0">
                <a:solidFill>
                  <a:srgbClr val="FAFFE7"/>
                </a:solidFill>
                <a:latin typeface="Quicksand"/>
                <a:ea typeface="Quicksand"/>
                <a:cs typeface="Quicksand"/>
                <a:sym typeface="Quicksand"/>
              </a:rPr>
              <a:t>Accessibility Statements (M = 3.67, SD = 0.61)</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Videos with Captions (M = 3.55, SD = 0.70)</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b="1" dirty="0">
                <a:solidFill>
                  <a:srgbClr val="FAFFE7"/>
                </a:solidFill>
                <a:latin typeface="Quicksand Bold"/>
                <a:ea typeface="Quicksand Bold"/>
                <a:cs typeface="Quicksand Bold"/>
                <a:sym typeface="Quicksand Bold"/>
              </a:rPr>
              <a:t>Lowest Rated Items (Individual Confidence)</a:t>
            </a:r>
          </a:p>
          <a:p>
            <a:pPr marL="604519" lvl="1" indent="-302260" algn="l">
              <a:lnSpc>
                <a:spcPts val="3359"/>
              </a:lnSpc>
              <a:buFont typeface="Arial"/>
              <a:buChar char="•"/>
            </a:pPr>
            <a:endParaRPr lang="en-US" sz="2799" b="1" dirty="0">
              <a:solidFill>
                <a:srgbClr val="FAFFE7"/>
              </a:solidFill>
              <a:latin typeface="Quicksand Bold"/>
              <a:ea typeface="Quicksand Bold"/>
              <a:cs typeface="Quicksand Bold"/>
              <a:sym typeface="Quicksand Bold"/>
            </a:endParaRP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Students with Disabilities (M = 3.24, SD = 0.71)</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Alternative Assignments (M = 3.24, SD = 0.74)</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Monitoring Pace (M = 3.41, SD = 0.72)</a:t>
            </a:r>
          </a:p>
        </p:txBody>
      </p:sp>
      <p:sp>
        <p:nvSpPr>
          <p:cNvPr id="3" name="TextBox 3"/>
          <p:cNvSpPr txBox="1"/>
          <p:nvPr/>
        </p:nvSpPr>
        <p:spPr>
          <a:xfrm>
            <a:off x="1028700" y="1210427"/>
            <a:ext cx="14211300" cy="8983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Individual Confidence Factor</a:t>
            </a:r>
          </a:p>
        </p:txBody>
      </p:sp>
      <p:sp>
        <p:nvSpPr>
          <p:cNvPr id="4" name="TextBox 4"/>
          <p:cNvSpPr txBox="1"/>
          <p:nvPr/>
        </p:nvSpPr>
        <p:spPr>
          <a:xfrm>
            <a:off x="13626629" y="657258"/>
            <a:ext cx="3632671" cy="371442"/>
          </a:xfrm>
          <a:prstGeom prst="rect">
            <a:avLst/>
          </a:prstGeom>
        </p:spPr>
        <p:txBody>
          <a:bodyPr lIns="0" tIns="0" rIns="0" bIns="0" rtlCol="0" anchor="t">
            <a:spAutoFit/>
          </a:bodyPr>
          <a:lstStyle/>
          <a:p>
            <a:pPr algn="ctr">
              <a:lnSpc>
                <a:spcPts val="2853"/>
              </a:lnSpc>
              <a:spcBef>
                <a:spcPct val="0"/>
              </a:spcBef>
            </a:pPr>
            <a:r>
              <a:rPr lang="en-US" sz="2378" b="1">
                <a:solidFill>
                  <a:srgbClr val="FAFFE7"/>
                </a:solidFill>
                <a:latin typeface="Quicksand Bold"/>
                <a:ea typeface="Quicksand Bold"/>
                <a:cs typeface="Quicksand Bold"/>
                <a:sym typeface="Quicksand Bold"/>
              </a:rPr>
              <a:t>(scale of 1-4, low to high)</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TextBox 2"/>
          <p:cNvSpPr txBox="1"/>
          <p:nvPr/>
        </p:nvSpPr>
        <p:spPr>
          <a:xfrm>
            <a:off x="1028700" y="2473488"/>
            <a:ext cx="16230600" cy="6543010"/>
          </a:xfrm>
          <a:prstGeom prst="rect">
            <a:avLst/>
          </a:prstGeom>
        </p:spPr>
        <p:txBody>
          <a:bodyPr lIns="0" tIns="0" rIns="0" bIns="0" rtlCol="0" anchor="t">
            <a:spAutoFit/>
          </a:bodyPr>
          <a:lstStyle/>
          <a:p>
            <a:pPr algn="l">
              <a:lnSpc>
                <a:spcPts val="3359"/>
              </a:lnSpc>
            </a:pPr>
            <a:r>
              <a:rPr lang="en-US" sz="2799" b="1" dirty="0">
                <a:solidFill>
                  <a:srgbClr val="FAFFE7"/>
                </a:solidFill>
                <a:latin typeface="Quicksand Bold"/>
                <a:ea typeface="Quicksand Bold"/>
                <a:cs typeface="Quicksand Bold"/>
                <a:sym typeface="Quicksand Bold"/>
              </a:rPr>
              <a:t>Description: </a:t>
            </a:r>
            <a:r>
              <a:rPr lang="en-US" sz="2799" dirty="0">
                <a:solidFill>
                  <a:srgbClr val="FAFFE7"/>
                </a:solidFill>
                <a:latin typeface="Quicksand"/>
                <a:ea typeface="Quicksand"/>
                <a:cs typeface="Quicksand"/>
                <a:sym typeface="Quicksand"/>
              </a:rPr>
              <a:t>Measures of perceived institutional support for accessibility in higher education.</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dirty="0">
                <a:solidFill>
                  <a:srgbClr val="FAFFE7"/>
                </a:solidFill>
                <a:latin typeface="Quicksand"/>
                <a:ea typeface="Quicksand"/>
                <a:cs typeface="Quicksand"/>
                <a:sym typeface="Quicksand"/>
              </a:rPr>
              <a:t>Overall Mean Score M = 3.23 high, but lower than Individual Confidence</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b="1" dirty="0">
                <a:solidFill>
                  <a:srgbClr val="FAFFE7"/>
                </a:solidFill>
                <a:latin typeface="Quicksand Bold"/>
                <a:ea typeface="Quicksand Bold"/>
                <a:cs typeface="Quicksand Bold"/>
                <a:sym typeface="Quicksand Bold"/>
              </a:rPr>
              <a:t>Highest Rated Items (Institutional Support)</a:t>
            </a:r>
          </a:p>
          <a:p>
            <a:pPr algn="l">
              <a:lnSpc>
                <a:spcPts val="3639"/>
              </a:lnSpc>
            </a:pPr>
            <a:endParaRPr lang="en-US" sz="2799" b="1" dirty="0">
              <a:solidFill>
                <a:srgbClr val="FAFFE7"/>
              </a:solidFill>
              <a:latin typeface="Quicksand Bold"/>
              <a:ea typeface="Quicksand Bold"/>
              <a:cs typeface="Quicksand Bold"/>
              <a:sym typeface="Quicksand Bold"/>
            </a:endParaRP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Maintain Privacy (M = 3.45, SD = 0.79)</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Info about Accessibility (M = 3.39, SD = 0.73)</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Testing Resources (M = 3.39, SD = 0.87)</a:t>
            </a:r>
          </a:p>
          <a:p>
            <a:pPr algn="l">
              <a:lnSpc>
                <a:spcPts val="3359"/>
              </a:lnSpc>
            </a:pPr>
            <a:endParaRPr lang="en-US" sz="2799" dirty="0">
              <a:solidFill>
                <a:srgbClr val="FAFFE7"/>
              </a:solidFill>
              <a:latin typeface="Quicksand"/>
              <a:ea typeface="Quicksand"/>
              <a:cs typeface="Quicksand"/>
              <a:sym typeface="Quicksand"/>
            </a:endParaRPr>
          </a:p>
          <a:p>
            <a:pPr algn="l">
              <a:lnSpc>
                <a:spcPts val="3359"/>
              </a:lnSpc>
            </a:pPr>
            <a:r>
              <a:rPr lang="en-US" sz="2799" b="1" dirty="0">
                <a:solidFill>
                  <a:srgbClr val="FAFFE7"/>
                </a:solidFill>
                <a:latin typeface="Quicksand Bold"/>
                <a:ea typeface="Quicksand Bold"/>
                <a:cs typeface="Quicksand Bold"/>
                <a:sym typeface="Quicksand Bold"/>
              </a:rPr>
              <a:t>Lowest Rated Items (Institutional Support)</a:t>
            </a:r>
          </a:p>
          <a:p>
            <a:pPr algn="l">
              <a:lnSpc>
                <a:spcPts val="3359"/>
              </a:lnSpc>
            </a:pPr>
            <a:endParaRPr lang="en-US" sz="2799" b="1" dirty="0">
              <a:solidFill>
                <a:srgbClr val="FAFFE7"/>
              </a:solidFill>
              <a:latin typeface="Quicksand Bold"/>
              <a:ea typeface="Quicksand Bold"/>
              <a:cs typeface="Quicksand Bold"/>
              <a:sym typeface="Quicksand Bold"/>
            </a:endParaRP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Emergency Preparedness (M = 2.92, SD = 1.01)**</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Assistive Technologies (M = 3.11, SD = 0.82)</a:t>
            </a:r>
          </a:p>
          <a:p>
            <a:pPr marL="604519" lvl="1" indent="-302260" algn="l">
              <a:lnSpc>
                <a:spcPts val="3359"/>
              </a:lnSpc>
              <a:buFont typeface="Arial"/>
              <a:buChar char="•"/>
            </a:pPr>
            <a:r>
              <a:rPr lang="en-US" sz="2799" dirty="0">
                <a:solidFill>
                  <a:srgbClr val="FAFFE7"/>
                </a:solidFill>
                <a:latin typeface="Quicksand"/>
                <a:ea typeface="Quicksand"/>
                <a:cs typeface="Quicksand"/>
                <a:sym typeface="Quicksand"/>
              </a:rPr>
              <a:t>Improvement Processes (M = 3.12, SD = 0.88)</a:t>
            </a:r>
          </a:p>
        </p:txBody>
      </p:sp>
      <p:sp>
        <p:nvSpPr>
          <p:cNvPr id="3" name="TextBox 3"/>
          <p:cNvSpPr txBox="1"/>
          <p:nvPr/>
        </p:nvSpPr>
        <p:spPr>
          <a:xfrm>
            <a:off x="1028700" y="1210427"/>
            <a:ext cx="14211300" cy="8983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Institutional Support Factor</a:t>
            </a:r>
          </a:p>
        </p:txBody>
      </p:sp>
      <p:sp>
        <p:nvSpPr>
          <p:cNvPr id="4" name="TextBox 4"/>
          <p:cNvSpPr txBox="1"/>
          <p:nvPr/>
        </p:nvSpPr>
        <p:spPr>
          <a:xfrm>
            <a:off x="13626629" y="657258"/>
            <a:ext cx="3632671" cy="371442"/>
          </a:xfrm>
          <a:prstGeom prst="rect">
            <a:avLst/>
          </a:prstGeom>
        </p:spPr>
        <p:txBody>
          <a:bodyPr lIns="0" tIns="0" rIns="0" bIns="0" rtlCol="0" anchor="t">
            <a:spAutoFit/>
          </a:bodyPr>
          <a:lstStyle/>
          <a:p>
            <a:pPr algn="ctr">
              <a:lnSpc>
                <a:spcPts val="2853"/>
              </a:lnSpc>
              <a:spcBef>
                <a:spcPct val="0"/>
              </a:spcBef>
            </a:pPr>
            <a:r>
              <a:rPr lang="en-US" sz="2378" b="1">
                <a:solidFill>
                  <a:srgbClr val="FAFFE7"/>
                </a:solidFill>
                <a:latin typeface="Quicksand Bold"/>
                <a:ea typeface="Quicksand Bold"/>
                <a:cs typeface="Quicksand Bold"/>
                <a:sym typeface="Quicksand Bold"/>
              </a:rPr>
              <a:t>(scale of 1-4, low to high)</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TextBox 2"/>
          <p:cNvSpPr txBox="1"/>
          <p:nvPr/>
        </p:nvSpPr>
        <p:spPr>
          <a:xfrm>
            <a:off x="1028700" y="1210427"/>
            <a:ext cx="14995827" cy="8221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Group Comparisons</a:t>
            </a:r>
          </a:p>
        </p:txBody>
      </p:sp>
      <p:grpSp>
        <p:nvGrpSpPr>
          <p:cNvPr id="3" name="Group 3"/>
          <p:cNvGrpSpPr/>
          <p:nvPr/>
        </p:nvGrpSpPr>
        <p:grpSpPr>
          <a:xfrm>
            <a:off x="1031124" y="3161439"/>
            <a:ext cx="5072034" cy="6674293"/>
            <a:chOff x="0" y="0"/>
            <a:chExt cx="1335844" cy="1757839"/>
          </a:xfrm>
        </p:grpSpPr>
        <p:sp>
          <p:nvSpPr>
            <p:cNvPr id="4" name="Freeform 4"/>
            <p:cNvSpPr/>
            <p:nvPr/>
          </p:nvSpPr>
          <p:spPr>
            <a:xfrm>
              <a:off x="0" y="0"/>
              <a:ext cx="1335844" cy="1757839"/>
            </a:xfrm>
            <a:custGeom>
              <a:avLst/>
              <a:gdLst/>
              <a:ahLst/>
              <a:cxnLst/>
              <a:rect l="l" t="t" r="r" b="b"/>
              <a:pathLst>
                <a:path w="1335844" h="1605758">
                  <a:moveTo>
                    <a:pt x="15264" y="0"/>
                  </a:moveTo>
                  <a:lnTo>
                    <a:pt x="1320580" y="0"/>
                  </a:lnTo>
                  <a:cubicBezTo>
                    <a:pt x="1329010" y="0"/>
                    <a:pt x="1335844" y="6834"/>
                    <a:pt x="1335844" y="15264"/>
                  </a:cubicBezTo>
                  <a:lnTo>
                    <a:pt x="1335844" y="1590494"/>
                  </a:lnTo>
                  <a:cubicBezTo>
                    <a:pt x="1335844" y="1598924"/>
                    <a:pt x="1329010" y="1605758"/>
                    <a:pt x="1320580" y="1605758"/>
                  </a:cubicBezTo>
                  <a:lnTo>
                    <a:pt x="15264" y="1605758"/>
                  </a:lnTo>
                  <a:cubicBezTo>
                    <a:pt x="6834" y="1605758"/>
                    <a:pt x="0" y="1598924"/>
                    <a:pt x="0" y="1590494"/>
                  </a:cubicBezTo>
                  <a:lnTo>
                    <a:pt x="0" y="15264"/>
                  </a:lnTo>
                  <a:cubicBezTo>
                    <a:pt x="0" y="6834"/>
                    <a:pt x="6834" y="0"/>
                    <a:pt x="15264" y="0"/>
                  </a:cubicBezTo>
                  <a:close/>
                </a:path>
              </a:pathLst>
            </a:custGeom>
            <a:solidFill>
              <a:srgbClr val="697A05"/>
            </a:solidFill>
            <a:ln cap="sq">
              <a:noFill/>
              <a:prstDash val="solid"/>
              <a:miter/>
            </a:ln>
          </p:spPr>
          <p:txBody>
            <a:bodyPr/>
            <a:lstStyle/>
            <a:p>
              <a:endParaRPr lang="en-US"/>
            </a:p>
          </p:txBody>
        </p:sp>
        <p:sp>
          <p:nvSpPr>
            <p:cNvPr id="5" name="TextBox 5"/>
            <p:cNvSpPr txBox="1"/>
            <p:nvPr/>
          </p:nvSpPr>
          <p:spPr>
            <a:xfrm>
              <a:off x="0" y="28575"/>
              <a:ext cx="1335844" cy="1577183"/>
            </a:xfrm>
            <a:prstGeom prst="rect">
              <a:avLst/>
            </a:prstGeom>
          </p:spPr>
          <p:txBody>
            <a:bodyPr lIns="50800" tIns="50800" rIns="50800" bIns="50800" rtlCol="0" anchor="ctr"/>
            <a:lstStyle/>
            <a:p>
              <a:pPr algn="ctr">
                <a:lnSpc>
                  <a:spcPts val="2388"/>
                </a:lnSpc>
              </a:pPr>
              <a:endParaRPr/>
            </a:p>
          </p:txBody>
        </p:sp>
      </p:grpSp>
      <p:grpSp>
        <p:nvGrpSpPr>
          <p:cNvPr id="6" name="Group 6"/>
          <p:cNvGrpSpPr/>
          <p:nvPr/>
        </p:nvGrpSpPr>
        <p:grpSpPr>
          <a:xfrm>
            <a:off x="6610407" y="3161439"/>
            <a:ext cx="5072034" cy="6674293"/>
            <a:chOff x="0" y="0"/>
            <a:chExt cx="1335844" cy="1757839"/>
          </a:xfrm>
        </p:grpSpPr>
        <p:sp>
          <p:nvSpPr>
            <p:cNvPr id="7" name="Freeform 7"/>
            <p:cNvSpPr/>
            <p:nvPr/>
          </p:nvSpPr>
          <p:spPr>
            <a:xfrm>
              <a:off x="0" y="0"/>
              <a:ext cx="1335844" cy="1757839"/>
            </a:xfrm>
            <a:custGeom>
              <a:avLst/>
              <a:gdLst/>
              <a:ahLst/>
              <a:cxnLst/>
              <a:rect l="l" t="t" r="r" b="b"/>
              <a:pathLst>
                <a:path w="1335844" h="1605758">
                  <a:moveTo>
                    <a:pt x="15264" y="0"/>
                  </a:moveTo>
                  <a:lnTo>
                    <a:pt x="1320580" y="0"/>
                  </a:lnTo>
                  <a:cubicBezTo>
                    <a:pt x="1329010" y="0"/>
                    <a:pt x="1335844" y="6834"/>
                    <a:pt x="1335844" y="15264"/>
                  </a:cubicBezTo>
                  <a:lnTo>
                    <a:pt x="1335844" y="1590494"/>
                  </a:lnTo>
                  <a:cubicBezTo>
                    <a:pt x="1335844" y="1598924"/>
                    <a:pt x="1329010" y="1605758"/>
                    <a:pt x="1320580" y="1605758"/>
                  </a:cubicBezTo>
                  <a:lnTo>
                    <a:pt x="15264" y="1605758"/>
                  </a:lnTo>
                  <a:cubicBezTo>
                    <a:pt x="6834" y="1605758"/>
                    <a:pt x="0" y="1598924"/>
                    <a:pt x="0" y="1590494"/>
                  </a:cubicBezTo>
                  <a:lnTo>
                    <a:pt x="0" y="15264"/>
                  </a:lnTo>
                  <a:cubicBezTo>
                    <a:pt x="0" y="6834"/>
                    <a:pt x="6834" y="0"/>
                    <a:pt x="15264" y="0"/>
                  </a:cubicBezTo>
                  <a:close/>
                </a:path>
              </a:pathLst>
            </a:custGeom>
            <a:solidFill>
              <a:srgbClr val="99CCFF"/>
            </a:solidFill>
            <a:ln cap="sq">
              <a:noFill/>
              <a:prstDash val="solid"/>
              <a:miter/>
            </a:ln>
          </p:spPr>
          <p:txBody>
            <a:bodyPr/>
            <a:lstStyle/>
            <a:p>
              <a:endParaRPr lang="en-US" dirty="0"/>
            </a:p>
          </p:txBody>
        </p:sp>
        <p:sp>
          <p:nvSpPr>
            <p:cNvPr id="8" name="TextBox 8"/>
            <p:cNvSpPr txBox="1"/>
            <p:nvPr/>
          </p:nvSpPr>
          <p:spPr>
            <a:xfrm>
              <a:off x="0" y="28575"/>
              <a:ext cx="1335844" cy="1577183"/>
            </a:xfrm>
            <a:prstGeom prst="rect">
              <a:avLst/>
            </a:prstGeom>
          </p:spPr>
          <p:txBody>
            <a:bodyPr lIns="50800" tIns="50800" rIns="50800" bIns="50800" rtlCol="0" anchor="ctr"/>
            <a:lstStyle/>
            <a:p>
              <a:pPr algn="ctr">
                <a:lnSpc>
                  <a:spcPts val="2388"/>
                </a:lnSpc>
              </a:pPr>
              <a:endParaRPr/>
            </a:p>
          </p:txBody>
        </p:sp>
      </p:grpSp>
      <p:grpSp>
        <p:nvGrpSpPr>
          <p:cNvPr id="9" name="Group 9"/>
          <p:cNvGrpSpPr/>
          <p:nvPr/>
        </p:nvGrpSpPr>
        <p:grpSpPr>
          <a:xfrm>
            <a:off x="12187266" y="3193608"/>
            <a:ext cx="5072034" cy="6674292"/>
            <a:chOff x="0" y="0"/>
            <a:chExt cx="1335844" cy="1757838"/>
          </a:xfrm>
        </p:grpSpPr>
        <p:sp>
          <p:nvSpPr>
            <p:cNvPr id="10" name="Freeform 10"/>
            <p:cNvSpPr/>
            <p:nvPr/>
          </p:nvSpPr>
          <p:spPr>
            <a:xfrm>
              <a:off x="0" y="0"/>
              <a:ext cx="1335844" cy="1757838"/>
            </a:xfrm>
            <a:custGeom>
              <a:avLst/>
              <a:gdLst/>
              <a:ahLst/>
              <a:cxnLst/>
              <a:rect l="l" t="t" r="r" b="b"/>
              <a:pathLst>
                <a:path w="1335844" h="1597285">
                  <a:moveTo>
                    <a:pt x="15264" y="0"/>
                  </a:moveTo>
                  <a:lnTo>
                    <a:pt x="1320580" y="0"/>
                  </a:lnTo>
                  <a:cubicBezTo>
                    <a:pt x="1329010" y="0"/>
                    <a:pt x="1335844" y="6834"/>
                    <a:pt x="1335844" y="15264"/>
                  </a:cubicBezTo>
                  <a:lnTo>
                    <a:pt x="1335844" y="1582021"/>
                  </a:lnTo>
                  <a:cubicBezTo>
                    <a:pt x="1335844" y="1590451"/>
                    <a:pt x="1329010" y="1597285"/>
                    <a:pt x="1320580" y="1597285"/>
                  </a:cubicBezTo>
                  <a:lnTo>
                    <a:pt x="15264" y="1597285"/>
                  </a:lnTo>
                  <a:cubicBezTo>
                    <a:pt x="6834" y="1597285"/>
                    <a:pt x="0" y="1590451"/>
                    <a:pt x="0" y="1582021"/>
                  </a:cubicBezTo>
                  <a:lnTo>
                    <a:pt x="0" y="15264"/>
                  </a:lnTo>
                  <a:cubicBezTo>
                    <a:pt x="0" y="6834"/>
                    <a:pt x="6834" y="0"/>
                    <a:pt x="15264" y="0"/>
                  </a:cubicBezTo>
                  <a:close/>
                </a:path>
              </a:pathLst>
            </a:custGeom>
            <a:solidFill>
              <a:srgbClr val="CC60C2"/>
            </a:solidFill>
            <a:ln cap="sq">
              <a:noFill/>
              <a:prstDash val="solid"/>
              <a:miter/>
            </a:ln>
          </p:spPr>
          <p:txBody>
            <a:bodyPr/>
            <a:lstStyle/>
            <a:p>
              <a:endParaRPr lang="en-US" dirty="0"/>
            </a:p>
          </p:txBody>
        </p:sp>
        <p:sp>
          <p:nvSpPr>
            <p:cNvPr id="11" name="TextBox 11"/>
            <p:cNvSpPr txBox="1"/>
            <p:nvPr/>
          </p:nvSpPr>
          <p:spPr>
            <a:xfrm>
              <a:off x="0" y="28575"/>
              <a:ext cx="1335844" cy="1568710"/>
            </a:xfrm>
            <a:prstGeom prst="rect">
              <a:avLst/>
            </a:prstGeom>
          </p:spPr>
          <p:txBody>
            <a:bodyPr lIns="50800" tIns="50800" rIns="50800" bIns="50800" rtlCol="0" anchor="ctr"/>
            <a:lstStyle/>
            <a:p>
              <a:pPr algn="ctr">
                <a:lnSpc>
                  <a:spcPts val="2388"/>
                </a:lnSpc>
              </a:pPr>
              <a:endParaRPr/>
            </a:p>
          </p:txBody>
        </p:sp>
      </p:grpSp>
      <p:sp>
        <p:nvSpPr>
          <p:cNvPr id="12" name="Freeform 12">
            <a:extLst>
              <a:ext uri="{C183D7F6-B498-43B3-948B-1728B52AA6E4}">
                <adec:decorative xmlns:adec="http://schemas.microsoft.com/office/drawing/2017/decorative" val="1"/>
              </a:ext>
            </a:extLst>
          </p:cNvPr>
          <p:cNvSpPr/>
          <p:nvPr/>
        </p:nvSpPr>
        <p:spPr>
          <a:xfrm flipH="1">
            <a:off x="15201900" y="-895350"/>
            <a:ext cx="4114800" cy="4114800"/>
          </a:xfrm>
          <a:custGeom>
            <a:avLst/>
            <a:gdLst/>
            <a:ahLst/>
            <a:cxnLst/>
            <a:rect l="l" t="t" r="r" b="b"/>
            <a:pathLst>
              <a:path w="4114800" h="4114800">
                <a:moveTo>
                  <a:pt x="4114800" y="0"/>
                </a:moveTo>
                <a:lnTo>
                  <a:pt x="0" y="0"/>
                </a:lnTo>
                <a:lnTo>
                  <a:pt x="0" y="4114800"/>
                </a:lnTo>
                <a:lnTo>
                  <a:pt x="4114800" y="4114800"/>
                </a:lnTo>
                <a:lnTo>
                  <a:pt x="411480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Freeform 13"/>
          <p:cNvSpPr/>
          <p:nvPr/>
        </p:nvSpPr>
        <p:spPr>
          <a:xfrm>
            <a:off x="8407076" y="3544014"/>
            <a:ext cx="1330094" cy="1857025"/>
          </a:xfrm>
          <a:custGeom>
            <a:avLst/>
            <a:gdLst/>
            <a:ahLst/>
            <a:cxnLst/>
            <a:rect l="l" t="t" r="r" b="b"/>
            <a:pathLst>
              <a:path w="1330094" h="1857025">
                <a:moveTo>
                  <a:pt x="0" y="0"/>
                </a:moveTo>
                <a:lnTo>
                  <a:pt x="1330094" y="0"/>
                </a:lnTo>
                <a:lnTo>
                  <a:pt x="1330094" y="1857025"/>
                </a:lnTo>
                <a:lnTo>
                  <a:pt x="0" y="18570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4" name="TextBox 14"/>
          <p:cNvSpPr txBox="1"/>
          <p:nvPr/>
        </p:nvSpPr>
        <p:spPr>
          <a:xfrm>
            <a:off x="1393569" y="5732354"/>
            <a:ext cx="4054788" cy="3215496"/>
          </a:xfrm>
          <a:prstGeom prst="rect">
            <a:avLst/>
          </a:prstGeom>
        </p:spPr>
        <p:txBody>
          <a:bodyPr lIns="0" tIns="0" rIns="0" bIns="0" rtlCol="0" anchor="t">
            <a:spAutoFit/>
          </a:bodyPr>
          <a:lstStyle/>
          <a:p>
            <a:pPr algn="l">
              <a:lnSpc>
                <a:spcPts val="3639"/>
              </a:lnSpc>
              <a:spcBef>
                <a:spcPct val="0"/>
              </a:spcBef>
            </a:pPr>
            <a:r>
              <a:rPr lang="en-US" sz="2799" dirty="0">
                <a:solidFill>
                  <a:srgbClr val="FAFFE7"/>
                </a:solidFill>
                <a:latin typeface="Red Hat Display Bold"/>
                <a:ea typeface="Red Hat Display Bold"/>
                <a:cs typeface="Red Hat Display Bold"/>
                <a:sym typeface="Red Hat Display Bold"/>
              </a:rPr>
              <a:t>Faculty at technical training programs and 2-year colleges reported higher Individual Confidence scores than those at 4-year colleges.</a:t>
            </a:r>
          </a:p>
        </p:txBody>
      </p:sp>
      <p:sp>
        <p:nvSpPr>
          <p:cNvPr id="15" name="TextBox 15"/>
          <p:cNvSpPr txBox="1"/>
          <p:nvPr/>
        </p:nvSpPr>
        <p:spPr>
          <a:xfrm>
            <a:off x="7084905" y="5732354"/>
            <a:ext cx="4123037" cy="3215496"/>
          </a:xfrm>
          <a:prstGeom prst="rect">
            <a:avLst/>
          </a:prstGeom>
        </p:spPr>
        <p:txBody>
          <a:bodyPr lIns="0" tIns="0" rIns="0" bIns="0" rtlCol="0" anchor="t">
            <a:spAutoFit/>
          </a:bodyPr>
          <a:lstStyle/>
          <a:p>
            <a:pPr algn="l">
              <a:lnSpc>
                <a:spcPts val="3639"/>
              </a:lnSpc>
              <a:spcBef>
                <a:spcPct val="0"/>
              </a:spcBef>
            </a:pPr>
            <a:r>
              <a:rPr lang="en-US" sz="2799" dirty="0">
                <a:solidFill>
                  <a:srgbClr val="354F66"/>
                </a:solidFill>
                <a:latin typeface="Red Hat Display Bold"/>
                <a:ea typeface="Red Hat Display Bold"/>
                <a:cs typeface="Red Hat Display Bold"/>
                <a:sym typeface="Red Hat Display Bold"/>
              </a:rPr>
              <a:t>Faculty at technical training programs and 2-year colleges also reported significantly higher perceptions of Institutional Accessibility Support.</a:t>
            </a:r>
          </a:p>
        </p:txBody>
      </p:sp>
      <p:sp>
        <p:nvSpPr>
          <p:cNvPr id="16" name="TextBox 16"/>
          <p:cNvSpPr txBox="1"/>
          <p:nvPr/>
        </p:nvSpPr>
        <p:spPr>
          <a:xfrm>
            <a:off x="12567748" y="5850501"/>
            <a:ext cx="4311069" cy="3677160"/>
          </a:xfrm>
          <a:prstGeom prst="rect">
            <a:avLst/>
          </a:prstGeom>
        </p:spPr>
        <p:txBody>
          <a:bodyPr lIns="0" tIns="0" rIns="0" bIns="0" rtlCol="0" anchor="t">
            <a:spAutoFit/>
          </a:bodyPr>
          <a:lstStyle/>
          <a:p>
            <a:pPr algn="l">
              <a:lnSpc>
                <a:spcPts val="3639"/>
              </a:lnSpc>
              <a:spcBef>
                <a:spcPct val="0"/>
              </a:spcBef>
            </a:pPr>
            <a:r>
              <a:rPr lang="en-US" sz="2799" dirty="0">
                <a:solidFill>
                  <a:srgbClr val="FAFFE7"/>
                </a:solidFill>
                <a:latin typeface="Red Hat Display Bold"/>
                <a:ea typeface="Red Hat Display Bold"/>
                <a:cs typeface="Red Hat Display Bold"/>
                <a:sym typeface="Red Hat Display Bold"/>
              </a:rPr>
              <a:t>Disabled faculty scored significantly higher on Individual Confidence than non-disabled faculty. No significant group differences were found in personal accessibility.</a:t>
            </a:r>
          </a:p>
        </p:txBody>
      </p:sp>
      <p:sp>
        <p:nvSpPr>
          <p:cNvPr id="17" name="Freeform 17"/>
          <p:cNvSpPr/>
          <p:nvPr/>
        </p:nvSpPr>
        <p:spPr>
          <a:xfrm>
            <a:off x="14058236" y="3544014"/>
            <a:ext cx="1330094" cy="1857025"/>
          </a:xfrm>
          <a:custGeom>
            <a:avLst/>
            <a:gdLst/>
            <a:ahLst/>
            <a:cxnLst/>
            <a:rect l="l" t="t" r="r" b="b"/>
            <a:pathLst>
              <a:path w="1330094" h="1857025">
                <a:moveTo>
                  <a:pt x="0" y="0"/>
                </a:moveTo>
                <a:lnTo>
                  <a:pt x="1330094" y="0"/>
                </a:lnTo>
                <a:lnTo>
                  <a:pt x="1330094" y="1857025"/>
                </a:lnTo>
                <a:lnTo>
                  <a:pt x="0" y="18570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8" name="Freeform 18"/>
          <p:cNvSpPr/>
          <p:nvPr/>
        </p:nvSpPr>
        <p:spPr>
          <a:xfrm>
            <a:off x="2755916" y="3544014"/>
            <a:ext cx="1330094" cy="1857025"/>
          </a:xfrm>
          <a:custGeom>
            <a:avLst/>
            <a:gdLst/>
            <a:ahLst/>
            <a:cxnLst/>
            <a:rect l="l" t="t" r="r" b="b"/>
            <a:pathLst>
              <a:path w="1330094" h="1857025">
                <a:moveTo>
                  <a:pt x="0" y="0"/>
                </a:moveTo>
                <a:lnTo>
                  <a:pt x="1330094" y="0"/>
                </a:lnTo>
                <a:lnTo>
                  <a:pt x="1330094" y="1857025"/>
                </a:lnTo>
                <a:lnTo>
                  <a:pt x="0" y="18570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BB4FAC5A-F8A6-C5A3-17C9-44FCA1DDB94A}"/>
              </a:ext>
            </a:extLst>
          </p:cNvPr>
          <p:cNvGrpSpPr/>
          <p:nvPr/>
        </p:nvGrpSpPr>
        <p:grpSpPr>
          <a:xfrm>
            <a:off x="4738688" y="738188"/>
            <a:ext cx="8810625" cy="8810625"/>
            <a:chOff x="0" y="0"/>
            <a:chExt cx="11747500" cy="11747500"/>
          </a:xfrm>
          <a:solidFill>
            <a:schemeClr val="tx1">
              <a:alpha val="25000"/>
            </a:schemeClr>
          </a:solidFill>
        </p:grpSpPr>
        <p:sp>
          <p:nvSpPr>
            <p:cNvPr id="8" name="Freeform 3">
              <a:extLst>
                <a:ext uri="{FF2B5EF4-FFF2-40B4-BE49-F238E27FC236}">
                  <a16:creationId xmlns:a16="http://schemas.microsoft.com/office/drawing/2014/main" id="{CB3161A6-10EB-16B7-EF7E-F67BF4E471F5}"/>
                </a:ext>
              </a:extLst>
            </p:cNvPr>
            <p:cNvSpPr/>
            <p:nvPr/>
          </p:nvSpPr>
          <p:spPr>
            <a:xfrm>
              <a:off x="0" y="0"/>
              <a:ext cx="11747500" cy="11747500"/>
            </a:xfrm>
            <a:custGeom>
              <a:avLst/>
              <a:gdLst/>
              <a:ahLst/>
              <a:cxnLst/>
              <a:rect l="l" t="t" r="r" b="b"/>
              <a:pathLst>
                <a:path w="11747500" h="11747500">
                  <a:moveTo>
                    <a:pt x="5873750" y="0"/>
                  </a:moveTo>
                  <a:cubicBezTo>
                    <a:pt x="2629789" y="0"/>
                    <a:pt x="0" y="2629789"/>
                    <a:pt x="0" y="5873750"/>
                  </a:cubicBezTo>
                  <a:cubicBezTo>
                    <a:pt x="0" y="9117711"/>
                    <a:pt x="2629789" y="11747500"/>
                    <a:pt x="5873750" y="11747500"/>
                  </a:cubicBezTo>
                  <a:cubicBezTo>
                    <a:pt x="9117711" y="11747500"/>
                    <a:pt x="11747500" y="9117711"/>
                    <a:pt x="11747500" y="5873750"/>
                  </a:cubicBezTo>
                  <a:cubicBezTo>
                    <a:pt x="11747500" y="2629789"/>
                    <a:pt x="9117711" y="0"/>
                    <a:pt x="5873750" y="0"/>
                  </a:cubicBezTo>
                  <a:close/>
                </a:path>
              </a:pathLst>
            </a:custGeom>
            <a:grpFill/>
            <a:ln w="12700">
              <a:noFill/>
            </a:ln>
          </p:spPr>
          <p:txBody>
            <a:bodyPr/>
            <a:lstStyle/>
            <a:p>
              <a:endParaRPr lang="en-US"/>
            </a:p>
          </p:txBody>
        </p:sp>
      </p:grpSp>
      <p:sp>
        <p:nvSpPr>
          <p:cNvPr id="4" name="TextBox 4"/>
          <p:cNvSpPr txBox="1"/>
          <p:nvPr/>
        </p:nvSpPr>
        <p:spPr>
          <a:xfrm>
            <a:off x="5609911" y="4297118"/>
            <a:ext cx="7068188" cy="1692773"/>
          </a:xfrm>
          <a:prstGeom prst="rect">
            <a:avLst/>
          </a:prstGeom>
        </p:spPr>
        <p:txBody>
          <a:bodyPr lIns="0" tIns="0" rIns="0" bIns="0" rtlCol="0" anchor="t">
            <a:spAutoFit/>
          </a:bodyPr>
          <a:lstStyle/>
          <a:p>
            <a:pPr algn="l">
              <a:lnSpc>
                <a:spcPts val="13211"/>
              </a:lnSpc>
            </a:pPr>
            <a:r>
              <a:rPr lang="en-US" sz="11009" b="1">
                <a:solidFill>
                  <a:srgbClr val="FAFFE7"/>
                </a:solidFill>
                <a:latin typeface="Red Hat Display Bold"/>
                <a:ea typeface="Red Hat Display Bold"/>
                <a:cs typeface="Red Hat Display Bold"/>
                <a:sym typeface="Red Hat Display Bold"/>
              </a:rPr>
              <a:t>Discussion</a:t>
            </a:r>
          </a:p>
        </p:txBody>
      </p:sp>
      <p:sp>
        <p:nvSpPr>
          <p:cNvPr id="5" name="Freeform 5"/>
          <p:cNvSpPr/>
          <p:nvPr/>
        </p:nvSpPr>
        <p:spPr>
          <a:xfrm>
            <a:off x="304651" y="-3388141"/>
            <a:ext cx="5597234" cy="5597234"/>
          </a:xfrm>
          <a:custGeom>
            <a:avLst/>
            <a:gdLst/>
            <a:ahLst/>
            <a:cxnLst/>
            <a:rect l="l" t="t" r="r" b="b"/>
            <a:pathLst>
              <a:path w="5597234" h="5597234">
                <a:moveTo>
                  <a:pt x="0" y="0"/>
                </a:moveTo>
                <a:lnTo>
                  <a:pt x="5597234" y="0"/>
                </a:lnTo>
                <a:lnTo>
                  <a:pt x="5597234" y="5597234"/>
                </a:lnTo>
                <a:lnTo>
                  <a:pt x="0" y="559723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3241838" y="6950059"/>
            <a:ext cx="8034924" cy="8034924"/>
          </a:xfrm>
          <a:custGeom>
            <a:avLst/>
            <a:gdLst/>
            <a:ahLst/>
            <a:cxnLst/>
            <a:rect l="l" t="t" r="r" b="b"/>
            <a:pathLst>
              <a:path w="8034924" h="8034924">
                <a:moveTo>
                  <a:pt x="0" y="0"/>
                </a:moveTo>
                <a:lnTo>
                  <a:pt x="8034924" y="0"/>
                </a:lnTo>
                <a:lnTo>
                  <a:pt x="8034924" y="8034924"/>
                </a:lnTo>
                <a:lnTo>
                  <a:pt x="0" y="80349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TextBox 2"/>
          <p:cNvSpPr txBox="1"/>
          <p:nvPr/>
        </p:nvSpPr>
        <p:spPr>
          <a:xfrm>
            <a:off x="1028700" y="6796088"/>
            <a:ext cx="10985144" cy="2462212"/>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Accessibility </a:t>
            </a:r>
          </a:p>
          <a:p>
            <a:pPr algn="l">
              <a:lnSpc>
                <a:spcPts val="9600"/>
              </a:lnSpc>
            </a:pPr>
            <a:r>
              <a:rPr lang="en-US" sz="8000" b="1">
                <a:solidFill>
                  <a:srgbClr val="FAFFE7"/>
                </a:solidFill>
                <a:latin typeface="Red Hat Display Bold"/>
                <a:ea typeface="Red Hat Display Bold"/>
                <a:cs typeface="Red Hat Display Bold"/>
                <a:sym typeface="Red Hat Display Bold"/>
              </a:rPr>
              <a:t>Scenarios</a:t>
            </a:r>
          </a:p>
        </p:txBody>
      </p:sp>
      <p:grpSp>
        <p:nvGrpSpPr>
          <p:cNvPr id="3" name="Group 3"/>
          <p:cNvGrpSpPr/>
          <p:nvPr/>
        </p:nvGrpSpPr>
        <p:grpSpPr>
          <a:xfrm rot="-5400000">
            <a:off x="13257038" y="1603038"/>
            <a:ext cx="6630419" cy="3431496"/>
            <a:chOff x="0" y="0"/>
            <a:chExt cx="8840559" cy="4575327"/>
          </a:xfrm>
        </p:grpSpPr>
        <p:sp>
          <p:nvSpPr>
            <p:cNvPr id="4" name="Freeform 4"/>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697A05"/>
            </a:solidFill>
            <a:ln w="12700">
              <a:solidFill>
                <a:srgbClr val="000000"/>
              </a:solidFill>
            </a:ln>
          </p:spPr>
          <p:txBody>
            <a:bodyPr/>
            <a:lstStyle/>
            <a:p>
              <a:endParaRPr lang="en-US"/>
            </a:p>
          </p:txBody>
        </p:sp>
      </p:grpSp>
      <p:grpSp>
        <p:nvGrpSpPr>
          <p:cNvPr id="5" name="Group 5"/>
          <p:cNvGrpSpPr/>
          <p:nvPr/>
        </p:nvGrpSpPr>
        <p:grpSpPr>
          <a:xfrm rot="5400000">
            <a:off x="9825542" y="5252466"/>
            <a:ext cx="6630419" cy="3431496"/>
            <a:chOff x="0" y="0"/>
            <a:chExt cx="8840559" cy="4575327"/>
          </a:xfrm>
        </p:grpSpPr>
        <p:sp>
          <p:nvSpPr>
            <p:cNvPr id="6" name="Freeform 6"/>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99CCFF"/>
            </a:solidFill>
            <a:ln w="12700">
              <a:solidFill>
                <a:srgbClr val="000000"/>
              </a:solidFill>
            </a:ln>
          </p:spPr>
          <p:txBody>
            <a:bodyPr/>
            <a:lstStyle/>
            <a:p>
              <a:endParaRPr lang="en-US"/>
            </a:p>
          </p:txBody>
        </p:sp>
      </p:grpSp>
      <p:grpSp>
        <p:nvGrpSpPr>
          <p:cNvPr id="7" name="Group 7"/>
          <p:cNvGrpSpPr/>
          <p:nvPr/>
        </p:nvGrpSpPr>
        <p:grpSpPr>
          <a:xfrm>
            <a:off x="11856025" y="531304"/>
            <a:ext cx="2569445" cy="2569445"/>
            <a:chOff x="0" y="0"/>
            <a:chExt cx="3425927" cy="3425927"/>
          </a:xfrm>
        </p:grpSpPr>
        <p:sp>
          <p:nvSpPr>
            <p:cNvPr id="8" name="Freeform 8"/>
            <p:cNvSpPr/>
            <p:nvPr/>
          </p:nvSpPr>
          <p:spPr>
            <a:xfrm>
              <a:off x="0" y="0"/>
              <a:ext cx="3425952" cy="3425952"/>
            </a:xfrm>
            <a:custGeom>
              <a:avLst/>
              <a:gdLst/>
              <a:ahLst/>
              <a:cxnLst/>
              <a:rect l="l" t="t" r="r" b="b"/>
              <a:pathLst>
                <a:path w="3425952" h="3425952">
                  <a:moveTo>
                    <a:pt x="1712976" y="0"/>
                  </a:moveTo>
                  <a:cubicBezTo>
                    <a:pt x="766953" y="0"/>
                    <a:pt x="0" y="766953"/>
                    <a:pt x="0" y="1712976"/>
                  </a:cubicBezTo>
                  <a:cubicBezTo>
                    <a:pt x="0" y="2658999"/>
                    <a:pt x="766953" y="3425952"/>
                    <a:pt x="1712976" y="3425952"/>
                  </a:cubicBezTo>
                  <a:cubicBezTo>
                    <a:pt x="2658999" y="3425952"/>
                    <a:pt x="3425952" y="2658999"/>
                    <a:pt x="3425952" y="1712976"/>
                  </a:cubicBezTo>
                  <a:cubicBezTo>
                    <a:pt x="3425952" y="766953"/>
                    <a:pt x="2658999" y="0"/>
                    <a:pt x="1712976" y="0"/>
                  </a:cubicBezTo>
                  <a:close/>
                </a:path>
              </a:pathLst>
            </a:custGeom>
            <a:solidFill>
              <a:srgbClr val="CC60C2"/>
            </a:solidFill>
            <a:ln w="12700">
              <a:solidFill>
                <a:srgbClr val="000000"/>
              </a:solidFill>
            </a:ln>
          </p:spPr>
          <p:txBody>
            <a:bodyPr/>
            <a:lstStyle/>
            <a:p>
              <a:endParaRPr 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grpSp>
        <p:nvGrpSpPr>
          <p:cNvPr id="2" name="Group 2"/>
          <p:cNvGrpSpPr/>
          <p:nvPr/>
        </p:nvGrpSpPr>
        <p:grpSpPr>
          <a:xfrm>
            <a:off x="1027225" y="3298099"/>
            <a:ext cx="3800284" cy="5687712"/>
            <a:chOff x="0" y="0"/>
            <a:chExt cx="777679" cy="1163917"/>
          </a:xfrm>
        </p:grpSpPr>
        <p:sp>
          <p:nvSpPr>
            <p:cNvPr id="3" name="Freeform 3"/>
            <p:cNvSpPr/>
            <p:nvPr/>
          </p:nvSpPr>
          <p:spPr>
            <a:xfrm>
              <a:off x="0" y="0"/>
              <a:ext cx="777679" cy="1163917"/>
            </a:xfrm>
            <a:custGeom>
              <a:avLst/>
              <a:gdLst/>
              <a:ahLst/>
              <a:cxnLst/>
              <a:rect l="l" t="t" r="r" b="b"/>
              <a:pathLst>
                <a:path w="777679" h="1163917">
                  <a:moveTo>
                    <a:pt x="97785" y="0"/>
                  </a:moveTo>
                  <a:lnTo>
                    <a:pt x="679894" y="0"/>
                  </a:lnTo>
                  <a:cubicBezTo>
                    <a:pt x="733899" y="0"/>
                    <a:pt x="777679" y="43780"/>
                    <a:pt x="777679" y="97785"/>
                  </a:cubicBezTo>
                  <a:lnTo>
                    <a:pt x="777679" y="1066131"/>
                  </a:lnTo>
                  <a:cubicBezTo>
                    <a:pt x="777679" y="1120137"/>
                    <a:pt x="733899" y="1163917"/>
                    <a:pt x="679894" y="1163917"/>
                  </a:cubicBezTo>
                  <a:lnTo>
                    <a:pt x="97785" y="1163917"/>
                  </a:lnTo>
                  <a:cubicBezTo>
                    <a:pt x="43780" y="1163917"/>
                    <a:pt x="0" y="1120137"/>
                    <a:pt x="0" y="1066131"/>
                  </a:cubicBezTo>
                  <a:lnTo>
                    <a:pt x="0" y="97785"/>
                  </a:lnTo>
                  <a:cubicBezTo>
                    <a:pt x="0" y="43780"/>
                    <a:pt x="43780" y="0"/>
                    <a:pt x="97785" y="0"/>
                  </a:cubicBezTo>
                  <a:close/>
                </a:path>
              </a:pathLst>
            </a:custGeom>
            <a:solidFill>
              <a:srgbClr val="D9DDBA"/>
            </a:solidFill>
          </p:spPr>
          <p:txBody>
            <a:bodyPr/>
            <a:lstStyle/>
            <a:p>
              <a:endParaRPr lang="en-US"/>
            </a:p>
          </p:txBody>
        </p:sp>
        <p:sp>
          <p:nvSpPr>
            <p:cNvPr id="4" name="TextBox 4"/>
            <p:cNvSpPr txBox="1"/>
            <p:nvPr/>
          </p:nvSpPr>
          <p:spPr>
            <a:xfrm>
              <a:off x="0" y="-38100"/>
              <a:ext cx="777679" cy="1202017"/>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4145458" y="3298099"/>
            <a:ext cx="3800284" cy="5687712"/>
            <a:chOff x="0" y="0"/>
            <a:chExt cx="777679" cy="1163917"/>
          </a:xfrm>
        </p:grpSpPr>
        <p:sp>
          <p:nvSpPr>
            <p:cNvPr id="6" name="Freeform 6"/>
            <p:cNvSpPr/>
            <p:nvPr/>
          </p:nvSpPr>
          <p:spPr>
            <a:xfrm>
              <a:off x="0" y="0"/>
              <a:ext cx="777679" cy="1163917"/>
            </a:xfrm>
            <a:custGeom>
              <a:avLst/>
              <a:gdLst/>
              <a:ahLst/>
              <a:cxnLst/>
              <a:rect l="l" t="t" r="r" b="b"/>
              <a:pathLst>
                <a:path w="777679" h="1163917">
                  <a:moveTo>
                    <a:pt x="97785" y="0"/>
                  </a:moveTo>
                  <a:lnTo>
                    <a:pt x="679894" y="0"/>
                  </a:lnTo>
                  <a:cubicBezTo>
                    <a:pt x="733899" y="0"/>
                    <a:pt x="777679" y="43780"/>
                    <a:pt x="777679" y="97785"/>
                  </a:cubicBezTo>
                  <a:lnTo>
                    <a:pt x="777679" y="1066131"/>
                  </a:lnTo>
                  <a:cubicBezTo>
                    <a:pt x="777679" y="1120137"/>
                    <a:pt x="733899" y="1163917"/>
                    <a:pt x="679894" y="1163917"/>
                  </a:cubicBezTo>
                  <a:lnTo>
                    <a:pt x="97785" y="1163917"/>
                  </a:lnTo>
                  <a:cubicBezTo>
                    <a:pt x="43780" y="1163917"/>
                    <a:pt x="0" y="1120137"/>
                    <a:pt x="0" y="1066131"/>
                  </a:cubicBezTo>
                  <a:lnTo>
                    <a:pt x="0" y="97785"/>
                  </a:lnTo>
                  <a:cubicBezTo>
                    <a:pt x="0" y="43780"/>
                    <a:pt x="43780" y="0"/>
                    <a:pt x="97785" y="0"/>
                  </a:cubicBezTo>
                  <a:close/>
                </a:path>
              </a:pathLst>
            </a:custGeom>
            <a:solidFill>
              <a:srgbClr val="697A05"/>
            </a:solidFill>
          </p:spPr>
          <p:txBody>
            <a:bodyPr/>
            <a:lstStyle/>
            <a:p>
              <a:endParaRPr lang="en-US"/>
            </a:p>
          </p:txBody>
        </p:sp>
        <p:sp>
          <p:nvSpPr>
            <p:cNvPr id="7" name="TextBox 7"/>
            <p:cNvSpPr txBox="1"/>
            <p:nvPr/>
          </p:nvSpPr>
          <p:spPr>
            <a:xfrm>
              <a:off x="0" y="-38100"/>
              <a:ext cx="777679" cy="1202017"/>
            </a:xfrm>
            <a:prstGeom prst="rect">
              <a:avLst/>
            </a:prstGeom>
          </p:spPr>
          <p:txBody>
            <a:bodyPr lIns="50800" tIns="50800" rIns="50800" bIns="50800" rtlCol="0" anchor="ctr"/>
            <a:lstStyle/>
            <a:p>
              <a:pPr algn="ctr">
                <a:lnSpc>
                  <a:spcPts val="2659"/>
                </a:lnSpc>
              </a:pPr>
              <a:endParaRPr/>
            </a:p>
          </p:txBody>
        </p:sp>
      </p:grpSp>
      <p:sp>
        <p:nvSpPr>
          <p:cNvPr id="8" name="AutoShape 8"/>
          <p:cNvSpPr/>
          <p:nvPr/>
        </p:nvSpPr>
        <p:spPr>
          <a:xfrm flipV="1">
            <a:off x="9144000" y="5566500"/>
            <a:ext cx="0" cy="1286058"/>
          </a:xfrm>
          <a:prstGeom prst="line">
            <a:avLst/>
          </a:prstGeom>
          <a:ln w="57150" cap="flat">
            <a:solidFill>
              <a:srgbClr val="FAFFE7"/>
            </a:solidFill>
            <a:prstDash val="solid"/>
            <a:headEnd type="none" w="sm" len="sm"/>
            <a:tailEnd type="none" w="sm" len="sm"/>
          </a:ln>
        </p:spPr>
        <p:txBody>
          <a:bodyPr/>
          <a:lstStyle/>
          <a:p>
            <a:endParaRPr lang="en-US"/>
          </a:p>
        </p:txBody>
      </p:sp>
      <p:grpSp>
        <p:nvGrpSpPr>
          <p:cNvPr id="9" name="Group 9"/>
          <p:cNvGrpSpPr/>
          <p:nvPr/>
        </p:nvGrpSpPr>
        <p:grpSpPr>
          <a:xfrm>
            <a:off x="7243858" y="3298099"/>
            <a:ext cx="3800284" cy="5687712"/>
            <a:chOff x="0" y="0"/>
            <a:chExt cx="777679" cy="1163917"/>
          </a:xfrm>
        </p:grpSpPr>
        <p:sp>
          <p:nvSpPr>
            <p:cNvPr id="10" name="Freeform 10"/>
            <p:cNvSpPr/>
            <p:nvPr/>
          </p:nvSpPr>
          <p:spPr>
            <a:xfrm>
              <a:off x="0" y="0"/>
              <a:ext cx="777679" cy="1163917"/>
            </a:xfrm>
            <a:custGeom>
              <a:avLst/>
              <a:gdLst/>
              <a:ahLst/>
              <a:cxnLst/>
              <a:rect l="l" t="t" r="r" b="b"/>
              <a:pathLst>
                <a:path w="777679" h="1163917">
                  <a:moveTo>
                    <a:pt x="97785" y="0"/>
                  </a:moveTo>
                  <a:lnTo>
                    <a:pt x="679894" y="0"/>
                  </a:lnTo>
                  <a:cubicBezTo>
                    <a:pt x="733899" y="0"/>
                    <a:pt x="777679" y="43780"/>
                    <a:pt x="777679" y="97785"/>
                  </a:cubicBezTo>
                  <a:lnTo>
                    <a:pt x="777679" y="1066131"/>
                  </a:lnTo>
                  <a:cubicBezTo>
                    <a:pt x="777679" y="1120137"/>
                    <a:pt x="733899" y="1163917"/>
                    <a:pt x="679894" y="1163917"/>
                  </a:cubicBezTo>
                  <a:lnTo>
                    <a:pt x="97785" y="1163917"/>
                  </a:lnTo>
                  <a:cubicBezTo>
                    <a:pt x="43780" y="1163917"/>
                    <a:pt x="0" y="1120137"/>
                    <a:pt x="0" y="1066131"/>
                  </a:cubicBezTo>
                  <a:lnTo>
                    <a:pt x="0" y="97785"/>
                  </a:lnTo>
                  <a:cubicBezTo>
                    <a:pt x="0" y="43780"/>
                    <a:pt x="43780" y="0"/>
                    <a:pt x="97785" y="0"/>
                  </a:cubicBezTo>
                  <a:close/>
                </a:path>
              </a:pathLst>
            </a:custGeom>
            <a:solidFill>
              <a:srgbClr val="99CCFF"/>
            </a:solidFill>
          </p:spPr>
          <p:txBody>
            <a:bodyPr/>
            <a:lstStyle/>
            <a:p>
              <a:endParaRPr lang="en-US"/>
            </a:p>
          </p:txBody>
        </p:sp>
        <p:sp>
          <p:nvSpPr>
            <p:cNvPr id="11" name="TextBox 11"/>
            <p:cNvSpPr txBox="1"/>
            <p:nvPr/>
          </p:nvSpPr>
          <p:spPr>
            <a:xfrm>
              <a:off x="0" y="-38100"/>
              <a:ext cx="777679" cy="1202017"/>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10646123" y="3298099"/>
            <a:ext cx="3800284" cy="5687712"/>
            <a:chOff x="0" y="0"/>
            <a:chExt cx="777679" cy="1163917"/>
          </a:xfrm>
        </p:grpSpPr>
        <p:sp>
          <p:nvSpPr>
            <p:cNvPr id="13" name="Freeform 13"/>
            <p:cNvSpPr/>
            <p:nvPr/>
          </p:nvSpPr>
          <p:spPr>
            <a:xfrm>
              <a:off x="0" y="0"/>
              <a:ext cx="777679" cy="1163917"/>
            </a:xfrm>
            <a:custGeom>
              <a:avLst/>
              <a:gdLst/>
              <a:ahLst/>
              <a:cxnLst/>
              <a:rect l="l" t="t" r="r" b="b"/>
              <a:pathLst>
                <a:path w="777679" h="1163917">
                  <a:moveTo>
                    <a:pt x="97785" y="0"/>
                  </a:moveTo>
                  <a:lnTo>
                    <a:pt x="679894" y="0"/>
                  </a:lnTo>
                  <a:cubicBezTo>
                    <a:pt x="733899" y="0"/>
                    <a:pt x="777679" y="43780"/>
                    <a:pt x="777679" y="97785"/>
                  </a:cubicBezTo>
                  <a:lnTo>
                    <a:pt x="777679" y="1066131"/>
                  </a:lnTo>
                  <a:cubicBezTo>
                    <a:pt x="777679" y="1120137"/>
                    <a:pt x="733899" y="1163917"/>
                    <a:pt x="679894" y="1163917"/>
                  </a:cubicBezTo>
                  <a:lnTo>
                    <a:pt x="97785" y="1163917"/>
                  </a:lnTo>
                  <a:cubicBezTo>
                    <a:pt x="43780" y="1163917"/>
                    <a:pt x="0" y="1120137"/>
                    <a:pt x="0" y="1066131"/>
                  </a:cubicBezTo>
                  <a:lnTo>
                    <a:pt x="0" y="97785"/>
                  </a:lnTo>
                  <a:cubicBezTo>
                    <a:pt x="0" y="43780"/>
                    <a:pt x="43780" y="0"/>
                    <a:pt x="97785" y="0"/>
                  </a:cubicBezTo>
                  <a:close/>
                </a:path>
              </a:pathLst>
            </a:custGeom>
            <a:solidFill>
              <a:srgbClr val="CC60C2"/>
            </a:solidFill>
          </p:spPr>
          <p:txBody>
            <a:bodyPr/>
            <a:lstStyle/>
            <a:p>
              <a:endParaRPr lang="en-US"/>
            </a:p>
          </p:txBody>
        </p:sp>
        <p:sp>
          <p:nvSpPr>
            <p:cNvPr id="14" name="TextBox 14"/>
            <p:cNvSpPr txBox="1"/>
            <p:nvPr/>
          </p:nvSpPr>
          <p:spPr>
            <a:xfrm>
              <a:off x="0" y="-38100"/>
              <a:ext cx="777679" cy="1202017"/>
            </a:xfrm>
            <a:prstGeom prst="rect">
              <a:avLst/>
            </a:prstGeom>
          </p:spPr>
          <p:txBody>
            <a:bodyPr lIns="50800" tIns="50800" rIns="50800" bIns="50800" rtlCol="0" anchor="ctr"/>
            <a:lstStyle/>
            <a:p>
              <a:pPr algn="ctr">
                <a:lnSpc>
                  <a:spcPts val="2659"/>
                </a:lnSpc>
              </a:pPr>
              <a:endParaRPr/>
            </a:p>
          </p:txBody>
        </p:sp>
      </p:grpSp>
      <p:grpSp>
        <p:nvGrpSpPr>
          <p:cNvPr id="15" name="Group 15"/>
          <p:cNvGrpSpPr/>
          <p:nvPr/>
        </p:nvGrpSpPr>
        <p:grpSpPr>
          <a:xfrm>
            <a:off x="13968192" y="3298099"/>
            <a:ext cx="3800284" cy="5687712"/>
            <a:chOff x="0" y="0"/>
            <a:chExt cx="777679" cy="1163917"/>
          </a:xfrm>
        </p:grpSpPr>
        <p:sp>
          <p:nvSpPr>
            <p:cNvPr id="16" name="Freeform 16"/>
            <p:cNvSpPr/>
            <p:nvPr/>
          </p:nvSpPr>
          <p:spPr>
            <a:xfrm>
              <a:off x="0" y="0"/>
              <a:ext cx="777679" cy="1163917"/>
            </a:xfrm>
            <a:custGeom>
              <a:avLst/>
              <a:gdLst/>
              <a:ahLst/>
              <a:cxnLst/>
              <a:rect l="l" t="t" r="r" b="b"/>
              <a:pathLst>
                <a:path w="777679" h="1163917">
                  <a:moveTo>
                    <a:pt x="97785" y="0"/>
                  </a:moveTo>
                  <a:lnTo>
                    <a:pt x="679894" y="0"/>
                  </a:lnTo>
                  <a:cubicBezTo>
                    <a:pt x="733899" y="0"/>
                    <a:pt x="777679" y="43780"/>
                    <a:pt x="777679" y="97785"/>
                  </a:cubicBezTo>
                  <a:lnTo>
                    <a:pt x="777679" y="1066131"/>
                  </a:lnTo>
                  <a:cubicBezTo>
                    <a:pt x="777679" y="1120137"/>
                    <a:pt x="733899" y="1163917"/>
                    <a:pt x="679894" y="1163917"/>
                  </a:cubicBezTo>
                  <a:lnTo>
                    <a:pt x="97785" y="1163917"/>
                  </a:lnTo>
                  <a:cubicBezTo>
                    <a:pt x="43780" y="1163917"/>
                    <a:pt x="0" y="1120137"/>
                    <a:pt x="0" y="1066131"/>
                  </a:cubicBezTo>
                  <a:lnTo>
                    <a:pt x="0" y="97785"/>
                  </a:lnTo>
                  <a:cubicBezTo>
                    <a:pt x="0" y="43780"/>
                    <a:pt x="43780" y="0"/>
                    <a:pt x="97785" y="0"/>
                  </a:cubicBezTo>
                  <a:close/>
                </a:path>
              </a:pathLst>
            </a:custGeom>
            <a:solidFill>
              <a:srgbClr val="FF715A"/>
            </a:solidFill>
          </p:spPr>
          <p:txBody>
            <a:bodyPr/>
            <a:lstStyle/>
            <a:p>
              <a:endParaRPr lang="en-US"/>
            </a:p>
          </p:txBody>
        </p:sp>
        <p:sp>
          <p:nvSpPr>
            <p:cNvPr id="17" name="TextBox 17"/>
            <p:cNvSpPr txBox="1"/>
            <p:nvPr/>
          </p:nvSpPr>
          <p:spPr>
            <a:xfrm>
              <a:off x="0" y="-38100"/>
              <a:ext cx="777679" cy="1202017"/>
            </a:xfrm>
            <a:prstGeom prst="rect">
              <a:avLst/>
            </a:prstGeom>
          </p:spPr>
          <p:txBody>
            <a:bodyPr lIns="50800" tIns="50800" rIns="50800" bIns="50800" rtlCol="0" anchor="ctr"/>
            <a:lstStyle/>
            <a:p>
              <a:pPr algn="ctr">
                <a:lnSpc>
                  <a:spcPts val="2659"/>
                </a:lnSpc>
              </a:pPr>
              <a:endParaRPr/>
            </a:p>
          </p:txBody>
        </p:sp>
      </p:grpSp>
      <p:sp>
        <p:nvSpPr>
          <p:cNvPr id="18" name="Freeform 18"/>
          <p:cNvSpPr/>
          <p:nvPr/>
        </p:nvSpPr>
        <p:spPr>
          <a:xfrm rot="2700000">
            <a:off x="8407266" y="3745867"/>
            <a:ext cx="1473467" cy="1473467"/>
          </a:xfrm>
          <a:custGeom>
            <a:avLst/>
            <a:gdLst/>
            <a:ahLst/>
            <a:cxnLst/>
            <a:rect l="l" t="t" r="r" b="b"/>
            <a:pathLst>
              <a:path w="1473467" h="1473467">
                <a:moveTo>
                  <a:pt x="0" y="0"/>
                </a:moveTo>
                <a:lnTo>
                  <a:pt x="1473468" y="0"/>
                </a:lnTo>
                <a:lnTo>
                  <a:pt x="1473468" y="1473467"/>
                </a:lnTo>
                <a:lnTo>
                  <a:pt x="0" y="14734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9" name="Freeform 19"/>
          <p:cNvSpPr/>
          <p:nvPr/>
        </p:nvSpPr>
        <p:spPr>
          <a:xfrm rot="8100000">
            <a:off x="2087762" y="3632067"/>
            <a:ext cx="1473467" cy="1473467"/>
          </a:xfrm>
          <a:custGeom>
            <a:avLst/>
            <a:gdLst/>
            <a:ahLst/>
            <a:cxnLst/>
            <a:rect l="l" t="t" r="r" b="b"/>
            <a:pathLst>
              <a:path w="1473467" h="1473467">
                <a:moveTo>
                  <a:pt x="0" y="0"/>
                </a:moveTo>
                <a:lnTo>
                  <a:pt x="1473467" y="0"/>
                </a:lnTo>
                <a:lnTo>
                  <a:pt x="1473467" y="1473467"/>
                </a:lnTo>
                <a:lnTo>
                  <a:pt x="0" y="14734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0" name="Freeform 20"/>
          <p:cNvSpPr/>
          <p:nvPr/>
        </p:nvSpPr>
        <p:spPr>
          <a:xfrm rot="-2700000">
            <a:off x="15189722" y="3632067"/>
            <a:ext cx="1473467" cy="1473467"/>
          </a:xfrm>
          <a:custGeom>
            <a:avLst/>
            <a:gdLst/>
            <a:ahLst/>
            <a:cxnLst/>
            <a:rect l="l" t="t" r="r" b="b"/>
            <a:pathLst>
              <a:path w="1473467" h="1473467">
                <a:moveTo>
                  <a:pt x="0" y="0"/>
                </a:moveTo>
                <a:lnTo>
                  <a:pt x="1473467" y="0"/>
                </a:lnTo>
                <a:lnTo>
                  <a:pt x="1473467" y="1473467"/>
                </a:lnTo>
                <a:lnTo>
                  <a:pt x="0" y="14734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1" name="Freeform 21"/>
          <p:cNvSpPr/>
          <p:nvPr/>
        </p:nvSpPr>
        <p:spPr>
          <a:xfrm rot="8100000">
            <a:off x="5023788" y="3632067"/>
            <a:ext cx="1473467" cy="1473467"/>
          </a:xfrm>
          <a:custGeom>
            <a:avLst/>
            <a:gdLst/>
            <a:ahLst/>
            <a:cxnLst/>
            <a:rect l="l" t="t" r="r" b="b"/>
            <a:pathLst>
              <a:path w="1473467" h="1473467">
                <a:moveTo>
                  <a:pt x="0" y="0"/>
                </a:moveTo>
                <a:lnTo>
                  <a:pt x="1473467" y="0"/>
                </a:lnTo>
                <a:lnTo>
                  <a:pt x="1473467" y="1473467"/>
                </a:lnTo>
                <a:lnTo>
                  <a:pt x="0" y="14734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2" name="Freeform 22"/>
          <p:cNvSpPr/>
          <p:nvPr/>
        </p:nvSpPr>
        <p:spPr>
          <a:xfrm rot="-2700000">
            <a:off x="11790630" y="3632067"/>
            <a:ext cx="1473467" cy="1473467"/>
          </a:xfrm>
          <a:custGeom>
            <a:avLst/>
            <a:gdLst/>
            <a:ahLst/>
            <a:cxnLst/>
            <a:rect l="l" t="t" r="r" b="b"/>
            <a:pathLst>
              <a:path w="1473467" h="1473467">
                <a:moveTo>
                  <a:pt x="0" y="0"/>
                </a:moveTo>
                <a:lnTo>
                  <a:pt x="1473467" y="0"/>
                </a:lnTo>
                <a:lnTo>
                  <a:pt x="1473467" y="1473467"/>
                </a:lnTo>
                <a:lnTo>
                  <a:pt x="0" y="14734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3" name="Freeform 23"/>
          <p:cNvSpPr/>
          <p:nvPr/>
        </p:nvSpPr>
        <p:spPr>
          <a:xfrm>
            <a:off x="5589509" y="4074585"/>
            <a:ext cx="588431" cy="588431"/>
          </a:xfrm>
          <a:custGeom>
            <a:avLst/>
            <a:gdLst/>
            <a:ahLst/>
            <a:cxnLst/>
            <a:rect l="l" t="t" r="r" b="b"/>
            <a:pathLst>
              <a:path w="588431" h="588431">
                <a:moveTo>
                  <a:pt x="0" y="0"/>
                </a:moveTo>
                <a:lnTo>
                  <a:pt x="588431" y="0"/>
                </a:lnTo>
                <a:lnTo>
                  <a:pt x="588431" y="588431"/>
                </a:lnTo>
                <a:lnTo>
                  <a:pt x="0" y="58843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8915400" y="4076700"/>
            <a:ext cx="490604" cy="588431"/>
          </a:xfrm>
          <a:custGeom>
            <a:avLst/>
            <a:gdLst/>
            <a:ahLst/>
            <a:cxnLst/>
            <a:rect l="l" t="t" r="r" b="b"/>
            <a:pathLst>
              <a:path w="490604" h="588431">
                <a:moveTo>
                  <a:pt x="0" y="0"/>
                </a:moveTo>
                <a:lnTo>
                  <a:pt x="490604" y="0"/>
                </a:lnTo>
                <a:lnTo>
                  <a:pt x="490604" y="588431"/>
                </a:lnTo>
                <a:lnTo>
                  <a:pt x="0" y="5884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12134578" y="4074585"/>
            <a:ext cx="588431" cy="588431"/>
          </a:xfrm>
          <a:custGeom>
            <a:avLst/>
            <a:gdLst/>
            <a:ahLst/>
            <a:cxnLst/>
            <a:rect l="l" t="t" r="r" b="b"/>
            <a:pathLst>
              <a:path w="588431" h="588431">
                <a:moveTo>
                  <a:pt x="0" y="0"/>
                </a:moveTo>
                <a:lnTo>
                  <a:pt x="588431" y="0"/>
                </a:lnTo>
                <a:lnTo>
                  <a:pt x="588431" y="588431"/>
                </a:lnTo>
                <a:lnTo>
                  <a:pt x="0" y="5884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15513207" y="4074478"/>
            <a:ext cx="599546" cy="588645"/>
          </a:xfrm>
          <a:custGeom>
            <a:avLst/>
            <a:gdLst/>
            <a:ahLst/>
            <a:cxnLst/>
            <a:rect l="l" t="t" r="r" b="b"/>
            <a:pathLst>
              <a:path w="599546" h="588645">
                <a:moveTo>
                  <a:pt x="0" y="0"/>
                </a:moveTo>
                <a:lnTo>
                  <a:pt x="599546" y="0"/>
                </a:lnTo>
                <a:lnTo>
                  <a:pt x="599546" y="588645"/>
                </a:lnTo>
                <a:lnTo>
                  <a:pt x="0" y="58864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7" name="Freeform 27"/>
          <p:cNvSpPr/>
          <p:nvPr/>
        </p:nvSpPr>
        <p:spPr>
          <a:xfrm>
            <a:off x="2663212" y="4074478"/>
            <a:ext cx="528309" cy="588645"/>
          </a:xfrm>
          <a:custGeom>
            <a:avLst/>
            <a:gdLst/>
            <a:ahLst/>
            <a:cxnLst/>
            <a:rect l="l" t="t" r="r" b="b"/>
            <a:pathLst>
              <a:path w="528309" h="588645">
                <a:moveTo>
                  <a:pt x="0" y="0"/>
                </a:moveTo>
                <a:lnTo>
                  <a:pt x="528309" y="0"/>
                </a:lnTo>
                <a:lnTo>
                  <a:pt x="528309" y="588645"/>
                </a:lnTo>
                <a:lnTo>
                  <a:pt x="0" y="5886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28" name="Group 28"/>
          <p:cNvGrpSpPr/>
          <p:nvPr/>
        </p:nvGrpSpPr>
        <p:grpSpPr>
          <a:xfrm>
            <a:off x="7769417" y="5543739"/>
            <a:ext cx="2600481" cy="3455752"/>
            <a:chOff x="-198247" y="-198556"/>
            <a:chExt cx="3467308" cy="4607669"/>
          </a:xfrm>
        </p:grpSpPr>
        <p:sp>
          <p:nvSpPr>
            <p:cNvPr id="29" name="TextBox 29"/>
            <p:cNvSpPr txBox="1"/>
            <p:nvPr/>
          </p:nvSpPr>
          <p:spPr>
            <a:xfrm>
              <a:off x="-198247" y="-198556"/>
              <a:ext cx="3269061" cy="3648286"/>
            </a:xfrm>
            <a:prstGeom prst="rect">
              <a:avLst/>
            </a:prstGeom>
          </p:spPr>
          <p:txBody>
            <a:bodyPr lIns="0" tIns="0" rIns="0" bIns="0" rtlCol="0" anchor="t">
              <a:spAutoFit/>
            </a:bodyPr>
            <a:lstStyle/>
            <a:p>
              <a:pPr algn="ctr">
                <a:lnSpc>
                  <a:spcPts val="3639"/>
                </a:lnSpc>
              </a:pPr>
              <a:r>
                <a:rPr lang="en-US" sz="2799" dirty="0">
                  <a:solidFill>
                    <a:srgbClr val="354F66"/>
                  </a:solidFill>
                  <a:latin typeface="Quicksand Bold"/>
                  <a:ea typeface="Quicksand Bold"/>
                  <a:cs typeface="Quicksand Bold"/>
                  <a:sym typeface="Quicksand Bold"/>
                </a:rPr>
                <a:t>Have you encountered this or a similar situation before?</a:t>
              </a:r>
            </a:p>
          </p:txBody>
        </p:sp>
        <p:sp>
          <p:nvSpPr>
            <p:cNvPr id="30" name="TextBox 30"/>
            <p:cNvSpPr txBox="1"/>
            <p:nvPr/>
          </p:nvSpPr>
          <p:spPr>
            <a:xfrm>
              <a:off x="0" y="3983610"/>
              <a:ext cx="3269061" cy="425503"/>
            </a:xfrm>
            <a:prstGeom prst="rect">
              <a:avLst/>
            </a:prstGeom>
          </p:spPr>
          <p:txBody>
            <a:bodyPr lIns="0" tIns="0" rIns="0" bIns="0" rtlCol="0" anchor="t">
              <a:spAutoFit/>
            </a:bodyPr>
            <a:lstStyle/>
            <a:p>
              <a:pPr algn="ctr">
                <a:lnSpc>
                  <a:spcPts val="2677"/>
                </a:lnSpc>
              </a:pPr>
              <a:endParaRPr/>
            </a:p>
          </p:txBody>
        </p:sp>
      </p:grpSp>
      <p:sp>
        <p:nvSpPr>
          <p:cNvPr id="31" name="TextBox 31"/>
          <p:cNvSpPr txBox="1"/>
          <p:nvPr/>
        </p:nvSpPr>
        <p:spPr>
          <a:xfrm>
            <a:off x="4595918" y="5519707"/>
            <a:ext cx="2428970" cy="2279085"/>
          </a:xfrm>
          <a:prstGeom prst="rect">
            <a:avLst/>
          </a:prstGeom>
        </p:spPr>
        <p:txBody>
          <a:bodyPr wrap="square" lIns="0" tIns="0" rIns="0" bIns="0" rtlCol="0" anchor="t">
            <a:spAutoFit/>
          </a:bodyPr>
          <a:lstStyle/>
          <a:p>
            <a:pPr algn="ctr">
              <a:lnSpc>
                <a:spcPts val="3639"/>
              </a:lnSpc>
            </a:pPr>
            <a:r>
              <a:rPr lang="en-US" sz="2799" dirty="0">
                <a:solidFill>
                  <a:srgbClr val="FAFFE7"/>
                </a:solidFill>
                <a:latin typeface="Quicksand Bold"/>
                <a:ea typeface="Quicksand Bold"/>
                <a:cs typeface="Quicksand Bold"/>
                <a:sym typeface="Quicksand Bold"/>
              </a:rPr>
              <a:t>What factors weigh in your mind when you hear this scenario?</a:t>
            </a:r>
          </a:p>
        </p:txBody>
      </p:sp>
      <p:grpSp>
        <p:nvGrpSpPr>
          <p:cNvPr id="32" name="Group 32"/>
          <p:cNvGrpSpPr/>
          <p:nvPr/>
        </p:nvGrpSpPr>
        <p:grpSpPr>
          <a:xfrm>
            <a:off x="11044142" y="5520306"/>
            <a:ext cx="2647825" cy="4766693"/>
            <a:chOff x="-424825" y="-38100"/>
            <a:chExt cx="3530433" cy="5212547"/>
          </a:xfrm>
        </p:grpSpPr>
        <p:sp>
          <p:nvSpPr>
            <p:cNvPr id="33" name="TextBox 33"/>
            <p:cNvSpPr txBox="1"/>
            <p:nvPr/>
          </p:nvSpPr>
          <p:spPr>
            <a:xfrm>
              <a:off x="-424825" y="-38100"/>
              <a:ext cx="3530433" cy="3654334"/>
            </a:xfrm>
            <a:prstGeom prst="rect">
              <a:avLst/>
            </a:prstGeom>
          </p:spPr>
          <p:txBody>
            <a:bodyPr wrap="square" lIns="0" tIns="0" rIns="0" bIns="0" rtlCol="0" anchor="t">
              <a:spAutoFit/>
            </a:bodyPr>
            <a:lstStyle/>
            <a:p>
              <a:pPr algn="ctr">
                <a:lnSpc>
                  <a:spcPts val="3639"/>
                </a:lnSpc>
              </a:pPr>
              <a:r>
                <a:rPr lang="en-US" sz="2799" dirty="0">
                  <a:solidFill>
                    <a:srgbClr val="FAFFE7"/>
                  </a:solidFill>
                  <a:latin typeface="Quicksand Bold"/>
                  <a:ea typeface="Quicksand Bold"/>
                  <a:cs typeface="Quicksand Bold"/>
                  <a:sym typeface="Quicksand Bold"/>
                </a:rPr>
                <a:t>Does your syllabus provide students with guidance for this situation?</a:t>
              </a:r>
            </a:p>
          </p:txBody>
        </p:sp>
        <p:sp>
          <p:nvSpPr>
            <p:cNvPr id="34" name="TextBox 34"/>
            <p:cNvSpPr txBox="1"/>
            <p:nvPr/>
          </p:nvSpPr>
          <p:spPr>
            <a:xfrm>
              <a:off x="0" y="4574160"/>
              <a:ext cx="3105608" cy="600287"/>
            </a:xfrm>
            <a:prstGeom prst="rect">
              <a:avLst/>
            </a:prstGeom>
          </p:spPr>
          <p:txBody>
            <a:bodyPr lIns="0" tIns="0" rIns="0" bIns="0" rtlCol="0" anchor="t">
              <a:spAutoFit/>
            </a:bodyPr>
            <a:lstStyle/>
            <a:p>
              <a:pPr algn="ctr">
                <a:lnSpc>
                  <a:spcPts val="3639"/>
                </a:lnSpc>
              </a:pPr>
              <a:endParaRPr/>
            </a:p>
          </p:txBody>
        </p:sp>
      </p:grpSp>
      <p:sp>
        <p:nvSpPr>
          <p:cNvPr id="35" name="TextBox 35"/>
          <p:cNvSpPr txBox="1"/>
          <p:nvPr/>
        </p:nvSpPr>
        <p:spPr>
          <a:xfrm>
            <a:off x="1659893" y="5519707"/>
            <a:ext cx="2329206" cy="2288540"/>
          </a:xfrm>
          <a:prstGeom prst="rect">
            <a:avLst/>
          </a:prstGeom>
        </p:spPr>
        <p:txBody>
          <a:bodyPr lIns="0" tIns="0" rIns="0" bIns="0" rtlCol="0" anchor="t">
            <a:spAutoFit/>
          </a:bodyPr>
          <a:lstStyle/>
          <a:p>
            <a:pPr algn="ctr">
              <a:lnSpc>
                <a:spcPts val="3639"/>
              </a:lnSpc>
            </a:pPr>
            <a:r>
              <a:rPr lang="en-US" sz="2799" dirty="0">
                <a:solidFill>
                  <a:srgbClr val="354F66"/>
                </a:solidFill>
                <a:latin typeface="Quicksand Bold"/>
                <a:ea typeface="Quicksand Bold"/>
                <a:cs typeface="Quicksand Bold"/>
                <a:sym typeface="Quicksand Bold"/>
              </a:rPr>
              <a:t>Where might you consider adjustments for the entire class? </a:t>
            </a:r>
          </a:p>
        </p:txBody>
      </p:sp>
      <p:sp>
        <p:nvSpPr>
          <p:cNvPr id="36" name="TextBox 36"/>
          <p:cNvSpPr txBox="1"/>
          <p:nvPr/>
        </p:nvSpPr>
        <p:spPr>
          <a:xfrm>
            <a:off x="14262754" y="5566500"/>
            <a:ext cx="3211160" cy="2288540"/>
          </a:xfrm>
          <a:prstGeom prst="rect">
            <a:avLst/>
          </a:prstGeom>
        </p:spPr>
        <p:txBody>
          <a:bodyPr lIns="0" tIns="0" rIns="0" bIns="0" rtlCol="0" anchor="t">
            <a:spAutoFit/>
          </a:bodyPr>
          <a:lstStyle/>
          <a:p>
            <a:pPr algn="ctr">
              <a:lnSpc>
                <a:spcPts val="3639"/>
              </a:lnSpc>
            </a:pPr>
            <a:r>
              <a:rPr lang="en-US" sz="2799" dirty="0">
                <a:solidFill>
                  <a:srgbClr val="FAFFE7"/>
                </a:solidFill>
                <a:latin typeface="Quicksand Bold"/>
                <a:ea typeface="Quicksand Bold"/>
                <a:cs typeface="Quicksand Bold"/>
                <a:sym typeface="Quicksand Bold"/>
              </a:rPr>
              <a:t>What recommendations would you make to students or colleagues?</a:t>
            </a:r>
          </a:p>
        </p:txBody>
      </p:sp>
      <p:sp>
        <p:nvSpPr>
          <p:cNvPr id="37" name="TextBox 37"/>
          <p:cNvSpPr txBox="1"/>
          <p:nvPr/>
        </p:nvSpPr>
        <p:spPr>
          <a:xfrm>
            <a:off x="1028700" y="1134227"/>
            <a:ext cx="17030700" cy="981075"/>
          </a:xfrm>
          <a:prstGeom prst="rect">
            <a:avLst/>
          </a:prstGeom>
        </p:spPr>
        <p:txBody>
          <a:bodyPr wrap="square" lIns="0" tIns="0" rIns="0" bIns="0" rtlCol="0" anchor="t">
            <a:spAutoFit/>
          </a:bodyPr>
          <a:lstStyle/>
          <a:p>
            <a:pPr algn="l">
              <a:lnSpc>
                <a:spcPts val="7740"/>
              </a:lnSpc>
            </a:pPr>
            <a:r>
              <a:rPr lang="en-US" sz="6450" b="1" dirty="0">
                <a:solidFill>
                  <a:srgbClr val="FAFFE7"/>
                </a:solidFill>
                <a:latin typeface="Red Hat Display Bold"/>
                <a:ea typeface="Red Hat Display Bold"/>
                <a:cs typeface="Red Hat Display Bold"/>
                <a:sym typeface="Red Hat Display Bold"/>
              </a:rPr>
              <a:t>Accessibility Scenario Discussion Prompts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923613" y="0"/>
            <a:ext cx="7364387" cy="10287000"/>
            <a:chOff x="0" y="0"/>
            <a:chExt cx="9819183" cy="13716000"/>
          </a:xfrm>
        </p:grpSpPr>
        <p:sp>
          <p:nvSpPr>
            <p:cNvPr id="3" name="Freeform 3"/>
            <p:cNvSpPr/>
            <p:nvPr/>
          </p:nvSpPr>
          <p:spPr>
            <a:xfrm>
              <a:off x="0" y="0"/>
              <a:ext cx="9819132" cy="13716000"/>
            </a:xfrm>
            <a:custGeom>
              <a:avLst/>
              <a:gdLst/>
              <a:ahLst/>
              <a:cxnLst/>
              <a:rect l="l" t="t" r="r" b="b"/>
              <a:pathLst>
                <a:path w="9819132" h="13716000">
                  <a:moveTo>
                    <a:pt x="0" y="0"/>
                  </a:moveTo>
                  <a:lnTo>
                    <a:pt x="9819132" y="0"/>
                  </a:lnTo>
                  <a:lnTo>
                    <a:pt x="9819132" y="13716000"/>
                  </a:lnTo>
                  <a:lnTo>
                    <a:pt x="0" y="13716000"/>
                  </a:lnTo>
                  <a:close/>
                </a:path>
              </a:pathLst>
            </a:custGeom>
            <a:solidFill>
              <a:srgbClr val="354F66"/>
            </a:solidFill>
            <a:ln w="12700">
              <a:solidFill>
                <a:srgbClr val="000000"/>
              </a:solidFill>
            </a:ln>
          </p:spPr>
          <p:txBody>
            <a:bodyPr/>
            <a:lstStyle/>
            <a:p>
              <a:endParaRPr lang="en-US"/>
            </a:p>
          </p:txBody>
        </p:sp>
      </p:grpSp>
      <p:grpSp>
        <p:nvGrpSpPr>
          <p:cNvPr id="4" name="Group 4"/>
          <p:cNvGrpSpPr/>
          <p:nvPr/>
        </p:nvGrpSpPr>
        <p:grpSpPr>
          <a:xfrm>
            <a:off x="10923613" y="2922613"/>
            <a:ext cx="7364387" cy="7364387"/>
            <a:chOff x="0" y="0"/>
            <a:chExt cx="9819183" cy="9819183"/>
          </a:xfrm>
        </p:grpSpPr>
        <p:sp>
          <p:nvSpPr>
            <p:cNvPr id="5" name="Freeform 5"/>
            <p:cNvSpPr/>
            <p:nvPr/>
          </p:nvSpPr>
          <p:spPr>
            <a:xfrm>
              <a:off x="0" y="0"/>
              <a:ext cx="9819132" cy="9819132"/>
            </a:xfrm>
            <a:custGeom>
              <a:avLst/>
              <a:gdLst/>
              <a:ahLst/>
              <a:cxnLst/>
              <a:rect l="l" t="t" r="r" b="b"/>
              <a:pathLst>
                <a:path w="9819132" h="9819132">
                  <a:moveTo>
                    <a:pt x="4909566" y="0"/>
                  </a:moveTo>
                  <a:cubicBezTo>
                    <a:pt x="2198116" y="0"/>
                    <a:pt x="0" y="2198116"/>
                    <a:pt x="0" y="4909566"/>
                  </a:cubicBezTo>
                  <a:cubicBezTo>
                    <a:pt x="0" y="7621015"/>
                    <a:pt x="2198116" y="9819132"/>
                    <a:pt x="4909566" y="9819132"/>
                  </a:cubicBezTo>
                  <a:cubicBezTo>
                    <a:pt x="7621015" y="9819132"/>
                    <a:pt x="9819132" y="7621143"/>
                    <a:pt x="9819132" y="4909566"/>
                  </a:cubicBezTo>
                  <a:cubicBezTo>
                    <a:pt x="9819132" y="2197988"/>
                    <a:pt x="7621143" y="0"/>
                    <a:pt x="4909566" y="0"/>
                  </a:cubicBezTo>
                  <a:close/>
                </a:path>
              </a:pathLst>
            </a:custGeom>
            <a:solidFill>
              <a:srgbClr val="99CCFF"/>
            </a:solidFill>
            <a:ln w="12700">
              <a:noFill/>
            </a:ln>
          </p:spPr>
          <p:txBody>
            <a:bodyPr/>
            <a:lstStyle/>
            <a:p>
              <a:endParaRPr lang="en-US"/>
            </a:p>
          </p:txBody>
        </p:sp>
      </p:grpSp>
      <p:grpSp>
        <p:nvGrpSpPr>
          <p:cNvPr id="6" name="Group 6"/>
          <p:cNvGrpSpPr/>
          <p:nvPr/>
        </p:nvGrpSpPr>
        <p:grpSpPr>
          <a:xfrm>
            <a:off x="12390911" y="0"/>
            <a:ext cx="4429782" cy="4429782"/>
            <a:chOff x="0" y="0"/>
            <a:chExt cx="5906376" cy="5906376"/>
          </a:xfrm>
        </p:grpSpPr>
        <p:sp>
          <p:nvSpPr>
            <p:cNvPr id="7" name="Freeform 7"/>
            <p:cNvSpPr/>
            <p:nvPr/>
          </p:nvSpPr>
          <p:spPr>
            <a:xfrm>
              <a:off x="0" y="0"/>
              <a:ext cx="5906389" cy="5906389"/>
            </a:xfrm>
            <a:custGeom>
              <a:avLst/>
              <a:gdLst/>
              <a:ahLst/>
              <a:cxnLst/>
              <a:rect l="l" t="t" r="r" b="b"/>
              <a:pathLst>
                <a:path w="5906389" h="5906389">
                  <a:moveTo>
                    <a:pt x="2953131" y="0"/>
                  </a:moveTo>
                  <a:cubicBezTo>
                    <a:pt x="1322197" y="0"/>
                    <a:pt x="0" y="1322197"/>
                    <a:pt x="0" y="2953131"/>
                  </a:cubicBezTo>
                  <a:cubicBezTo>
                    <a:pt x="0" y="4584065"/>
                    <a:pt x="1322197" y="5906389"/>
                    <a:pt x="2953131" y="5906389"/>
                  </a:cubicBezTo>
                  <a:cubicBezTo>
                    <a:pt x="4584065" y="5906389"/>
                    <a:pt x="5906389" y="4584192"/>
                    <a:pt x="5906389" y="2953131"/>
                  </a:cubicBezTo>
                  <a:cubicBezTo>
                    <a:pt x="5906389" y="1322070"/>
                    <a:pt x="4584192" y="0"/>
                    <a:pt x="2953131" y="0"/>
                  </a:cubicBezTo>
                  <a:close/>
                </a:path>
              </a:pathLst>
            </a:custGeom>
            <a:solidFill>
              <a:srgbClr val="CC60C2"/>
            </a:solidFill>
            <a:ln w="12700">
              <a:noFill/>
            </a:ln>
          </p:spPr>
          <p:txBody>
            <a:bodyPr/>
            <a:lstStyle/>
            <a:p>
              <a:endParaRPr lang="en-US"/>
            </a:p>
          </p:txBody>
        </p:sp>
      </p:grpSp>
      <p:sp>
        <p:nvSpPr>
          <p:cNvPr id="8" name="TextBox 8"/>
          <p:cNvSpPr txBox="1"/>
          <p:nvPr/>
        </p:nvSpPr>
        <p:spPr>
          <a:xfrm>
            <a:off x="1028700" y="838200"/>
            <a:ext cx="3210120" cy="1102913"/>
          </a:xfrm>
          <a:prstGeom prst="rect">
            <a:avLst/>
          </a:prstGeom>
        </p:spPr>
        <p:txBody>
          <a:bodyPr lIns="0" tIns="0" rIns="0" bIns="0" rtlCol="0" anchor="t">
            <a:spAutoFit/>
          </a:bodyPr>
          <a:lstStyle/>
          <a:p>
            <a:pPr algn="l">
              <a:lnSpc>
                <a:spcPts val="9030"/>
              </a:lnSpc>
            </a:pPr>
            <a:r>
              <a:rPr lang="en-US" sz="6450" b="1">
                <a:solidFill>
                  <a:srgbClr val="354F66"/>
                </a:solidFill>
                <a:latin typeface="Red Hat Display Bold"/>
                <a:ea typeface="Red Hat Display Bold"/>
                <a:cs typeface="Red Hat Display Bold"/>
                <a:sym typeface="Red Hat Display Bold"/>
              </a:rPr>
              <a:t>Agenda</a:t>
            </a:r>
          </a:p>
        </p:txBody>
      </p:sp>
      <p:sp>
        <p:nvSpPr>
          <p:cNvPr id="9" name="TextBox 9"/>
          <p:cNvSpPr txBox="1"/>
          <p:nvPr/>
        </p:nvSpPr>
        <p:spPr>
          <a:xfrm>
            <a:off x="1891227" y="2244888"/>
            <a:ext cx="7784210" cy="5253503"/>
          </a:xfrm>
          <a:prstGeom prst="rect">
            <a:avLst/>
          </a:prstGeom>
        </p:spPr>
        <p:txBody>
          <a:bodyPr lIns="0" tIns="0" rIns="0" bIns="0" rtlCol="0" anchor="t">
            <a:spAutoFit/>
          </a:bodyPr>
          <a:lstStyle/>
          <a:p>
            <a:pPr algn="l">
              <a:lnSpc>
                <a:spcPts val="6018"/>
              </a:lnSpc>
            </a:pPr>
            <a:r>
              <a:rPr lang="en-US" sz="2799" b="1" dirty="0">
                <a:solidFill>
                  <a:srgbClr val="354F66"/>
                </a:solidFill>
                <a:latin typeface="Red Hat Display Bold"/>
                <a:ea typeface="Red Hat Display Bold"/>
                <a:cs typeface="Red Hat Display Bold"/>
                <a:sym typeface="Red Hat Display Bold"/>
              </a:rPr>
              <a:t>Introduction to the National Disability Center </a:t>
            </a:r>
          </a:p>
          <a:p>
            <a:pPr algn="l">
              <a:lnSpc>
                <a:spcPts val="6018"/>
              </a:lnSpc>
            </a:pPr>
            <a:r>
              <a:rPr lang="en-US" sz="2799" b="1" dirty="0">
                <a:solidFill>
                  <a:srgbClr val="354F66"/>
                </a:solidFill>
                <a:latin typeface="Red Hat Display Bold"/>
                <a:ea typeface="Red Hat Display Bold"/>
                <a:cs typeface="Red Hat Display Bold"/>
                <a:sym typeface="Red Hat Display Bold"/>
              </a:rPr>
              <a:t>Workshop Overview and Learning Objectives</a:t>
            </a:r>
          </a:p>
          <a:p>
            <a:pPr algn="l">
              <a:lnSpc>
                <a:spcPts val="6018"/>
              </a:lnSpc>
            </a:pPr>
            <a:r>
              <a:rPr lang="en-US" sz="2799" b="1" dirty="0">
                <a:solidFill>
                  <a:srgbClr val="354F66"/>
                </a:solidFill>
                <a:latin typeface="Red Hat Display Bold"/>
                <a:ea typeface="Red Hat Display Bold"/>
                <a:cs typeface="Red Hat Display Bold"/>
                <a:sym typeface="Red Hat Display Bold"/>
              </a:rPr>
              <a:t>Faculty Perspectives</a:t>
            </a:r>
          </a:p>
          <a:p>
            <a:pPr algn="l">
              <a:lnSpc>
                <a:spcPts val="6018"/>
              </a:lnSpc>
            </a:pPr>
            <a:r>
              <a:rPr lang="en-US" sz="2799" b="1" dirty="0">
                <a:solidFill>
                  <a:srgbClr val="354F66"/>
                </a:solidFill>
                <a:latin typeface="Red Hat Display Bold"/>
                <a:ea typeface="Red Hat Display Bold"/>
                <a:cs typeface="Red Hat Display Bold"/>
                <a:sym typeface="Red Hat Display Bold"/>
              </a:rPr>
              <a:t>Accessibility Scenarios</a:t>
            </a:r>
          </a:p>
          <a:p>
            <a:pPr algn="l">
              <a:lnSpc>
                <a:spcPts val="6018"/>
              </a:lnSpc>
            </a:pPr>
            <a:r>
              <a:rPr lang="en-US" sz="2799" b="1" dirty="0">
                <a:solidFill>
                  <a:srgbClr val="354F66"/>
                </a:solidFill>
                <a:latin typeface="Red Hat Display Bold"/>
                <a:ea typeface="Red Hat Display Bold"/>
                <a:cs typeface="Red Hat Display Bold"/>
                <a:sym typeface="Red Hat Display Bold"/>
              </a:rPr>
              <a:t>Recommendations</a:t>
            </a:r>
          </a:p>
          <a:p>
            <a:pPr algn="l">
              <a:lnSpc>
                <a:spcPts val="6018"/>
              </a:lnSpc>
            </a:pPr>
            <a:r>
              <a:rPr lang="en-US" sz="2799" b="1" dirty="0">
                <a:solidFill>
                  <a:srgbClr val="354F66"/>
                </a:solidFill>
                <a:latin typeface="Red Hat Display Bold"/>
                <a:ea typeface="Red Hat Display Bold"/>
                <a:cs typeface="Red Hat Display Bold"/>
                <a:sym typeface="Red Hat Display Bold"/>
              </a:rPr>
              <a:t>Resources</a:t>
            </a:r>
          </a:p>
          <a:p>
            <a:pPr algn="l">
              <a:lnSpc>
                <a:spcPts val="6018"/>
              </a:lnSpc>
            </a:pPr>
            <a:r>
              <a:rPr lang="en-US" sz="2799" b="1" dirty="0">
                <a:solidFill>
                  <a:srgbClr val="354F66"/>
                </a:solidFill>
                <a:latin typeface="Red Hat Display Bold"/>
                <a:ea typeface="Red Hat Display Bold"/>
                <a:cs typeface="Red Hat Display Bold"/>
                <a:sym typeface="Red Hat Display Bold"/>
              </a:rPr>
              <a:t>Q&amp;A</a:t>
            </a:r>
          </a:p>
        </p:txBody>
      </p:sp>
      <p:sp>
        <p:nvSpPr>
          <p:cNvPr id="10" name="TextBox 10"/>
          <p:cNvSpPr txBox="1"/>
          <p:nvPr/>
        </p:nvSpPr>
        <p:spPr>
          <a:xfrm>
            <a:off x="1028700" y="2225838"/>
            <a:ext cx="509988" cy="5253503"/>
          </a:xfrm>
          <a:prstGeom prst="rect">
            <a:avLst/>
          </a:prstGeom>
        </p:spPr>
        <p:txBody>
          <a:bodyPr lIns="0" tIns="0" rIns="0" bIns="0" rtlCol="0" anchor="t">
            <a:spAutoFit/>
          </a:bodyPr>
          <a:lstStyle/>
          <a:p>
            <a:pPr algn="l">
              <a:lnSpc>
                <a:spcPts val="6018"/>
              </a:lnSpc>
            </a:pPr>
            <a:r>
              <a:rPr lang="en-US" sz="2799" b="1">
                <a:solidFill>
                  <a:srgbClr val="354F66"/>
                </a:solidFill>
                <a:latin typeface="Red Hat Display Bold"/>
                <a:ea typeface="Red Hat Display Bold"/>
                <a:cs typeface="Red Hat Display Bold"/>
                <a:sym typeface="Red Hat Display Bold"/>
              </a:rPr>
              <a:t>03</a:t>
            </a:r>
          </a:p>
          <a:p>
            <a:pPr algn="l">
              <a:lnSpc>
                <a:spcPts val="6018"/>
              </a:lnSpc>
            </a:pPr>
            <a:r>
              <a:rPr lang="en-US" sz="2799" b="1">
                <a:solidFill>
                  <a:srgbClr val="354F66"/>
                </a:solidFill>
                <a:latin typeface="Red Hat Display Bold"/>
                <a:ea typeface="Red Hat Display Bold"/>
                <a:cs typeface="Red Hat Display Bold"/>
                <a:sym typeface="Red Hat Display Bold"/>
              </a:rPr>
              <a:t>05</a:t>
            </a:r>
          </a:p>
          <a:p>
            <a:pPr algn="l">
              <a:lnSpc>
                <a:spcPts val="6018"/>
              </a:lnSpc>
            </a:pPr>
            <a:r>
              <a:rPr lang="en-US" sz="2799" b="1">
                <a:solidFill>
                  <a:srgbClr val="354F66"/>
                </a:solidFill>
                <a:latin typeface="Red Hat Display Bold"/>
                <a:ea typeface="Red Hat Display Bold"/>
                <a:cs typeface="Red Hat Display Bold"/>
                <a:sym typeface="Red Hat Display Bold"/>
              </a:rPr>
              <a:t>09</a:t>
            </a:r>
          </a:p>
          <a:p>
            <a:pPr algn="l">
              <a:lnSpc>
                <a:spcPts val="6018"/>
              </a:lnSpc>
            </a:pPr>
            <a:r>
              <a:rPr lang="en-US" sz="2799" b="1">
                <a:solidFill>
                  <a:srgbClr val="354F66"/>
                </a:solidFill>
                <a:latin typeface="Red Hat Display Bold"/>
                <a:ea typeface="Red Hat Display Bold"/>
                <a:cs typeface="Red Hat Display Bold"/>
                <a:sym typeface="Red Hat Display Bold"/>
              </a:rPr>
              <a:t>18</a:t>
            </a:r>
          </a:p>
          <a:p>
            <a:pPr algn="l">
              <a:lnSpc>
                <a:spcPts val="6018"/>
              </a:lnSpc>
            </a:pPr>
            <a:r>
              <a:rPr lang="en-US" sz="2799" b="1">
                <a:solidFill>
                  <a:srgbClr val="354F66"/>
                </a:solidFill>
                <a:latin typeface="Red Hat Display Bold"/>
                <a:ea typeface="Red Hat Display Bold"/>
                <a:cs typeface="Red Hat Display Bold"/>
                <a:sym typeface="Red Hat Display Bold"/>
              </a:rPr>
              <a:t>2830</a:t>
            </a:r>
          </a:p>
          <a:p>
            <a:pPr algn="l">
              <a:lnSpc>
                <a:spcPts val="6018"/>
              </a:lnSpc>
            </a:pPr>
            <a:r>
              <a:rPr lang="en-US" sz="2799" b="1">
                <a:solidFill>
                  <a:srgbClr val="354F66"/>
                </a:solidFill>
                <a:latin typeface="Red Hat Display Bold"/>
                <a:ea typeface="Red Hat Display Bold"/>
                <a:cs typeface="Red Hat Display Bold"/>
                <a:sym typeface="Red Hat Display Bold"/>
              </a:rPr>
              <a:t>33</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TextBox 2"/>
          <p:cNvSpPr txBox="1"/>
          <p:nvPr/>
        </p:nvSpPr>
        <p:spPr>
          <a:xfrm>
            <a:off x="1028700" y="1134227"/>
            <a:ext cx="11087100" cy="981075"/>
          </a:xfrm>
          <a:prstGeom prst="rect">
            <a:avLst/>
          </a:prstGeom>
        </p:spPr>
        <p:txBody>
          <a:bodyPr wrap="square" lIns="0" tIns="0" rIns="0" bIns="0" rtlCol="0" anchor="t">
            <a:spAutoFit/>
          </a:bodyPr>
          <a:lstStyle/>
          <a:p>
            <a:pPr algn="l">
              <a:lnSpc>
                <a:spcPts val="7740"/>
              </a:lnSpc>
            </a:pPr>
            <a:r>
              <a:rPr lang="en-US" sz="6450" b="1" dirty="0">
                <a:solidFill>
                  <a:srgbClr val="FAFFE7"/>
                </a:solidFill>
                <a:latin typeface="Red Hat Display Bold"/>
                <a:ea typeface="Red Hat Display Bold"/>
                <a:cs typeface="Red Hat Display Bold"/>
                <a:sym typeface="Red Hat Display Bold"/>
              </a:rPr>
              <a:t>Accessibility Scenario 1:</a:t>
            </a:r>
          </a:p>
        </p:txBody>
      </p:sp>
      <p:sp>
        <p:nvSpPr>
          <p:cNvPr id="3" name="TextBox 3"/>
          <p:cNvSpPr txBox="1"/>
          <p:nvPr/>
        </p:nvSpPr>
        <p:spPr>
          <a:xfrm>
            <a:off x="1028700" y="2406813"/>
            <a:ext cx="16230600" cy="5814284"/>
          </a:xfrm>
          <a:prstGeom prst="rect">
            <a:avLst/>
          </a:prstGeom>
        </p:spPr>
        <p:txBody>
          <a:bodyPr lIns="0" tIns="0" rIns="0" bIns="0" rtlCol="0" anchor="t">
            <a:spAutoFit/>
          </a:bodyPr>
          <a:lstStyle/>
          <a:p>
            <a:pPr algn="l">
              <a:lnSpc>
                <a:spcPts val="4031"/>
              </a:lnSpc>
            </a:pPr>
            <a:r>
              <a:rPr lang="en-US" sz="2799" b="1" dirty="0">
                <a:solidFill>
                  <a:srgbClr val="FAFFE7"/>
                </a:solidFill>
                <a:latin typeface="Quicksand Bold"/>
                <a:ea typeface="Quicksand Bold"/>
                <a:cs typeface="Quicksand Bold"/>
                <a:sym typeface="Quicksand Bold"/>
              </a:rPr>
              <a:t>One of your students attended weeks 1 through 4 but has missed classes during weeks 5 through 8 of the fall term. The student also has not turned in any assignments from week 5 through 8 and missed a midterm. You have not received any communication from them until the end of week 8, when they reach out via email. </a:t>
            </a:r>
          </a:p>
          <a:p>
            <a:pPr algn="l">
              <a:lnSpc>
                <a:spcPts val="4031"/>
              </a:lnSpc>
            </a:pPr>
            <a:endParaRPr lang="en-US" sz="2799" b="1" dirty="0">
              <a:solidFill>
                <a:srgbClr val="FAFFE7"/>
              </a:solidFill>
              <a:latin typeface="Quicksand Bold"/>
              <a:ea typeface="Quicksand Bold"/>
              <a:cs typeface="Quicksand Bold"/>
              <a:sym typeface="Quicksand Bold"/>
            </a:endParaRPr>
          </a:p>
          <a:p>
            <a:pPr algn="l">
              <a:lnSpc>
                <a:spcPts val="4031"/>
              </a:lnSpc>
            </a:pPr>
            <a:r>
              <a:rPr lang="en-US" sz="2799" b="1" dirty="0">
                <a:solidFill>
                  <a:srgbClr val="FAFFE7"/>
                </a:solidFill>
                <a:latin typeface="Quicksand Bold"/>
                <a:ea typeface="Quicksand Bold"/>
                <a:cs typeface="Quicksand Bold"/>
                <a:sym typeface="Quicksand Bold"/>
              </a:rPr>
              <a:t>In their message, the student explains that they have been experiencing significant mental health challenges, which have impacted their ability to complete coursework. They request the opportunity to submit all missing assignments by the final week of the semester, noting that this course is their final requirement for graduation.</a:t>
            </a:r>
          </a:p>
          <a:p>
            <a:pPr algn="l">
              <a:lnSpc>
                <a:spcPts val="2405"/>
              </a:lnSpc>
            </a:pPr>
            <a:endParaRPr lang="en-US" sz="2799" b="1" dirty="0">
              <a:solidFill>
                <a:srgbClr val="FAFFE7"/>
              </a:solidFill>
              <a:latin typeface="Quicksand Bold"/>
              <a:ea typeface="Quicksand Bold"/>
              <a:cs typeface="Quicksand Bold"/>
              <a:sym typeface="Quicksand Bold"/>
            </a:endParaRPr>
          </a:p>
          <a:p>
            <a:pPr algn="l">
              <a:lnSpc>
                <a:spcPts val="2405"/>
              </a:lnSpc>
            </a:pPr>
            <a:endParaRPr lang="en-US" sz="2799" b="1" dirty="0">
              <a:solidFill>
                <a:srgbClr val="FAFFE7"/>
              </a:solidFill>
              <a:latin typeface="Quicksand Bold"/>
              <a:ea typeface="Quicksand Bold"/>
              <a:cs typeface="Quicksand Bold"/>
              <a:sym typeface="Quicksand Bold"/>
            </a:endParaRPr>
          </a:p>
          <a:p>
            <a:pPr algn="l">
              <a:lnSpc>
                <a:spcPts val="2405"/>
              </a:lnSpc>
            </a:pPr>
            <a:endParaRPr lang="en-US" sz="2799" b="1" dirty="0">
              <a:solidFill>
                <a:srgbClr val="FAFFE7"/>
              </a:solidFill>
              <a:latin typeface="Quicksand Bold"/>
              <a:ea typeface="Quicksand Bold"/>
              <a:cs typeface="Quicksand Bold"/>
              <a:sym typeface="Quicksand Bold"/>
            </a:endParaRPr>
          </a:p>
          <a:p>
            <a:pPr algn="l">
              <a:lnSpc>
                <a:spcPts val="3639"/>
              </a:lnSpc>
            </a:pPr>
            <a:endParaRPr lang="en-US" sz="2799" b="1" dirty="0">
              <a:solidFill>
                <a:srgbClr val="FAFFE7"/>
              </a:solidFill>
              <a:latin typeface="Quicksand Bold"/>
              <a:ea typeface="Quicksand Bold"/>
              <a:cs typeface="Quicksand Bold"/>
              <a:sym typeface="Quicksand Bold"/>
            </a:endParaRPr>
          </a:p>
          <a:p>
            <a:pPr algn="l">
              <a:lnSpc>
                <a:spcPts val="2405"/>
              </a:lnSpc>
            </a:pPr>
            <a:endParaRPr lang="en-US" sz="2799" b="1" dirty="0">
              <a:solidFill>
                <a:srgbClr val="FAFFE7"/>
              </a:solidFill>
              <a:latin typeface="Quicksand Bold"/>
              <a:ea typeface="Quicksand Bold"/>
              <a:cs typeface="Quicksand Bold"/>
              <a:sym typeface="Quicksand Bo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D64F3384-F960-80AD-2304-80F71649FF94}"/>
              </a:ext>
            </a:extLst>
          </p:cNvPr>
          <p:cNvGrpSpPr/>
          <p:nvPr/>
        </p:nvGrpSpPr>
        <p:grpSpPr>
          <a:xfrm>
            <a:off x="4738688" y="738188"/>
            <a:ext cx="8810625" cy="8810625"/>
            <a:chOff x="0" y="0"/>
            <a:chExt cx="11747500" cy="11747500"/>
          </a:xfrm>
          <a:solidFill>
            <a:schemeClr val="tx1">
              <a:alpha val="25000"/>
            </a:schemeClr>
          </a:solidFill>
        </p:grpSpPr>
        <p:sp>
          <p:nvSpPr>
            <p:cNvPr id="8" name="Freeform 3">
              <a:extLst>
                <a:ext uri="{FF2B5EF4-FFF2-40B4-BE49-F238E27FC236}">
                  <a16:creationId xmlns:a16="http://schemas.microsoft.com/office/drawing/2014/main" id="{54EF3D18-41CD-AEF1-BF01-4636FF203A72}"/>
                </a:ext>
              </a:extLst>
            </p:cNvPr>
            <p:cNvSpPr/>
            <p:nvPr/>
          </p:nvSpPr>
          <p:spPr>
            <a:xfrm>
              <a:off x="0" y="0"/>
              <a:ext cx="11747500" cy="11747500"/>
            </a:xfrm>
            <a:custGeom>
              <a:avLst/>
              <a:gdLst/>
              <a:ahLst/>
              <a:cxnLst/>
              <a:rect l="l" t="t" r="r" b="b"/>
              <a:pathLst>
                <a:path w="11747500" h="11747500">
                  <a:moveTo>
                    <a:pt x="5873750" y="0"/>
                  </a:moveTo>
                  <a:cubicBezTo>
                    <a:pt x="2629789" y="0"/>
                    <a:pt x="0" y="2629789"/>
                    <a:pt x="0" y="5873750"/>
                  </a:cubicBezTo>
                  <a:cubicBezTo>
                    <a:pt x="0" y="9117711"/>
                    <a:pt x="2629789" y="11747500"/>
                    <a:pt x="5873750" y="11747500"/>
                  </a:cubicBezTo>
                  <a:cubicBezTo>
                    <a:pt x="9117711" y="11747500"/>
                    <a:pt x="11747500" y="9117711"/>
                    <a:pt x="11747500" y="5873750"/>
                  </a:cubicBezTo>
                  <a:cubicBezTo>
                    <a:pt x="11747500" y="2629789"/>
                    <a:pt x="9117711" y="0"/>
                    <a:pt x="5873750" y="0"/>
                  </a:cubicBezTo>
                  <a:close/>
                </a:path>
              </a:pathLst>
            </a:custGeom>
            <a:grpFill/>
            <a:ln w="12700">
              <a:noFill/>
            </a:ln>
          </p:spPr>
          <p:txBody>
            <a:bodyPr/>
            <a:lstStyle/>
            <a:p>
              <a:endParaRPr lang="en-US"/>
            </a:p>
          </p:txBody>
        </p:sp>
      </p:grpSp>
      <p:sp>
        <p:nvSpPr>
          <p:cNvPr id="4" name="TextBox 4"/>
          <p:cNvSpPr txBox="1"/>
          <p:nvPr/>
        </p:nvSpPr>
        <p:spPr>
          <a:xfrm>
            <a:off x="6587244" y="4533909"/>
            <a:ext cx="5113511" cy="1219182"/>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Discussion</a:t>
            </a:r>
          </a:p>
        </p:txBody>
      </p:sp>
      <p:sp>
        <p:nvSpPr>
          <p:cNvPr id="5" name="Freeform 5"/>
          <p:cNvSpPr/>
          <p:nvPr/>
        </p:nvSpPr>
        <p:spPr>
          <a:xfrm>
            <a:off x="304651" y="-3388141"/>
            <a:ext cx="5597234" cy="5597234"/>
          </a:xfrm>
          <a:custGeom>
            <a:avLst/>
            <a:gdLst/>
            <a:ahLst/>
            <a:cxnLst/>
            <a:rect l="l" t="t" r="r" b="b"/>
            <a:pathLst>
              <a:path w="5597234" h="5597234">
                <a:moveTo>
                  <a:pt x="0" y="0"/>
                </a:moveTo>
                <a:lnTo>
                  <a:pt x="5597234" y="0"/>
                </a:lnTo>
                <a:lnTo>
                  <a:pt x="5597234" y="5597234"/>
                </a:lnTo>
                <a:lnTo>
                  <a:pt x="0" y="559723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3241838" y="6950059"/>
            <a:ext cx="8034924" cy="8034924"/>
          </a:xfrm>
          <a:custGeom>
            <a:avLst/>
            <a:gdLst/>
            <a:ahLst/>
            <a:cxnLst/>
            <a:rect l="l" t="t" r="r" b="b"/>
            <a:pathLst>
              <a:path w="8034924" h="8034924">
                <a:moveTo>
                  <a:pt x="0" y="0"/>
                </a:moveTo>
                <a:lnTo>
                  <a:pt x="8034924" y="0"/>
                </a:lnTo>
                <a:lnTo>
                  <a:pt x="8034924" y="8034924"/>
                </a:lnTo>
                <a:lnTo>
                  <a:pt x="0" y="80349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TextBox 2"/>
          <p:cNvSpPr txBox="1"/>
          <p:nvPr/>
        </p:nvSpPr>
        <p:spPr>
          <a:xfrm>
            <a:off x="1028700" y="1134227"/>
            <a:ext cx="11676236" cy="981075"/>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Accessibility Scenario 1: Issues</a:t>
            </a:r>
          </a:p>
        </p:txBody>
      </p:sp>
      <p:grpSp>
        <p:nvGrpSpPr>
          <p:cNvPr id="3" name="Group 3"/>
          <p:cNvGrpSpPr/>
          <p:nvPr/>
        </p:nvGrpSpPr>
        <p:grpSpPr>
          <a:xfrm>
            <a:off x="1029068" y="2483013"/>
            <a:ext cx="7608907" cy="1843312"/>
            <a:chOff x="0" y="0"/>
            <a:chExt cx="1557087" cy="377197"/>
          </a:xfrm>
        </p:grpSpPr>
        <p:sp>
          <p:nvSpPr>
            <p:cNvPr id="4" name="Freeform 4"/>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5" name="TextBox 5"/>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1470361" y="3173649"/>
            <a:ext cx="6154112" cy="421782"/>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Mental health issues are challenging!</a:t>
            </a:r>
          </a:p>
        </p:txBody>
      </p:sp>
      <p:grpSp>
        <p:nvGrpSpPr>
          <p:cNvPr id="7" name="Group 7"/>
          <p:cNvGrpSpPr/>
          <p:nvPr/>
        </p:nvGrpSpPr>
        <p:grpSpPr>
          <a:xfrm>
            <a:off x="1022801" y="4625463"/>
            <a:ext cx="7608907" cy="1843312"/>
            <a:chOff x="0" y="0"/>
            <a:chExt cx="1557087" cy="377197"/>
          </a:xfrm>
        </p:grpSpPr>
        <p:sp>
          <p:nvSpPr>
            <p:cNvPr id="8" name="Freeform 8"/>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9" name="TextBox 9"/>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470361" y="5056803"/>
            <a:ext cx="6154112"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What can be managed without ADA letter?</a:t>
            </a:r>
          </a:p>
        </p:txBody>
      </p:sp>
      <p:grpSp>
        <p:nvGrpSpPr>
          <p:cNvPr id="11" name="Group 11"/>
          <p:cNvGrpSpPr/>
          <p:nvPr/>
        </p:nvGrpSpPr>
        <p:grpSpPr>
          <a:xfrm>
            <a:off x="1022801" y="6764465"/>
            <a:ext cx="7608907" cy="1843312"/>
            <a:chOff x="0" y="0"/>
            <a:chExt cx="1557087" cy="377197"/>
          </a:xfrm>
        </p:grpSpPr>
        <p:sp>
          <p:nvSpPr>
            <p:cNvPr id="12" name="Freeform 12"/>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dirty="0"/>
            </a:p>
          </p:txBody>
        </p:sp>
        <p:sp>
          <p:nvSpPr>
            <p:cNvPr id="13" name="TextBox 13"/>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1470361" y="7415171"/>
            <a:ext cx="6154112" cy="421782"/>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How to connect student to resources. </a:t>
            </a:r>
          </a:p>
        </p:txBody>
      </p:sp>
      <p:grpSp>
        <p:nvGrpSpPr>
          <p:cNvPr id="15" name="Group 15"/>
          <p:cNvGrpSpPr/>
          <p:nvPr/>
        </p:nvGrpSpPr>
        <p:grpSpPr>
          <a:xfrm>
            <a:off x="9650393" y="2483013"/>
            <a:ext cx="7608907" cy="1843312"/>
            <a:chOff x="0" y="0"/>
            <a:chExt cx="1557087" cy="377197"/>
          </a:xfrm>
        </p:grpSpPr>
        <p:sp>
          <p:nvSpPr>
            <p:cNvPr id="16" name="Freeform 16"/>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17" name="TextBox 17"/>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10156916" y="3173649"/>
            <a:ext cx="6154112" cy="421782"/>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What flexibility can be offered to all?</a:t>
            </a:r>
          </a:p>
        </p:txBody>
      </p:sp>
      <p:grpSp>
        <p:nvGrpSpPr>
          <p:cNvPr id="19" name="Group 19"/>
          <p:cNvGrpSpPr/>
          <p:nvPr/>
        </p:nvGrpSpPr>
        <p:grpSpPr>
          <a:xfrm>
            <a:off x="9650393" y="4625463"/>
            <a:ext cx="7608907" cy="1843312"/>
            <a:chOff x="0" y="0"/>
            <a:chExt cx="1557087" cy="377197"/>
          </a:xfrm>
        </p:grpSpPr>
        <p:sp>
          <p:nvSpPr>
            <p:cNvPr id="20" name="Freeform 20"/>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21" name="TextBox 21"/>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22" name="TextBox 22"/>
          <p:cNvSpPr txBox="1"/>
          <p:nvPr/>
        </p:nvSpPr>
        <p:spPr>
          <a:xfrm>
            <a:off x="10156916" y="5274811"/>
            <a:ext cx="7262208" cy="421782"/>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Do you have check-ins built into your semester?</a:t>
            </a:r>
          </a:p>
        </p:txBody>
      </p:sp>
      <p:grpSp>
        <p:nvGrpSpPr>
          <p:cNvPr id="23" name="Group 23"/>
          <p:cNvGrpSpPr/>
          <p:nvPr/>
        </p:nvGrpSpPr>
        <p:grpSpPr>
          <a:xfrm>
            <a:off x="9650393" y="6764465"/>
            <a:ext cx="7608907" cy="1843312"/>
            <a:chOff x="0" y="0"/>
            <a:chExt cx="1557087" cy="377197"/>
          </a:xfrm>
        </p:grpSpPr>
        <p:sp>
          <p:nvSpPr>
            <p:cNvPr id="24" name="Freeform 24"/>
            <p:cNvSpPr/>
            <p:nvPr/>
          </p:nvSpPr>
          <p:spPr>
            <a:xfrm>
              <a:off x="0" y="0"/>
              <a:ext cx="1557087" cy="377197"/>
            </a:xfrm>
            <a:custGeom>
              <a:avLst/>
              <a:gdLst/>
              <a:ahLst/>
              <a:cxnLst/>
              <a:rect l="l" t="t" r="r" b="b"/>
              <a:pathLst>
                <a:path w="1557087" h="377197">
                  <a:moveTo>
                    <a:pt x="1557087" y="10175"/>
                  </a:moveTo>
                  <a:lnTo>
                    <a:pt x="1557087" y="367023"/>
                  </a:lnTo>
                  <a:cubicBezTo>
                    <a:pt x="1557087" y="369721"/>
                    <a:pt x="1556015" y="372309"/>
                    <a:pt x="1554107" y="374217"/>
                  </a:cubicBezTo>
                  <a:cubicBezTo>
                    <a:pt x="1552199" y="376125"/>
                    <a:pt x="1549611" y="377197"/>
                    <a:pt x="1546912" y="377197"/>
                  </a:cubicBezTo>
                  <a:lnTo>
                    <a:pt x="10175" y="377197"/>
                  </a:lnTo>
                  <a:cubicBezTo>
                    <a:pt x="7476" y="377197"/>
                    <a:pt x="4888" y="376125"/>
                    <a:pt x="2980" y="374217"/>
                  </a:cubicBezTo>
                  <a:cubicBezTo>
                    <a:pt x="1072" y="372309"/>
                    <a:pt x="0" y="369721"/>
                    <a:pt x="0" y="367023"/>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25" name="TextBox 25"/>
            <p:cNvSpPr txBox="1"/>
            <p:nvPr/>
          </p:nvSpPr>
          <p:spPr>
            <a:xfrm>
              <a:off x="0" y="-38100"/>
              <a:ext cx="1557087" cy="415297"/>
            </a:xfrm>
            <a:prstGeom prst="rect">
              <a:avLst/>
            </a:prstGeom>
          </p:spPr>
          <p:txBody>
            <a:bodyPr lIns="50800" tIns="50800" rIns="50800" bIns="50800" rtlCol="0" anchor="ctr"/>
            <a:lstStyle/>
            <a:p>
              <a:pPr algn="ctr">
                <a:lnSpc>
                  <a:spcPts val="2659"/>
                </a:lnSpc>
              </a:pPr>
              <a:endParaRPr/>
            </a:p>
          </p:txBody>
        </p:sp>
      </p:grpSp>
      <p:sp>
        <p:nvSpPr>
          <p:cNvPr id="26" name="TextBox 26"/>
          <p:cNvSpPr txBox="1"/>
          <p:nvPr/>
        </p:nvSpPr>
        <p:spPr>
          <a:xfrm>
            <a:off x="10156916" y="7411750"/>
            <a:ext cx="6154112" cy="428625"/>
          </a:xfrm>
          <a:prstGeom prst="rect">
            <a:avLst/>
          </a:prstGeom>
        </p:spPr>
        <p:txBody>
          <a:bodyPr lIns="0" tIns="0" rIns="0" bIns="0" rtlCol="0" anchor="ctr">
            <a:spAutoFit/>
          </a:bodyPr>
          <a:lstStyle/>
          <a:p>
            <a:pPr algn="l">
              <a:lnSpc>
                <a:spcPts val="3359"/>
              </a:lnSpc>
            </a:pPr>
            <a:r>
              <a:rPr lang="en-US" sz="2799" b="1">
                <a:solidFill>
                  <a:srgbClr val="FAFFE7"/>
                </a:solidFill>
                <a:latin typeface="Quicksand Bold"/>
                <a:ea typeface="Quicksand Bold"/>
                <a:cs typeface="Quicksand Bold"/>
                <a:sym typeface="Quicksand Bold"/>
              </a:rPr>
              <a:t>What grade reduction, if any?</a:t>
            </a:r>
          </a:p>
        </p:txBody>
      </p:sp>
      <p:grpSp>
        <p:nvGrpSpPr>
          <p:cNvPr id="27" name="Group 27"/>
          <p:cNvGrpSpPr/>
          <p:nvPr/>
        </p:nvGrpSpPr>
        <p:grpSpPr>
          <a:xfrm>
            <a:off x="1029068" y="2486876"/>
            <a:ext cx="256321" cy="1843312"/>
            <a:chOff x="0" y="0"/>
            <a:chExt cx="52454" cy="377197"/>
          </a:xfrm>
        </p:grpSpPr>
        <p:sp>
          <p:nvSpPr>
            <p:cNvPr id="28" name="Freeform 28"/>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29" name="TextBox 29"/>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grpSp>
        <p:nvGrpSpPr>
          <p:cNvPr id="30" name="Group 30"/>
          <p:cNvGrpSpPr/>
          <p:nvPr/>
        </p:nvGrpSpPr>
        <p:grpSpPr>
          <a:xfrm>
            <a:off x="1022801" y="4633394"/>
            <a:ext cx="256321" cy="1843312"/>
            <a:chOff x="0" y="0"/>
            <a:chExt cx="52454" cy="377197"/>
          </a:xfrm>
        </p:grpSpPr>
        <p:sp>
          <p:nvSpPr>
            <p:cNvPr id="31" name="Freeform 31"/>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2" name="TextBox 32"/>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grpSp>
        <p:nvGrpSpPr>
          <p:cNvPr id="33" name="Group 33"/>
          <p:cNvGrpSpPr/>
          <p:nvPr/>
        </p:nvGrpSpPr>
        <p:grpSpPr>
          <a:xfrm>
            <a:off x="1029068" y="6781506"/>
            <a:ext cx="256321" cy="1843312"/>
            <a:chOff x="0" y="0"/>
            <a:chExt cx="52454" cy="377197"/>
          </a:xfrm>
        </p:grpSpPr>
        <p:sp>
          <p:nvSpPr>
            <p:cNvPr id="34" name="Freeform 34"/>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5" name="TextBox 35"/>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grpSp>
        <p:nvGrpSpPr>
          <p:cNvPr id="36" name="Group 36"/>
          <p:cNvGrpSpPr/>
          <p:nvPr/>
        </p:nvGrpSpPr>
        <p:grpSpPr>
          <a:xfrm>
            <a:off x="9650393" y="2483013"/>
            <a:ext cx="256321" cy="1843312"/>
            <a:chOff x="0" y="0"/>
            <a:chExt cx="52454" cy="377197"/>
          </a:xfrm>
        </p:grpSpPr>
        <p:sp>
          <p:nvSpPr>
            <p:cNvPr id="37" name="Freeform 37"/>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8" name="TextBox 38"/>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grpSp>
        <p:nvGrpSpPr>
          <p:cNvPr id="39" name="Group 39"/>
          <p:cNvGrpSpPr/>
          <p:nvPr/>
        </p:nvGrpSpPr>
        <p:grpSpPr>
          <a:xfrm>
            <a:off x="9650393" y="4633394"/>
            <a:ext cx="256321" cy="1843312"/>
            <a:chOff x="0" y="0"/>
            <a:chExt cx="52454" cy="377197"/>
          </a:xfrm>
        </p:grpSpPr>
        <p:sp>
          <p:nvSpPr>
            <p:cNvPr id="40" name="Freeform 40"/>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41" name="TextBox 41"/>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grpSp>
        <p:nvGrpSpPr>
          <p:cNvPr id="42" name="Group 42"/>
          <p:cNvGrpSpPr/>
          <p:nvPr/>
        </p:nvGrpSpPr>
        <p:grpSpPr>
          <a:xfrm>
            <a:off x="9650393" y="6764465"/>
            <a:ext cx="256321" cy="1843312"/>
            <a:chOff x="0" y="0"/>
            <a:chExt cx="52454" cy="377197"/>
          </a:xfrm>
        </p:grpSpPr>
        <p:sp>
          <p:nvSpPr>
            <p:cNvPr id="43" name="Freeform 43"/>
            <p:cNvSpPr/>
            <p:nvPr/>
          </p:nvSpPr>
          <p:spPr>
            <a:xfrm>
              <a:off x="0" y="0"/>
              <a:ext cx="52454" cy="377197"/>
            </a:xfrm>
            <a:custGeom>
              <a:avLst/>
              <a:gdLst/>
              <a:ahLst/>
              <a:cxnLst/>
              <a:rect l="l" t="t" r="r" b="b"/>
              <a:pathLst>
                <a:path w="52454" h="377197">
                  <a:moveTo>
                    <a:pt x="52454" y="26227"/>
                  </a:moveTo>
                  <a:lnTo>
                    <a:pt x="52454" y="350971"/>
                  </a:lnTo>
                  <a:cubicBezTo>
                    <a:pt x="52454" y="357926"/>
                    <a:pt x="49690" y="364597"/>
                    <a:pt x="44772" y="369516"/>
                  </a:cubicBezTo>
                  <a:cubicBezTo>
                    <a:pt x="39853" y="374434"/>
                    <a:pt x="33183" y="377197"/>
                    <a:pt x="26227" y="377197"/>
                  </a:cubicBezTo>
                  <a:lnTo>
                    <a:pt x="26227" y="377197"/>
                  </a:lnTo>
                  <a:cubicBezTo>
                    <a:pt x="11742" y="377197"/>
                    <a:pt x="0" y="365455"/>
                    <a:pt x="0" y="350971"/>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44" name="TextBox 44"/>
            <p:cNvSpPr txBox="1"/>
            <p:nvPr/>
          </p:nvSpPr>
          <p:spPr>
            <a:xfrm>
              <a:off x="0" y="-38100"/>
              <a:ext cx="52454" cy="415297"/>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423096" y="2483013"/>
            <a:ext cx="19659613" cy="6894090"/>
          </a:xfrm>
          <a:custGeom>
            <a:avLst/>
            <a:gdLst/>
            <a:ahLst/>
            <a:cxnLst/>
            <a:rect l="l" t="t" r="r" b="b"/>
            <a:pathLst>
              <a:path w="19659613" h="6894090">
                <a:moveTo>
                  <a:pt x="0" y="0"/>
                </a:moveTo>
                <a:lnTo>
                  <a:pt x="19659613" y="0"/>
                </a:lnTo>
                <a:lnTo>
                  <a:pt x="19659613" y="6894090"/>
                </a:lnTo>
                <a:lnTo>
                  <a:pt x="0" y="68940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1028700" y="2996633"/>
            <a:ext cx="3097063" cy="1404756"/>
          </a:xfrm>
          <a:custGeom>
            <a:avLst/>
            <a:gdLst/>
            <a:ahLst/>
            <a:cxnLst/>
            <a:rect l="l" t="t" r="r" b="b"/>
            <a:pathLst>
              <a:path w="3097063" h="1404756">
                <a:moveTo>
                  <a:pt x="0" y="0"/>
                </a:moveTo>
                <a:lnTo>
                  <a:pt x="3097063" y="0"/>
                </a:lnTo>
                <a:lnTo>
                  <a:pt x="3097063" y="1404757"/>
                </a:lnTo>
                <a:lnTo>
                  <a:pt x="0" y="14047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1851865" y="3151464"/>
            <a:ext cx="1924602" cy="797546"/>
          </a:xfrm>
          <a:prstGeom prst="rect">
            <a:avLst/>
          </a:prstGeom>
        </p:spPr>
        <p:txBody>
          <a:bodyPr lIns="0" tIns="0" rIns="0" bIns="0" rtlCol="0" anchor="t">
            <a:spAutoFit/>
          </a:bodyPr>
          <a:lstStyle/>
          <a:p>
            <a:pPr algn="l">
              <a:lnSpc>
                <a:spcPts val="3080"/>
              </a:lnSpc>
            </a:pPr>
            <a:r>
              <a:rPr lang="en-US" sz="2799" b="1">
                <a:solidFill>
                  <a:srgbClr val="354F66"/>
                </a:solidFill>
                <a:latin typeface="Quicksand Bold"/>
                <a:ea typeface="Quicksand Bold"/>
                <a:cs typeface="Quicksand Bold"/>
                <a:sym typeface="Quicksand Bold"/>
              </a:rPr>
              <a:t>Example Response</a:t>
            </a:r>
          </a:p>
        </p:txBody>
      </p:sp>
      <p:sp>
        <p:nvSpPr>
          <p:cNvPr id="5" name="TextBox 5"/>
          <p:cNvSpPr txBox="1"/>
          <p:nvPr/>
        </p:nvSpPr>
        <p:spPr>
          <a:xfrm>
            <a:off x="1782855" y="4264171"/>
            <a:ext cx="15335479" cy="4469828"/>
          </a:xfrm>
          <a:prstGeom prst="rect">
            <a:avLst/>
          </a:prstGeom>
        </p:spPr>
        <p:txBody>
          <a:bodyPr lIns="0" tIns="0" rIns="0" bIns="0" rtlCol="0" anchor="t">
            <a:spAutoFit/>
          </a:bodyPr>
          <a:lstStyle/>
          <a:p>
            <a:pPr algn="l">
              <a:lnSpc>
                <a:spcPts val="5759"/>
              </a:lnSpc>
            </a:pPr>
            <a:r>
              <a:rPr lang="en-US" sz="4000" b="1">
                <a:solidFill>
                  <a:srgbClr val="FAFFE7"/>
                </a:solidFill>
                <a:latin typeface="Quicksand Bold"/>
                <a:ea typeface="Quicksand Bold"/>
                <a:cs typeface="Quicksand Bold"/>
                <a:sym typeface="Quicksand Bold"/>
              </a:rPr>
              <a:t>“You know, work with students within the grounds of of reasonableness. And I think a lot of a lot of my colleagues do things like this, like one of my colleagues has, like, a makeup work day. I think it's at the end of the semester where just like anything can be turned in.”</a:t>
            </a:r>
          </a:p>
          <a:p>
            <a:pPr algn="just">
              <a:lnSpc>
                <a:spcPts val="2749"/>
              </a:lnSpc>
            </a:pPr>
            <a:endParaRPr lang="en-US" sz="4000" b="1">
              <a:solidFill>
                <a:srgbClr val="FAFFE7"/>
              </a:solidFill>
              <a:latin typeface="Quicksand Bold"/>
              <a:ea typeface="Quicksand Bold"/>
              <a:cs typeface="Quicksand Bold"/>
              <a:sym typeface="Quicksand Bold"/>
            </a:endParaRPr>
          </a:p>
          <a:p>
            <a:pPr algn="just">
              <a:lnSpc>
                <a:spcPts val="2749"/>
              </a:lnSpc>
            </a:pPr>
            <a:endParaRPr lang="en-US" sz="4000" b="1">
              <a:solidFill>
                <a:srgbClr val="FAFFE7"/>
              </a:solidFill>
              <a:latin typeface="Quicksand Bold"/>
              <a:ea typeface="Quicksand Bold"/>
              <a:cs typeface="Quicksand Bold"/>
              <a:sym typeface="Quicksand Bold"/>
            </a:endParaRPr>
          </a:p>
        </p:txBody>
      </p:sp>
      <p:sp>
        <p:nvSpPr>
          <p:cNvPr id="6" name="TextBox 6"/>
          <p:cNvSpPr txBox="1"/>
          <p:nvPr/>
        </p:nvSpPr>
        <p:spPr>
          <a:xfrm>
            <a:off x="1028700" y="1038225"/>
            <a:ext cx="10733336" cy="981075"/>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Faculty Interview Response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TextBox 2"/>
          <p:cNvSpPr txBox="1"/>
          <p:nvPr/>
        </p:nvSpPr>
        <p:spPr>
          <a:xfrm>
            <a:off x="1028700" y="1134227"/>
            <a:ext cx="14897100" cy="981075"/>
          </a:xfrm>
          <a:prstGeom prst="rect">
            <a:avLst/>
          </a:prstGeom>
        </p:spPr>
        <p:txBody>
          <a:bodyPr wrap="square" lIns="0" tIns="0" rIns="0" bIns="0" rtlCol="0" anchor="t">
            <a:spAutoFit/>
          </a:bodyPr>
          <a:lstStyle/>
          <a:p>
            <a:pPr algn="l">
              <a:lnSpc>
                <a:spcPts val="7740"/>
              </a:lnSpc>
            </a:pPr>
            <a:r>
              <a:rPr lang="en-US" sz="6450" b="1" dirty="0">
                <a:solidFill>
                  <a:srgbClr val="FAFFE7"/>
                </a:solidFill>
                <a:latin typeface="Red Hat Display Bold"/>
                <a:ea typeface="Red Hat Display Bold"/>
                <a:cs typeface="Red Hat Display Bold"/>
                <a:sym typeface="Red Hat Display Bold"/>
              </a:rPr>
              <a:t>Accessibility Scenario 2</a:t>
            </a:r>
          </a:p>
        </p:txBody>
      </p:sp>
      <p:sp>
        <p:nvSpPr>
          <p:cNvPr id="3" name="TextBox 3"/>
          <p:cNvSpPr txBox="1"/>
          <p:nvPr/>
        </p:nvSpPr>
        <p:spPr>
          <a:xfrm>
            <a:off x="1028700" y="2406813"/>
            <a:ext cx="16230600" cy="5057667"/>
          </a:xfrm>
          <a:prstGeom prst="rect">
            <a:avLst/>
          </a:prstGeom>
        </p:spPr>
        <p:txBody>
          <a:bodyPr lIns="0" tIns="0" rIns="0" bIns="0" rtlCol="0" anchor="t">
            <a:spAutoFit/>
          </a:bodyPr>
          <a:lstStyle/>
          <a:p>
            <a:pPr algn="l">
              <a:lnSpc>
                <a:spcPts val="3639"/>
              </a:lnSpc>
            </a:pPr>
            <a:r>
              <a:rPr lang="en-US" sz="2799" b="1" dirty="0">
                <a:solidFill>
                  <a:srgbClr val="FAFFE7"/>
                </a:solidFill>
                <a:latin typeface="Quicksand Bold"/>
                <a:ea typeface="Quicksand Bold"/>
                <a:cs typeface="Quicksand Bold"/>
                <a:sym typeface="Quicksand Bold"/>
              </a:rPr>
              <a:t>You are teaching a course that includes a weekly, three-hour lab where students engage in hands-on experiences that apply what they learned during lecture. In week 4, a student approaches you and explains that they struggle with processing and interpreting visual information. </a:t>
            </a:r>
          </a:p>
          <a:p>
            <a:pPr algn="l">
              <a:lnSpc>
                <a:spcPts val="3639"/>
              </a:lnSpc>
            </a:pPr>
            <a:endParaRPr lang="en-US" sz="2799" b="1" dirty="0">
              <a:solidFill>
                <a:srgbClr val="FAFFE7"/>
              </a:solidFill>
              <a:latin typeface="Quicksand Bold"/>
              <a:ea typeface="Quicksand Bold"/>
              <a:cs typeface="Quicksand Bold"/>
              <a:sym typeface="Quicksand Bold"/>
            </a:endParaRPr>
          </a:p>
          <a:p>
            <a:pPr algn="l">
              <a:lnSpc>
                <a:spcPts val="3639"/>
              </a:lnSpc>
            </a:pPr>
            <a:r>
              <a:rPr lang="en-US" sz="2799" b="1" dirty="0">
                <a:solidFill>
                  <a:srgbClr val="FAFFE7"/>
                </a:solidFill>
                <a:latin typeface="Quicksand Bold"/>
                <a:ea typeface="Quicksand Bold"/>
                <a:cs typeface="Quicksand Bold"/>
                <a:sym typeface="Quicksand Bold"/>
              </a:rPr>
              <a:t>The student provides an accommodation letter from the campus disability services office that recommends extended or more frequent breaks during long instructional periods, along with flexibility in task completion to account for their processing needs. They add that maintaining focus for the full three hours is mentally exhausting. They ask if they can take short breaks throughout the lab to help manage fatigue and cognitive overload. They also want to know if they can have a modified, shorter lab assignment, with a two-hour maximum.</a:t>
            </a:r>
          </a:p>
          <a:p>
            <a:pPr algn="just">
              <a:lnSpc>
                <a:spcPts val="3639"/>
              </a:lnSpc>
            </a:pPr>
            <a:endParaRPr lang="en-US" sz="2799" b="1" dirty="0">
              <a:solidFill>
                <a:srgbClr val="FAFFE7"/>
              </a:solidFill>
              <a:latin typeface="Quicksand Bold"/>
              <a:ea typeface="Quicksand Bold"/>
              <a:cs typeface="Quicksand Bold"/>
              <a:sym typeface="Quicksand Bo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2" name="Group 2"/>
          <p:cNvGrpSpPr/>
          <p:nvPr/>
        </p:nvGrpSpPr>
        <p:grpSpPr>
          <a:xfrm>
            <a:off x="4738688" y="738188"/>
            <a:ext cx="8810625" cy="8810625"/>
            <a:chOff x="0" y="0"/>
            <a:chExt cx="11747500" cy="11747500"/>
          </a:xfrm>
          <a:solidFill>
            <a:schemeClr val="tx1">
              <a:alpha val="25000"/>
            </a:schemeClr>
          </a:solidFill>
        </p:grpSpPr>
        <p:sp>
          <p:nvSpPr>
            <p:cNvPr id="3" name="Freeform 3"/>
            <p:cNvSpPr/>
            <p:nvPr/>
          </p:nvSpPr>
          <p:spPr>
            <a:xfrm>
              <a:off x="0" y="0"/>
              <a:ext cx="11747500" cy="11747500"/>
            </a:xfrm>
            <a:custGeom>
              <a:avLst/>
              <a:gdLst/>
              <a:ahLst/>
              <a:cxnLst/>
              <a:rect l="l" t="t" r="r" b="b"/>
              <a:pathLst>
                <a:path w="11747500" h="11747500">
                  <a:moveTo>
                    <a:pt x="5873750" y="0"/>
                  </a:moveTo>
                  <a:cubicBezTo>
                    <a:pt x="2629789" y="0"/>
                    <a:pt x="0" y="2629789"/>
                    <a:pt x="0" y="5873750"/>
                  </a:cubicBezTo>
                  <a:cubicBezTo>
                    <a:pt x="0" y="9117711"/>
                    <a:pt x="2629789" y="11747500"/>
                    <a:pt x="5873750" y="11747500"/>
                  </a:cubicBezTo>
                  <a:cubicBezTo>
                    <a:pt x="9117711" y="11747500"/>
                    <a:pt x="11747500" y="9117711"/>
                    <a:pt x="11747500" y="5873750"/>
                  </a:cubicBezTo>
                  <a:cubicBezTo>
                    <a:pt x="11747500" y="2629789"/>
                    <a:pt x="9117711" y="0"/>
                    <a:pt x="5873750" y="0"/>
                  </a:cubicBezTo>
                  <a:close/>
                </a:path>
              </a:pathLst>
            </a:custGeom>
            <a:grpFill/>
            <a:ln w="12700">
              <a:noFill/>
            </a:ln>
          </p:spPr>
          <p:txBody>
            <a:bodyPr/>
            <a:lstStyle/>
            <a:p>
              <a:endParaRPr lang="en-US"/>
            </a:p>
          </p:txBody>
        </p:sp>
      </p:grpSp>
      <p:sp>
        <p:nvSpPr>
          <p:cNvPr id="4" name="TextBox 4"/>
          <p:cNvSpPr txBox="1"/>
          <p:nvPr/>
        </p:nvSpPr>
        <p:spPr>
          <a:xfrm>
            <a:off x="6587244" y="4533909"/>
            <a:ext cx="5113511" cy="1219182"/>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Discussion</a:t>
            </a:r>
          </a:p>
        </p:txBody>
      </p:sp>
      <p:sp>
        <p:nvSpPr>
          <p:cNvPr id="5" name="Freeform 5"/>
          <p:cNvSpPr/>
          <p:nvPr/>
        </p:nvSpPr>
        <p:spPr>
          <a:xfrm>
            <a:off x="304651" y="-3388141"/>
            <a:ext cx="5597234" cy="5597234"/>
          </a:xfrm>
          <a:custGeom>
            <a:avLst/>
            <a:gdLst/>
            <a:ahLst/>
            <a:cxnLst/>
            <a:rect l="l" t="t" r="r" b="b"/>
            <a:pathLst>
              <a:path w="5597234" h="5597234">
                <a:moveTo>
                  <a:pt x="0" y="0"/>
                </a:moveTo>
                <a:lnTo>
                  <a:pt x="5597234" y="0"/>
                </a:lnTo>
                <a:lnTo>
                  <a:pt x="5597234" y="5597234"/>
                </a:lnTo>
                <a:lnTo>
                  <a:pt x="0" y="559723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3241838" y="6950059"/>
            <a:ext cx="8034924" cy="8034924"/>
          </a:xfrm>
          <a:custGeom>
            <a:avLst/>
            <a:gdLst/>
            <a:ahLst/>
            <a:cxnLst/>
            <a:rect l="l" t="t" r="r" b="b"/>
            <a:pathLst>
              <a:path w="8034924" h="8034924">
                <a:moveTo>
                  <a:pt x="0" y="0"/>
                </a:moveTo>
                <a:lnTo>
                  <a:pt x="8034924" y="0"/>
                </a:lnTo>
                <a:lnTo>
                  <a:pt x="8034924" y="8034924"/>
                </a:lnTo>
                <a:lnTo>
                  <a:pt x="0" y="80349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TextBox 2"/>
          <p:cNvSpPr txBox="1"/>
          <p:nvPr/>
        </p:nvSpPr>
        <p:spPr>
          <a:xfrm>
            <a:off x="1028700" y="1134227"/>
            <a:ext cx="11859667" cy="981075"/>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Accessibility Scenario 2: Issues</a:t>
            </a:r>
          </a:p>
        </p:txBody>
      </p:sp>
      <p:grpSp>
        <p:nvGrpSpPr>
          <p:cNvPr id="3" name="Group 3"/>
          <p:cNvGrpSpPr/>
          <p:nvPr/>
        </p:nvGrpSpPr>
        <p:grpSpPr>
          <a:xfrm>
            <a:off x="1029068" y="2483013"/>
            <a:ext cx="7608907" cy="2033436"/>
            <a:chOff x="0" y="0"/>
            <a:chExt cx="1557087" cy="416103"/>
          </a:xfrm>
        </p:grpSpPr>
        <p:sp>
          <p:nvSpPr>
            <p:cNvPr id="4" name="Freeform 4"/>
            <p:cNvSpPr/>
            <p:nvPr/>
          </p:nvSpPr>
          <p:spPr>
            <a:xfrm>
              <a:off x="0" y="0"/>
              <a:ext cx="1557087" cy="416103"/>
            </a:xfrm>
            <a:custGeom>
              <a:avLst/>
              <a:gdLst/>
              <a:ahLst/>
              <a:cxnLst/>
              <a:rect l="l" t="t" r="r" b="b"/>
              <a:pathLst>
                <a:path w="1557087" h="416103">
                  <a:moveTo>
                    <a:pt x="1557087" y="10175"/>
                  </a:moveTo>
                  <a:lnTo>
                    <a:pt x="1557087" y="405928"/>
                  </a:lnTo>
                  <a:cubicBezTo>
                    <a:pt x="1557087" y="408626"/>
                    <a:pt x="1556015" y="411214"/>
                    <a:pt x="1554107" y="413122"/>
                  </a:cubicBezTo>
                  <a:cubicBezTo>
                    <a:pt x="1552199" y="415031"/>
                    <a:pt x="1549611" y="416103"/>
                    <a:pt x="1546912" y="416103"/>
                  </a:cubicBezTo>
                  <a:lnTo>
                    <a:pt x="10175" y="416103"/>
                  </a:lnTo>
                  <a:cubicBezTo>
                    <a:pt x="7476" y="416103"/>
                    <a:pt x="4888" y="415031"/>
                    <a:pt x="2980" y="413122"/>
                  </a:cubicBezTo>
                  <a:cubicBezTo>
                    <a:pt x="1072" y="411214"/>
                    <a:pt x="0" y="408626"/>
                    <a:pt x="0" y="405928"/>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5" name="TextBox 5"/>
            <p:cNvSpPr txBox="1"/>
            <p:nvPr/>
          </p:nvSpPr>
          <p:spPr>
            <a:xfrm>
              <a:off x="0" y="-38100"/>
              <a:ext cx="1557087" cy="454203"/>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1476261" y="3070330"/>
            <a:ext cx="6897594"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Lecture courses and lab experiences are different. </a:t>
            </a:r>
          </a:p>
        </p:txBody>
      </p:sp>
      <p:grpSp>
        <p:nvGrpSpPr>
          <p:cNvPr id="7" name="Group 7"/>
          <p:cNvGrpSpPr/>
          <p:nvPr/>
        </p:nvGrpSpPr>
        <p:grpSpPr>
          <a:xfrm>
            <a:off x="1022801" y="4846441"/>
            <a:ext cx="7608907" cy="2033436"/>
            <a:chOff x="0" y="0"/>
            <a:chExt cx="1557087" cy="416103"/>
          </a:xfrm>
        </p:grpSpPr>
        <p:sp>
          <p:nvSpPr>
            <p:cNvPr id="8" name="Freeform 8"/>
            <p:cNvSpPr/>
            <p:nvPr/>
          </p:nvSpPr>
          <p:spPr>
            <a:xfrm>
              <a:off x="0" y="0"/>
              <a:ext cx="1557087" cy="416103"/>
            </a:xfrm>
            <a:custGeom>
              <a:avLst/>
              <a:gdLst/>
              <a:ahLst/>
              <a:cxnLst/>
              <a:rect l="l" t="t" r="r" b="b"/>
              <a:pathLst>
                <a:path w="1557087" h="416103">
                  <a:moveTo>
                    <a:pt x="1557087" y="10175"/>
                  </a:moveTo>
                  <a:lnTo>
                    <a:pt x="1557087" y="405928"/>
                  </a:lnTo>
                  <a:cubicBezTo>
                    <a:pt x="1557087" y="408626"/>
                    <a:pt x="1556015" y="411214"/>
                    <a:pt x="1554107" y="413122"/>
                  </a:cubicBezTo>
                  <a:cubicBezTo>
                    <a:pt x="1552199" y="415031"/>
                    <a:pt x="1549611" y="416103"/>
                    <a:pt x="1546912" y="416103"/>
                  </a:cubicBezTo>
                  <a:lnTo>
                    <a:pt x="10175" y="416103"/>
                  </a:lnTo>
                  <a:cubicBezTo>
                    <a:pt x="7476" y="416103"/>
                    <a:pt x="4888" y="415031"/>
                    <a:pt x="2980" y="413122"/>
                  </a:cubicBezTo>
                  <a:cubicBezTo>
                    <a:pt x="1072" y="411214"/>
                    <a:pt x="0" y="408626"/>
                    <a:pt x="0" y="405928"/>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9" name="TextBox 9"/>
            <p:cNvSpPr txBox="1"/>
            <p:nvPr/>
          </p:nvSpPr>
          <p:spPr>
            <a:xfrm>
              <a:off x="0" y="-38100"/>
              <a:ext cx="1557087" cy="454203"/>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476261" y="5427595"/>
            <a:ext cx="6897594"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Sustained attention and energy required can be challenging. </a:t>
            </a:r>
          </a:p>
        </p:txBody>
      </p:sp>
      <p:grpSp>
        <p:nvGrpSpPr>
          <p:cNvPr id="11" name="Group 11"/>
          <p:cNvGrpSpPr/>
          <p:nvPr/>
        </p:nvGrpSpPr>
        <p:grpSpPr>
          <a:xfrm>
            <a:off x="1022801" y="7206065"/>
            <a:ext cx="7608907" cy="2033436"/>
            <a:chOff x="0" y="0"/>
            <a:chExt cx="1557087" cy="416103"/>
          </a:xfrm>
        </p:grpSpPr>
        <p:sp>
          <p:nvSpPr>
            <p:cNvPr id="12" name="Freeform 12"/>
            <p:cNvSpPr/>
            <p:nvPr/>
          </p:nvSpPr>
          <p:spPr>
            <a:xfrm>
              <a:off x="0" y="0"/>
              <a:ext cx="1557087" cy="416103"/>
            </a:xfrm>
            <a:custGeom>
              <a:avLst/>
              <a:gdLst/>
              <a:ahLst/>
              <a:cxnLst/>
              <a:rect l="l" t="t" r="r" b="b"/>
              <a:pathLst>
                <a:path w="1557087" h="416103">
                  <a:moveTo>
                    <a:pt x="1557087" y="10175"/>
                  </a:moveTo>
                  <a:lnTo>
                    <a:pt x="1557087" y="405928"/>
                  </a:lnTo>
                  <a:cubicBezTo>
                    <a:pt x="1557087" y="408626"/>
                    <a:pt x="1556015" y="411214"/>
                    <a:pt x="1554107" y="413122"/>
                  </a:cubicBezTo>
                  <a:cubicBezTo>
                    <a:pt x="1552199" y="415031"/>
                    <a:pt x="1549611" y="416103"/>
                    <a:pt x="1546912" y="416103"/>
                  </a:cubicBezTo>
                  <a:lnTo>
                    <a:pt x="10175" y="416103"/>
                  </a:lnTo>
                  <a:cubicBezTo>
                    <a:pt x="7476" y="416103"/>
                    <a:pt x="4888" y="415031"/>
                    <a:pt x="2980" y="413122"/>
                  </a:cubicBezTo>
                  <a:cubicBezTo>
                    <a:pt x="1072" y="411214"/>
                    <a:pt x="0" y="408626"/>
                    <a:pt x="0" y="405928"/>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13" name="TextBox 13"/>
            <p:cNvSpPr txBox="1"/>
            <p:nvPr/>
          </p:nvSpPr>
          <p:spPr>
            <a:xfrm>
              <a:off x="0" y="-38100"/>
              <a:ext cx="1557087" cy="454203"/>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1476261" y="7789121"/>
            <a:ext cx="6897594"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May need to explore technology options for alt formats.</a:t>
            </a:r>
          </a:p>
        </p:txBody>
      </p:sp>
      <p:grpSp>
        <p:nvGrpSpPr>
          <p:cNvPr id="15" name="Group 15"/>
          <p:cNvGrpSpPr/>
          <p:nvPr/>
        </p:nvGrpSpPr>
        <p:grpSpPr>
          <a:xfrm>
            <a:off x="9650393" y="2483013"/>
            <a:ext cx="7608907" cy="2033436"/>
            <a:chOff x="0" y="0"/>
            <a:chExt cx="1557087" cy="416103"/>
          </a:xfrm>
        </p:grpSpPr>
        <p:sp>
          <p:nvSpPr>
            <p:cNvPr id="16" name="Freeform 16"/>
            <p:cNvSpPr/>
            <p:nvPr/>
          </p:nvSpPr>
          <p:spPr>
            <a:xfrm>
              <a:off x="0" y="0"/>
              <a:ext cx="1557087" cy="416103"/>
            </a:xfrm>
            <a:custGeom>
              <a:avLst/>
              <a:gdLst/>
              <a:ahLst/>
              <a:cxnLst/>
              <a:rect l="l" t="t" r="r" b="b"/>
              <a:pathLst>
                <a:path w="1557087" h="416103">
                  <a:moveTo>
                    <a:pt x="1557087" y="10175"/>
                  </a:moveTo>
                  <a:lnTo>
                    <a:pt x="1557087" y="405928"/>
                  </a:lnTo>
                  <a:cubicBezTo>
                    <a:pt x="1557087" y="408626"/>
                    <a:pt x="1556015" y="411214"/>
                    <a:pt x="1554107" y="413122"/>
                  </a:cubicBezTo>
                  <a:cubicBezTo>
                    <a:pt x="1552199" y="415031"/>
                    <a:pt x="1549611" y="416103"/>
                    <a:pt x="1546912" y="416103"/>
                  </a:cubicBezTo>
                  <a:lnTo>
                    <a:pt x="10175" y="416103"/>
                  </a:lnTo>
                  <a:cubicBezTo>
                    <a:pt x="7476" y="416103"/>
                    <a:pt x="4888" y="415031"/>
                    <a:pt x="2980" y="413122"/>
                  </a:cubicBezTo>
                  <a:cubicBezTo>
                    <a:pt x="1072" y="411214"/>
                    <a:pt x="0" y="408626"/>
                    <a:pt x="0" y="405928"/>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17" name="TextBox 17"/>
            <p:cNvSpPr txBox="1"/>
            <p:nvPr/>
          </p:nvSpPr>
          <p:spPr>
            <a:xfrm>
              <a:off x="0" y="-38100"/>
              <a:ext cx="1557087" cy="454203"/>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10156916" y="3066069"/>
            <a:ext cx="6739886"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Reducing assignment is different than giving extra time. </a:t>
            </a:r>
          </a:p>
        </p:txBody>
      </p:sp>
      <p:grpSp>
        <p:nvGrpSpPr>
          <p:cNvPr id="19" name="Group 19"/>
          <p:cNvGrpSpPr/>
          <p:nvPr/>
        </p:nvGrpSpPr>
        <p:grpSpPr>
          <a:xfrm>
            <a:off x="9650393" y="4846441"/>
            <a:ext cx="7608907" cy="2033436"/>
            <a:chOff x="0" y="0"/>
            <a:chExt cx="1557087" cy="416103"/>
          </a:xfrm>
        </p:grpSpPr>
        <p:sp>
          <p:nvSpPr>
            <p:cNvPr id="20" name="Freeform 20"/>
            <p:cNvSpPr/>
            <p:nvPr/>
          </p:nvSpPr>
          <p:spPr>
            <a:xfrm>
              <a:off x="0" y="0"/>
              <a:ext cx="1557087" cy="416103"/>
            </a:xfrm>
            <a:custGeom>
              <a:avLst/>
              <a:gdLst/>
              <a:ahLst/>
              <a:cxnLst/>
              <a:rect l="l" t="t" r="r" b="b"/>
              <a:pathLst>
                <a:path w="1557087" h="416103">
                  <a:moveTo>
                    <a:pt x="1557087" y="10175"/>
                  </a:moveTo>
                  <a:lnTo>
                    <a:pt x="1557087" y="405928"/>
                  </a:lnTo>
                  <a:cubicBezTo>
                    <a:pt x="1557087" y="408626"/>
                    <a:pt x="1556015" y="411214"/>
                    <a:pt x="1554107" y="413122"/>
                  </a:cubicBezTo>
                  <a:cubicBezTo>
                    <a:pt x="1552199" y="415031"/>
                    <a:pt x="1549611" y="416103"/>
                    <a:pt x="1546912" y="416103"/>
                  </a:cubicBezTo>
                  <a:lnTo>
                    <a:pt x="10175" y="416103"/>
                  </a:lnTo>
                  <a:cubicBezTo>
                    <a:pt x="7476" y="416103"/>
                    <a:pt x="4888" y="415031"/>
                    <a:pt x="2980" y="413122"/>
                  </a:cubicBezTo>
                  <a:cubicBezTo>
                    <a:pt x="1072" y="411214"/>
                    <a:pt x="0" y="408626"/>
                    <a:pt x="0" y="405928"/>
                  </a:cubicBezTo>
                  <a:lnTo>
                    <a:pt x="0" y="10175"/>
                  </a:lnTo>
                  <a:cubicBezTo>
                    <a:pt x="0" y="7476"/>
                    <a:pt x="1072" y="4888"/>
                    <a:pt x="2980" y="2980"/>
                  </a:cubicBezTo>
                  <a:cubicBezTo>
                    <a:pt x="4888" y="1072"/>
                    <a:pt x="7476" y="0"/>
                    <a:pt x="10175" y="0"/>
                  </a:cubicBezTo>
                  <a:lnTo>
                    <a:pt x="1546912" y="0"/>
                  </a:lnTo>
                  <a:cubicBezTo>
                    <a:pt x="1552532" y="0"/>
                    <a:pt x="1557087" y="4555"/>
                    <a:pt x="1557087" y="10175"/>
                  </a:cubicBezTo>
                  <a:close/>
                </a:path>
              </a:pathLst>
            </a:custGeom>
            <a:solidFill>
              <a:srgbClr val="000000">
                <a:alpha val="14902"/>
              </a:srgbClr>
            </a:solidFill>
          </p:spPr>
          <p:txBody>
            <a:bodyPr/>
            <a:lstStyle/>
            <a:p>
              <a:endParaRPr lang="en-US"/>
            </a:p>
          </p:txBody>
        </p:sp>
        <p:sp>
          <p:nvSpPr>
            <p:cNvPr id="21" name="TextBox 21"/>
            <p:cNvSpPr txBox="1"/>
            <p:nvPr/>
          </p:nvSpPr>
          <p:spPr>
            <a:xfrm>
              <a:off x="0" y="-38100"/>
              <a:ext cx="1557087" cy="454203"/>
            </a:xfrm>
            <a:prstGeom prst="rect">
              <a:avLst/>
            </a:prstGeom>
          </p:spPr>
          <p:txBody>
            <a:bodyPr lIns="50800" tIns="50800" rIns="50800" bIns="50800" rtlCol="0" anchor="ctr"/>
            <a:lstStyle/>
            <a:p>
              <a:pPr algn="ctr">
                <a:lnSpc>
                  <a:spcPts val="2659"/>
                </a:lnSpc>
              </a:pPr>
              <a:endParaRPr/>
            </a:p>
          </p:txBody>
        </p:sp>
      </p:grpSp>
      <p:sp>
        <p:nvSpPr>
          <p:cNvPr id="22" name="TextBox 22"/>
          <p:cNvSpPr txBox="1"/>
          <p:nvPr/>
        </p:nvSpPr>
        <p:spPr>
          <a:xfrm>
            <a:off x="10156916" y="5438246"/>
            <a:ext cx="7262208" cy="857799"/>
          </a:xfrm>
          <a:prstGeom prst="rect">
            <a:avLst/>
          </a:prstGeom>
        </p:spPr>
        <p:txBody>
          <a:bodyPr lIns="0" tIns="0" rIns="0" bIns="0" rtlCol="0" anchor="ctr">
            <a:spAutoFit/>
          </a:bodyPr>
          <a:lstStyle/>
          <a:p>
            <a:pPr algn="l">
              <a:lnSpc>
                <a:spcPts val="3359"/>
              </a:lnSpc>
            </a:pPr>
            <a:r>
              <a:rPr lang="en-US" sz="2799" b="1" dirty="0">
                <a:solidFill>
                  <a:srgbClr val="FAFFE7"/>
                </a:solidFill>
                <a:latin typeface="Quicksand Bold"/>
                <a:ea typeface="Quicksand Bold"/>
                <a:cs typeface="Quicksand Bold"/>
                <a:sym typeface="Quicksand Bold"/>
              </a:rPr>
              <a:t>How might other students benefit from this change?</a:t>
            </a:r>
          </a:p>
        </p:txBody>
      </p:sp>
      <p:grpSp>
        <p:nvGrpSpPr>
          <p:cNvPr id="23" name="Group 23"/>
          <p:cNvGrpSpPr/>
          <p:nvPr/>
        </p:nvGrpSpPr>
        <p:grpSpPr>
          <a:xfrm>
            <a:off x="1029068" y="2487274"/>
            <a:ext cx="256321" cy="2033436"/>
            <a:chOff x="0" y="0"/>
            <a:chExt cx="52454" cy="416103"/>
          </a:xfrm>
        </p:grpSpPr>
        <p:sp>
          <p:nvSpPr>
            <p:cNvPr id="24" name="Freeform 24"/>
            <p:cNvSpPr/>
            <p:nvPr/>
          </p:nvSpPr>
          <p:spPr>
            <a:xfrm>
              <a:off x="0" y="0"/>
              <a:ext cx="52454" cy="416103"/>
            </a:xfrm>
            <a:custGeom>
              <a:avLst/>
              <a:gdLst/>
              <a:ahLst/>
              <a:cxnLst/>
              <a:rect l="l" t="t" r="r" b="b"/>
              <a:pathLst>
                <a:path w="52454" h="416103">
                  <a:moveTo>
                    <a:pt x="52454" y="26227"/>
                  </a:moveTo>
                  <a:lnTo>
                    <a:pt x="52454" y="389876"/>
                  </a:lnTo>
                  <a:cubicBezTo>
                    <a:pt x="52454" y="404360"/>
                    <a:pt x="40711" y="416103"/>
                    <a:pt x="26227" y="416103"/>
                  </a:cubicBezTo>
                  <a:lnTo>
                    <a:pt x="26227" y="416103"/>
                  </a:lnTo>
                  <a:cubicBezTo>
                    <a:pt x="19271" y="416103"/>
                    <a:pt x="12600" y="413339"/>
                    <a:pt x="7682" y="408421"/>
                  </a:cubicBezTo>
                  <a:cubicBezTo>
                    <a:pt x="2763" y="403502"/>
                    <a:pt x="0" y="396832"/>
                    <a:pt x="0" y="389876"/>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25" name="TextBox 25"/>
            <p:cNvSpPr txBox="1"/>
            <p:nvPr/>
          </p:nvSpPr>
          <p:spPr>
            <a:xfrm>
              <a:off x="0" y="-38100"/>
              <a:ext cx="52454" cy="454203"/>
            </a:xfrm>
            <a:prstGeom prst="rect">
              <a:avLst/>
            </a:prstGeom>
          </p:spPr>
          <p:txBody>
            <a:bodyPr lIns="50800" tIns="50800" rIns="50800" bIns="50800" rtlCol="0" anchor="ctr"/>
            <a:lstStyle/>
            <a:p>
              <a:pPr algn="ctr">
                <a:lnSpc>
                  <a:spcPts val="2659"/>
                </a:lnSpc>
              </a:pPr>
              <a:endParaRPr/>
            </a:p>
          </p:txBody>
        </p:sp>
      </p:grpSp>
      <p:grpSp>
        <p:nvGrpSpPr>
          <p:cNvPr id="26" name="Group 26"/>
          <p:cNvGrpSpPr/>
          <p:nvPr/>
        </p:nvGrpSpPr>
        <p:grpSpPr>
          <a:xfrm>
            <a:off x="1022801" y="4855190"/>
            <a:ext cx="256321" cy="2033436"/>
            <a:chOff x="0" y="0"/>
            <a:chExt cx="52454" cy="416103"/>
          </a:xfrm>
        </p:grpSpPr>
        <p:sp>
          <p:nvSpPr>
            <p:cNvPr id="27" name="Freeform 27"/>
            <p:cNvSpPr/>
            <p:nvPr/>
          </p:nvSpPr>
          <p:spPr>
            <a:xfrm>
              <a:off x="0" y="0"/>
              <a:ext cx="52454" cy="416103"/>
            </a:xfrm>
            <a:custGeom>
              <a:avLst/>
              <a:gdLst/>
              <a:ahLst/>
              <a:cxnLst/>
              <a:rect l="l" t="t" r="r" b="b"/>
              <a:pathLst>
                <a:path w="52454" h="416103">
                  <a:moveTo>
                    <a:pt x="52454" y="26227"/>
                  </a:moveTo>
                  <a:lnTo>
                    <a:pt x="52454" y="389876"/>
                  </a:lnTo>
                  <a:cubicBezTo>
                    <a:pt x="52454" y="404360"/>
                    <a:pt x="40711" y="416103"/>
                    <a:pt x="26227" y="416103"/>
                  </a:cubicBezTo>
                  <a:lnTo>
                    <a:pt x="26227" y="416103"/>
                  </a:lnTo>
                  <a:cubicBezTo>
                    <a:pt x="19271" y="416103"/>
                    <a:pt x="12600" y="413339"/>
                    <a:pt x="7682" y="408421"/>
                  </a:cubicBezTo>
                  <a:cubicBezTo>
                    <a:pt x="2763" y="403502"/>
                    <a:pt x="0" y="396832"/>
                    <a:pt x="0" y="389876"/>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28" name="TextBox 28"/>
            <p:cNvSpPr txBox="1"/>
            <p:nvPr/>
          </p:nvSpPr>
          <p:spPr>
            <a:xfrm>
              <a:off x="0" y="-38100"/>
              <a:ext cx="52454" cy="454203"/>
            </a:xfrm>
            <a:prstGeom prst="rect">
              <a:avLst/>
            </a:prstGeom>
          </p:spPr>
          <p:txBody>
            <a:bodyPr lIns="50800" tIns="50800" rIns="50800" bIns="50800" rtlCol="0" anchor="ctr"/>
            <a:lstStyle/>
            <a:p>
              <a:pPr algn="ctr">
                <a:lnSpc>
                  <a:spcPts val="2659"/>
                </a:lnSpc>
              </a:pPr>
              <a:endParaRPr/>
            </a:p>
          </p:txBody>
        </p:sp>
      </p:grpSp>
      <p:grpSp>
        <p:nvGrpSpPr>
          <p:cNvPr id="29" name="Group 29"/>
          <p:cNvGrpSpPr/>
          <p:nvPr/>
        </p:nvGrpSpPr>
        <p:grpSpPr>
          <a:xfrm>
            <a:off x="1029068" y="7224864"/>
            <a:ext cx="256321" cy="2033436"/>
            <a:chOff x="0" y="0"/>
            <a:chExt cx="52454" cy="416103"/>
          </a:xfrm>
        </p:grpSpPr>
        <p:sp>
          <p:nvSpPr>
            <p:cNvPr id="30" name="Freeform 30"/>
            <p:cNvSpPr/>
            <p:nvPr/>
          </p:nvSpPr>
          <p:spPr>
            <a:xfrm>
              <a:off x="0" y="0"/>
              <a:ext cx="52454" cy="416103"/>
            </a:xfrm>
            <a:custGeom>
              <a:avLst/>
              <a:gdLst/>
              <a:ahLst/>
              <a:cxnLst/>
              <a:rect l="l" t="t" r="r" b="b"/>
              <a:pathLst>
                <a:path w="52454" h="416103">
                  <a:moveTo>
                    <a:pt x="52454" y="26227"/>
                  </a:moveTo>
                  <a:lnTo>
                    <a:pt x="52454" y="389876"/>
                  </a:lnTo>
                  <a:cubicBezTo>
                    <a:pt x="52454" y="404360"/>
                    <a:pt x="40711" y="416103"/>
                    <a:pt x="26227" y="416103"/>
                  </a:cubicBezTo>
                  <a:lnTo>
                    <a:pt x="26227" y="416103"/>
                  </a:lnTo>
                  <a:cubicBezTo>
                    <a:pt x="19271" y="416103"/>
                    <a:pt x="12600" y="413339"/>
                    <a:pt x="7682" y="408421"/>
                  </a:cubicBezTo>
                  <a:cubicBezTo>
                    <a:pt x="2763" y="403502"/>
                    <a:pt x="0" y="396832"/>
                    <a:pt x="0" y="389876"/>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1" name="TextBox 31"/>
            <p:cNvSpPr txBox="1"/>
            <p:nvPr/>
          </p:nvSpPr>
          <p:spPr>
            <a:xfrm>
              <a:off x="0" y="-38100"/>
              <a:ext cx="52454" cy="454203"/>
            </a:xfrm>
            <a:prstGeom prst="rect">
              <a:avLst/>
            </a:prstGeom>
          </p:spPr>
          <p:txBody>
            <a:bodyPr lIns="50800" tIns="50800" rIns="50800" bIns="50800" rtlCol="0" anchor="ctr"/>
            <a:lstStyle/>
            <a:p>
              <a:pPr algn="ctr">
                <a:lnSpc>
                  <a:spcPts val="2659"/>
                </a:lnSpc>
              </a:pPr>
              <a:endParaRPr/>
            </a:p>
          </p:txBody>
        </p:sp>
      </p:grpSp>
      <p:grpSp>
        <p:nvGrpSpPr>
          <p:cNvPr id="32" name="Group 32"/>
          <p:cNvGrpSpPr/>
          <p:nvPr/>
        </p:nvGrpSpPr>
        <p:grpSpPr>
          <a:xfrm>
            <a:off x="9650393" y="2483013"/>
            <a:ext cx="256321" cy="2033436"/>
            <a:chOff x="0" y="0"/>
            <a:chExt cx="52454" cy="416103"/>
          </a:xfrm>
        </p:grpSpPr>
        <p:sp>
          <p:nvSpPr>
            <p:cNvPr id="33" name="Freeform 33"/>
            <p:cNvSpPr/>
            <p:nvPr/>
          </p:nvSpPr>
          <p:spPr>
            <a:xfrm>
              <a:off x="0" y="0"/>
              <a:ext cx="52454" cy="416103"/>
            </a:xfrm>
            <a:custGeom>
              <a:avLst/>
              <a:gdLst/>
              <a:ahLst/>
              <a:cxnLst/>
              <a:rect l="l" t="t" r="r" b="b"/>
              <a:pathLst>
                <a:path w="52454" h="416103">
                  <a:moveTo>
                    <a:pt x="52454" y="26227"/>
                  </a:moveTo>
                  <a:lnTo>
                    <a:pt x="52454" y="389876"/>
                  </a:lnTo>
                  <a:cubicBezTo>
                    <a:pt x="52454" y="404360"/>
                    <a:pt x="40711" y="416103"/>
                    <a:pt x="26227" y="416103"/>
                  </a:cubicBezTo>
                  <a:lnTo>
                    <a:pt x="26227" y="416103"/>
                  </a:lnTo>
                  <a:cubicBezTo>
                    <a:pt x="19271" y="416103"/>
                    <a:pt x="12600" y="413339"/>
                    <a:pt x="7682" y="408421"/>
                  </a:cubicBezTo>
                  <a:cubicBezTo>
                    <a:pt x="2763" y="403502"/>
                    <a:pt x="0" y="396832"/>
                    <a:pt x="0" y="389876"/>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4" name="TextBox 34"/>
            <p:cNvSpPr txBox="1"/>
            <p:nvPr/>
          </p:nvSpPr>
          <p:spPr>
            <a:xfrm>
              <a:off x="0" y="-38100"/>
              <a:ext cx="52454" cy="454203"/>
            </a:xfrm>
            <a:prstGeom prst="rect">
              <a:avLst/>
            </a:prstGeom>
          </p:spPr>
          <p:txBody>
            <a:bodyPr lIns="50800" tIns="50800" rIns="50800" bIns="50800" rtlCol="0" anchor="ctr"/>
            <a:lstStyle/>
            <a:p>
              <a:pPr algn="ctr">
                <a:lnSpc>
                  <a:spcPts val="2659"/>
                </a:lnSpc>
              </a:pPr>
              <a:endParaRPr/>
            </a:p>
          </p:txBody>
        </p:sp>
      </p:grpSp>
      <p:grpSp>
        <p:nvGrpSpPr>
          <p:cNvPr id="35" name="Group 35"/>
          <p:cNvGrpSpPr/>
          <p:nvPr/>
        </p:nvGrpSpPr>
        <p:grpSpPr>
          <a:xfrm>
            <a:off x="9650393" y="4855190"/>
            <a:ext cx="256321" cy="2033436"/>
            <a:chOff x="0" y="0"/>
            <a:chExt cx="52454" cy="416103"/>
          </a:xfrm>
        </p:grpSpPr>
        <p:sp>
          <p:nvSpPr>
            <p:cNvPr id="36" name="Freeform 36"/>
            <p:cNvSpPr/>
            <p:nvPr/>
          </p:nvSpPr>
          <p:spPr>
            <a:xfrm>
              <a:off x="0" y="0"/>
              <a:ext cx="52454" cy="416103"/>
            </a:xfrm>
            <a:custGeom>
              <a:avLst/>
              <a:gdLst/>
              <a:ahLst/>
              <a:cxnLst/>
              <a:rect l="l" t="t" r="r" b="b"/>
              <a:pathLst>
                <a:path w="52454" h="416103">
                  <a:moveTo>
                    <a:pt x="52454" y="26227"/>
                  </a:moveTo>
                  <a:lnTo>
                    <a:pt x="52454" y="389876"/>
                  </a:lnTo>
                  <a:cubicBezTo>
                    <a:pt x="52454" y="404360"/>
                    <a:pt x="40711" y="416103"/>
                    <a:pt x="26227" y="416103"/>
                  </a:cubicBezTo>
                  <a:lnTo>
                    <a:pt x="26227" y="416103"/>
                  </a:lnTo>
                  <a:cubicBezTo>
                    <a:pt x="19271" y="416103"/>
                    <a:pt x="12600" y="413339"/>
                    <a:pt x="7682" y="408421"/>
                  </a:cubicBezTo>
                  <a:cubicBezTo>
                    <a:pt x="2763" y="403502"/>
                    <a:pt x="0" y="396832"/>
                    <a:pt x="0" y="389876"/>
                  </a:cubicBezTo>
                  <a:lnTo>
                    <a:pt x="0" y="26227"/>
                  </a:lnTo>
                  <a:cubicBezTo>
                    <a:pt x="0" y="11742"/>
                    <a:pt x="11742" y="0"/>
                    <a:pt x="26227" y="0"/>
                  </a:cubicBezTo>
                  <a:lnTo>
                    <a:pt x="26227" y="0"/>
                  </a:lnTo>
                  <a:cubicBezTo>
                    <a:pt x="33183" y="0"/>
                    <a:pt x="39853" y="2763"/>
                    <a:pt x="44772" y="7682"/>
                  </a:cubicBezTo>
                  <a:cubicBezTo>
                    <a:pt x="49690" y="12600"/>
                    <a:pt x="52454" y="19271"/>
                    <a:pt x="52454" y="26227"/>
                  </a:cubicBezTo>
                  <a:close/>
                </a:path>
              </a:pathLst>
            </a:custGeom>
            <a:solidFill>
              <a:srgbClr val="CC60C2"/>
            </a:solidFill>
          </p:spPr>
          <p:txBody>
            <a:bodyPr/>
            <a:lstStyle/>
            <a:p>
              <a:endParaRPr lang="en-US"/>
            </a:p>
          </p:txBody>
        </p:sp>
        <p:sp>
          <p:nvSpPr>
            <p:cNvPr id="37" name="TextBox 37"/>
            <p:cNvSpPr txBox="1"/>
            <p:nvPr/>
          </p:nvSpPr>
          <p:spPr>
            <a:xfrm>
              <a:off x="0" y="-38100"/>
              <a:ext cx="52454" cy="454203"/>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Freeform 2"/>
          <p:cNvSpPr/>
          <p:nvPr/>
        </p:nvSpPr>
        <p:spPr>
          <a:xfrm>
            <a:off x="1423096" y="2483013"/>
            <a:ext cx="19659613" cy="6894090"/>
          </a:xfrm>
          <a:custGeom>
            <a:avLst/>
            <a:gdLst/>
            <a:ahLst/>
            <a:cxnLst/>
            <a:rect l="l" t="t" r="r" b="b"/>
            <a:pathLst>
              <a:path w="19659613" h="6894090">
                <a:moveTo>
                  <a:pt x="0" y="0"/>
                </a:moveTo>
                <a:lnTo>
                  <a:pt x="19659613" y="0"/>
                </a:lnTo>
                <a:lnTo>
                  <a:pt x="19659613" y="6894090"/>
                </a:lnTo>
                <a:lnTo>
                  <a:pt x="0" y="68940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851865" y="3566853"/>
            <a:ext cx="15906979" cy="3727009"/>
          </a:xfrm>
          <a:prstGeom prst="rect">
            <a:avLst/>
          </a:prstGeom>
        </p:spPr>
        <p:txBody>
          <a:bodyPr lIns="0" tIns="0" rIns="0" bIns="0" rtlCol="0" anchor="t">
            <a:spAutoFit/>
          </a:bodyPr>
          <a:lstStyle/>
          <a:p>
            <a:pPr algn="l">
              <a:lnSpc>
                <a:spcPts val="5759"/>
              </a:lnSpc>
            </a:pPr>
            <a:endParaRPr/>
          </a:p>
          <a:p>
            <a:pPr algn="l">
              <a:lnSpc>
                <a:spcPts val="5759"/>
              </a:lnSpc>
            </a:pPr>
            <a:r>
              <a:rPr lang="en-US" sz="4000" b="1">
                <a:solidFill>
                  <a:srgbClr val="FFFFFF"/>
                </a:solidFill>
                <a:latin typeface="Quicksand Bold"/>
                <a:ea typeface="Quicksand Bold"/>
                <a:cs typeface="Quicksand Bold"/>
                <a:sym typeface="Quicksand Bold"/>
              </a:rPr>
              <a:t>“For any student to arrange a time to sit down and talk with the professor, don't just show it to them after class. Let’s sit down and talk it out long term because a professor could feel caught off guard if requested out of the blue.”</a:t>
            </a:r>
          </a:p>
        </p:txBody>
      </p:sp>
      <p:sp>
        <p:nvSpPr>
          <p:cNvPr id="4" name="TextBox 4"/>
          <p:cNvSpPr txBox="1"/>
          <p:nvPr/>
        </p:nvSpPr>
        <p:spPr>
          <a:xfrm>
            <a:off x="1028700" y="1038225"/>
            <a:ext cx="10733336" cy="981075"/>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Faculty Interview Response</a:t>
            </a:r>
          </a:p>
        </p:txBody>
      </p:sp>
      <p:sp>
        <p:nvSpPr>
          <p:cNvPr id="5" name="Freeform 5">
            <a:extLst>
              <a:ext uri="{C183D7F6-B498-43B3-948B-1728B52AA6E4}">
                <adec:decorative xmlns:adec="http://schemas.microsoft.com/office/drawing/2017/decorative" val="1"/>
              </a:ext>
            </a:extLst>
          </p:cNvPr>
          <p:cNvSpPr/>
          <p:nvPr/>
        </p:nvSpPr>
        <p:spPr>
          <a:xfrm>
            <a:off x="1028700" y="2996633"/>
            <a:ext cx="3097063" cy="1404756"/>
          </a:xfrm>
          <a:custGeom>
            <a:avLst/>
            <a:gdLst/>
            <a:ahLst/>
            <a:cxnLst/>
            <a:rect l="l" t="t" r="r" b="b"/>
            <a:pathLst>
              <a:path w="3097063" h="1404756">
                <a:moveTo>
                  <a:pt x="0" y="0"/>
                </a:moveTo>
                <a:lnTo>
                  <a:pt x="3097063" y="0"/>
                </a:lnTo>
                <a:lnTo>
                  <a:pt x="3097063" y="1404757"/>
                </a:lnTo>
                <a:lnTo>
                  <a:pt x="0" y="14047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TextBox 6"/>
          <p:cNvSpPr txBox="1"/>
          <p:nvPr/>
        </p:nvSpPr>
        <p:spPr>
          <a:xfrm>
            <a:off x="1851865" y="3151464"/>
            <a:ext cx="1924602" cy="797546"/>
          </a:xfrm>
          <a:prstGeom prst="rect">
            <a:avLst/>
          </a:prstGeom>
        </p:spPr>
        <p:txBody>
          <a:bodyPr lIns="0" tIns="0" rIns="0" bIns="0" rtlCol="0" anchor="t">
            <a:spAutoFit/>
          </a:bodyPr>
          <a:lstStyle/>
          <a:p>
            <a:pPr algn="l">
              <a:lnSpc>
                <a:spcPts val="3080"/>
              </a:lnSpc>
            </a:pPr>
            <a:r>
              <a:rPr lang="en-US" sz="2799" b="1">
                <a:solidFill>
                  <a:srgbClr val="354F66"/>
                </a:solidFill>
                <a:latin typeface="Quicksand Bold"/>
                <a:ea typeface="Quicksand Bold"/>
                <a:cs typeface="Quicksand Bold"/>
                <a:sym typeface="Quicksand Bold"/>
              </a:rPr>
              <a:t>Example Response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14895566" y="-620458"/>
            <a:ext cx="4114800" cy="4114800"/>
          </a:xfrm>
          <a:custGeom>
            <a:avLst/>
            <a:gdLst/>
            <a:ahLst/>
            <a:cxnLst/>
            <a:rect l="l" t="t" r="r" b="b"/>
            <a:pathLst>
              <a:path w="4114800" h="4114800">
                <a:moveTo>
                  <a:pt x="4114800" y="0"/>
                </a:moveTo>
                <a:lnTo>
                  <a:pt x="0" y="0"/>
                </a:lnTo>
                <a:lnTo>
                  <a:pt x="0" y="4114800"/>
                </a:lnTo>
                <a:lnTo>
                  <a:pt x="4114800" y="4114800"/>
                </a:lnTo>
                <a:lnTo>
                  <a:pt x="411480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flipV="1">
            <a:off x="13866866" y="6524501"/>
            <a:ext cx="4114800" cy="4114800"/>
          </a:xfrm>
          <a:custGeom>
            <a:avLst/>
            <a:gdLst/>
            <a:ahLst/>
            <a:cxnLst/>
            <a:rect l="l" t="t" r="r" b="b"/>
            <a:pathLst>
              <a:path w="4114800" h="4114800">
                <a:moveTo>
                  <a:pt x="0" y="4114800"/>
                </a:moveTo>
                <a:lnTo>
                  <a:pt x="4114800" y="4114800"/>
                </a:lnTo>
                <a:lnTo>
                  <a:pt x="4114800"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1028700" y="2195936"/>
            <a:ext cx="18426076" cy="6692211"/>
          </a:xfrm>
          <a:custGeom>
            <a:avLst/>
            <a:gdLst/>
            <a:ahLst/>
            <a:cxnLst/>
            <a:rect l="l" t="t" r="r" b="b"/>
            <a:pathLst>
              <a:path w="18426076" h="6692211">
                <a:moveTo>
                  <a:pt x="0" y="0"/>
                </a:moveTo>
                <a:lnTo>
                  <a:pt x="18426076" y="0"/>
                </a:lnTo>
                <a:lnTo>
                  <a:pt x="18426076" y="6692211"/>
                </a:lnTo>
                <a:lnTo>
                  <a:pt x="0" y="66922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7169306" y="5077387"/>
            <a:ext cx="370484" cy="556070"/>
          </a:xfrm>
          <a:custGeom>
            <a:avLst/>
            <a:gdLst/>
            <a:ahLst/>
            <a:cxnLst/>
            <a:rect l="l" t="t" r="r" b="b"/>
            <a:pathLst>
              <a:path w="370484" h="556070">
                <a:moveTo>
                  <a:pt x="0" y="0"/>
                </a:moveTo>
                <a:lnTo>
                  <a:pt x="370484" y="0"/>
                </a:lnTo>
                <a:lnTo>
                  <a:pt x="370484" y="556069"/>
                </a:lnTo>
                <a:lnTo>
                  <a:pt x="0" y="556069"/>
                </a:lnTo>
                <a:lnTo>
                  <a:pt x="0" y="0"/>
                </a:lnTo>
                <a:close/>
              </a:path>
            </a:pathLst>
          </a:custGeom>
          <a:blipFill>
            <a:blip r:embed="rId9">
              <a:extLst>
                <a:ext uri="{96DAC541-7B7A-43D3-8B79-37D633B846F1}">
                  <asvg:svgBlip xmlns:asvg="http://schemas.microsoft.com/office/drawing/2016/SVG/main" r:embed="rId10"/>
                </a:ext>
              </a:extLst>
            </a:blip>
            <a:stretch>
              <a:fillRect t="-395" b="-395"/>
            </a:stretch>
          </a:blipFill>
        </p:spPr>
        <p:txBody>
          <a:bodyPr/>
          <a:lstStyle/>
          <a:p>
            <a:endParaRPr lang="en-US"/>
          </a:p>
        </p:txBody>
      </p:sp>
      <p:sp>
        <p:nvSpPr>
          <p:cNvPr id="6" name="Freeform 6" descr="A green checkmark in a green box."/>
          <p:cNvSpPr/>
          <p:nvPr/>
        </p:nvSpPr>
        <p:spPr>
          <a:xfrm>
            <a:off x="1590570" y="3346199"/>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7" name="Freeform 7" descr="A green checkmark in a green box."/>
          <p:cNvSpPr/>
          <p:nvPr/>
        </p:nvSpPr>
        <p:spPr>
          <a:xfrm>
            <a:off x="1590570" y="5188496"/>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8" name="Freeform 8" descr="A green checkmark in a green box."/>
          <p:cNvSpPr/>
          <p:nvPr/>
        </p:nvSpPr>
        <p:spPr>
          <a:xfrm>
            <a:off x="1590570" y="7030784"/>
            <a:ext cx="1145372" cy="1030834"/>
          </a:xfrm>
          <a:custGeom>
            <a:avLst/>
            <a:gdLst/>
            <a:ahLst/>
            <a:cxnLst/>
            <a:rect l="l" t="t" r="r" b="b"/>
            <a:pathLst>
              <a:path w="1145372" h="1030834">
                <a:moveTo>
                  <a:pt x="0" y="0"/>
                </a:moveTo>
                <a:lnTo>
                  <a:pt x="1145372" y="0"/>
                </a:lnTo>
                <a:lnTo>
                  <a:pt x="1145372" y="1030833"/>
                </a:lnTo>
                <a:lnTo>
                  <a:pt x="0" y="1030833"/>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9" name="Freeform 9" descr="A green checkmark in a green box."/>
          <p:cNvSpPr/>
          <p:nvPr/>
        </p:nvSpPr>
        <p:spPr>
          <a:xfrm>
            <a:off x="8781031" y="3346199"/>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0" name="Freeform 10" descr="A green checkmark in a green box."/>
          <p:cNvSpPr/>
          <p:nvPr/>
        </p:nvSpPr>
        <p:spPr>
          <a:xfrm>
            <a:off x="8781031" y="5188496"/>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1" name="Freeform 11" descr="A green checkmark in a green box."/>
          <p:cNvSpPr/>
          <p:nvPr/>
        </p:nvSpPr>
        <p:spPr>
          <a:xfrm>
            <a:off x="8781031" y="7030784"/>
            <a:ext cx="1145372" cy="1030834"/>
          </a:xfrm>
          <a:custGeom>
            <a:avLst/>
            <a:gdLst/>
            <a:ahLst/>
            <a:cxnLst/>
            <a:rect l="l" t="t" r="r" b="b"/>
            <a:pathLst>
              <a:path w="1145372" h="1030834">
                <a:moveTo>
                  <a:pt x="0" y="0"/>
                </a:moveTo>
                <a:lnTo>
                  <a:pt x="1145372" y="0"/>
                </a:lnTo>
                <a:lnTo>
                  <a:pt x="1145372" y="1030833"/>
                </a:lnTo>
                <a:lnTo>
                  <a:pt x="0" y="1030833"/>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2" name="TextBox 12"/>
          <p:cNvSpPr txBox="1"/>
          <p:nvPr/>
        </p:nvSpPr>
        <p:spPr>
          <a:xfrm>
            <a:off x="3184721" y="3243815"/>
            <a:ext cx="1121739" cy="481478"/>
          </a:xfrm>
          <a:prstGeom prst="rect">
            <a:avLst/>
          </a:prstGeom>
        </p:spPr>
        <p:txBody>
          <a:bodyPr wrap="square" lIns="0" tIns="0" rIns="0" bIns="0" rtlCol="0" anchor="t">
            <a:spAutoFit/>
          </a:bodyPr>
          <a:lstStyle/>
          <a:p>
            <a:pPr algn="l">
              <a:lnSpc>
                <a:spcPts val="3918"/>
              </a:lnSpc>
            </a:pPr>
            <a:r>
              <a:rPr lang="en-US" sz="2799" b="1" dirty="0">
                <a:solidFill>
                  <a:srgbClr val="354F66"/>
                </a:solidFill>
                <a:latin typeface="Red Hat Display Bold"/>
                <a:ea typeface="Red Hat Display Bold"/>
                <a:cs typeface="Red Hat Display Bold"/>
                <a:sym typeface="Red Hat Display Bold"/>
              </a:rPr>
              <a:t>Start</a:t>
            </a:r>
          </a:p>
        </p:txBody>
      </p:sp>
      <p:sp>
        <p:nvSpPr>
          <p:cNvPr id="13" name="TextBox 13"/>
          <p:cNvSpPr txBox="1"/>
          <p:nvPr/>
        </p:nvSpPr>
        <p:spPr>
          <a:xfrm>
            <a:off x="3184722" y="3850557"/>
            <a:ext cx="4887944" cy="349250"/>
          </a:xfrm>
          <a:prstGeom prst="rect">
            <a:avLst/>
          </a:prstGeom>
        </p:spPr>
        <p:txBody>
          <a:bodyPr lIns="0" tIns="0" rIns="0" bIns="0" rtlCol="0" anchor="t">
            <a:spAutoFit/>
          </a:bodyPr>
          <a:lstStyle/>
          <a:p>
            <a:pPr algn="l">
              <a:lnSpc>
                <a:spcPts val="2800"/>
              </a:lnSpc>
            </a:pPr>
            <a:r>
              <a:rPr lang="en-US" sz="2000" dirty="0">
                <a:solidFill>
                  <a:srgbClr val="354F66"/>
                </a:solidFill>
                <a:latin typeface="Quicksand"/>
                <a:ea typeface="Quicksand"/>
                <a:cs typeface="Quicksand"/>
                <a:sym typeface="Quicksand"/>
              </a:rPr>
              <a:t>Begin with your syllabus!</a:t>
            </a:r>
          </a:p>
        </p:txBody>
      </p:sp>
      <p:sp>
        <p:nvSpPr>
          <p:cNvPr id="14" name="TextBox 14"/>
          <p:cNvSpPr txBox="1"/>
          <p:nvPr/>
        </p:nvSpPr>
        <p:spPr>
          <a:xfrm>
            <a:off x="1028700" y="1073467"/>
            <a:ext cx="16937906" cy="876272"/>
          </a:xfrm>
          <a:prstGeom prst="rect">
            <a:avLst/>
          </a:prstGeom>
        </p:spPr>
        <p:txBody>
          <a:bodyPr lIns="0" tIns="0" rIns="0" bIns="0" rtlCol="0" anchor="t">
            <a:spAutoFit/>
          </a:bodyPr>
          <a:lstStyle/>
          <a:p>
            <a:pPr algn="l">
              <a:lnSpc>
                <a:spcPts val="6959"/>
              </a:lnSpc>
            </a:pPr>
            <a:r>
              <a:rPr lang="en-US" sz="5798" b="1" dirty="0">
                <a:solidFill>
                  <a:srgbClr val="FAFFE7"/>
                </a:solidFill>
                <a:latin typeface="Red Hat Display Bold"/>
                <a:ea typeface="Red Hat Display Bold"/>
                <a:cs typeface="Red Hat Display Bold"/>
                <a:sym typeface="Red Hat Display Bold"/>
              </a:rPr>
              <a:t>6 Simple Ways to Take Action in Your Classroom </a:t>
            </a:r>
          </a:p>
        </p:txBody>
      </p:sp>
      <p:sp>
        <p:nvSpPr>
          <p:cNvPr id="15" name="TextBox 15"/>
          <p:cNvSpPr txBox="1"/>
          <p:nvPr/>
        </p:nvSpPr>
        <p:spPr>
          <a:xfrm>
            <a:off x="3184721" y="5086112"/>
            <a:ext cx="1239785"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Invite</a:t>
            </a:r>
          </a:p>
        </p:txBody>
      </p:sp>
      <p:sp>
        <p:nvSpPr>
          <p:cNvPr id="16" name="TextBox 16"/>
          <p:cNvSpPr txBox="1"/>
          <p:nvPr/>
        </p:nvSpPr>
        <p:spPr>
          <a:xfrm>
            <a:off x="3184722" y="5692854"/>
            <a:ext cx="4887944" cy="701675"/>
          </a:xfrm>
          <a:prstGeom prst="rect">
            <a:avLst/>
          </a:prstGeom>
        </p:spPr>
        <p:txBody>
          <a:bodyPr lIns="0" tIns="0" rIns="0" bIns="0" rtlCol="0" anchor="t">
            <a:spAutoFit/>
          </a:bodyPr>
          <a:lstStyle/>
          <a:p>
            <a:pPr algn="l">
              <a:lnSpc>
                <a:spcPts val="2800"/>
              </a:lnSpc>
            </a:pPr>
            <a:r>
              <a:rPr lang="en-US" sz="2000" dirty="0">
                <a:solidFill>
                  <a:srgbClr val="354F66"/>
                </a:solidFill>
                <a:latin typeface="Quicksand"/>
                <a:ea typeface="Quicksand"/>
                <a:cs typeface="Quicksand"/>
                <a:sym typeface="Quicksand"/>
              </a:rPr>
              <a:t>Reach out to students to share accessibility experiences. </a:t>
            </a:r>
          </a:p>
        </p:txBody>
      </p:sp>
      <p:sp>
        <p:nvSpPr>
          <p:cNvPr id="17" name="TextBox 17"/>
          <p:cNvSpPr txBox="1"/>
          <p:nvPr/>
        </p:nvSpPr>
        <p:spPr>
          <a:xfrm>
            <a:off x="3184722" y="6928400"/>
            <a:ext cx="2153883"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Follow Up</a:t>
            </a:r>
          </a:p>
        </p:txBody>
      </p:sp>
      <p:sp>
        <p:nvSpPr>
          <p:cNvPr id="18" name="TextBox 18"/>
          <p:cNvSpPr txBox="1"/>
          <p:nvPr/>
        </p:nvSpPr>
        <p:spPr>
          <a:xfrm>
            <a:off x="3184722" y="7535142"/>
            <a:ext cx="4887944" cy="701675"/>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Stay in contact with students who have an accommodations letter. </a:t>
            </a:r>
          </a:p>
        </p:txBody>
      </p:sp>
      <p:sp>
        <p:nvSpPr>
          <p:cNvPr id="19" name="TextBox 19"/>
          <p:cNvSpPr txBox="1"/>
          <p:nvPr/>
        </p:nvSpPr>
        <p:spPr>
          <a:xfrm>
            <a:off x="10375182" y="3243815"/>
            <a:ext cx="1969218"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Consider</a:t>
            </a:r>
          </a:p>
        </p:txBody>
      </p:sp>
      <p:sp>
        <p:nvSpPr>
          <p:cNvPr id="20" name="TextBox 20"/>
          <p:cNvSpPr txBox="1"/>
          <p:nvPr/>
        </p:nvSpPr>
        <p:spPr>
          <a:xfrm>
            <a:off x="10374078" y="3813991"/>
            <a:ext cx="4887944" cy="349250"/>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Weigh multiple formats for assignments. </a:t>
            </a:r>
          </a:p>
        </p:txBody>
      </p:sp>
      <p:sp>
        <p:nvSpPr>
          <p:cNvPr id="21" name="TextBox 21"/>
          <p:cNvSpPr txBox="1"/>
          <p:nvPr/>
        </p:nvSpPr>
        <p:spPr>
          <a:xfrm>
            <a:off x="10375182" y="5086112"/>
            <a:ext cx="843409" cy="481478"/>
          </a:xfrm>
          <a:prstGeom prst="rect">
            <a:avLst/>
          </a:prstGeom>
        </p:spPr>
        <p:txBody>
          <a:bodyPr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Seek</a:t>
            </a:r>
          </a:p>
        </p:txBody>
      </p:sp>
      <p:sp>
        <p:nvSpPr>
          <p:cNvPr id="22" name="TextBox 22"/>
          <p:cNvSpPr txBox="1"/>
          <p:nvPr/>
        </p:nvSpPr>
        <p:spPr>
          <a:xfrm>
            <a:off x="10374078" y="5656278"/>
            <a:ext cx="4887944" cy="701675"/>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Find ways to make flexibility available for all students. </a:t>
            </a:r>
          </a:p>
        </p:txBody>
      </p:sp>
      <p:sp>
        <p:nvSpPr>
          <p:cNvPr id="23" name="TextBox 23"/>
          <p:cNvSpPr txBox="1"/>
          <p:nvPr/>
        </p:nvSpPr>
        <p:spPr>
          <a:xfrm>
            <a:off x="10375182" y="6928400"/>
            <a:ext cx="1263700" cy="481478"/>
          </a:xfrm>
          <a:prstGeom prst="rect">
            <a:avLst/>
          </a:prstGeom>
        </p:spPr>
        <p:txBody>
          <a:bodyPr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Update</a:t>
            </a:r>
          </a:p>
        </p:txBody>
      </p:sp>
      <p:sp>
        <p:nvSpPr>
          <p:cNvPr id="24" name="TextBox 24"/>
          <p:cNvSpPr txBox="1"/>
          <p:nvPr/>
        </p:nvSpPr>
        <p:spPr>
          <a:xfrm>
            <a:off x="10374078" y="7498575"/>
            <a:ext cx="4887944" cy="701675"/>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Stay up to date on resources and contacts for student support.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14895566" y="-620458"/>
            <a:ext cx="4114800" cy="4114800"/>
          </a:xfrm>
          <a:custGeom>
            <a:avLst/>
            <a:gdLst/>
            <a:ahLst/>
            <a:cxnLst/>
            <a:rect l="l" t="t" r="r" b="b"/>
            <a:pathLst>
              <a:path w="4114800" h="4114800">
                <a:moveTo>
                  <a:pt x="4114800" y="0"/>
                </a:moveTo>
                <a:lnTo>
                  <a:pt x="0" y="0"/>
                </a:lnTo>
                <a:lnTo>
                  <a:pt x="0" y="4114800"/>
                </a:lnTo>
                <a:lnTo>
                  <a:pt x="4114800" y="4114800"/>
                </a:lnTo>
                <a:lnTo>
                  <a:pt x="411480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flipV="1">
            <a:off x="13866866" y="6524501"/>
            <a:ext cx="4114800" cy="4114800"/>
          </a:xfrm>
          <a:custGeom>
            <a:avLst/>
            <a:gdLst/>
            <a:ahLst/>
            <a:cxnLst/>
            <a:rect l="l" t="t" r="r" b="b"/>
            <a:pathLst>
              <a:path w="4114800" h="4114800">
                <a:moveTo>
                  <a:pt x="0" y="4114800"/>
                </a:moveTo>
                <a:lnTo>
                  <a:pt x="4114800" y="4114800"/>
                </a:lnTo>
                <a:lnTo>
                  <a:pt x="4114800"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1028700" y="2195936"/>
            <a:ext cx="18426076" cy="6692211"/>
          </a:xfrm>
          <a:custGeom>
            <a:avLst/>
            <a:gdLst/>
            <a:ahLst/>
            <a:cxnLst/>
            <a:rect l="l" t="t" r="r" b="b"/>
            <a:pathLst>
              <a:path w="18426076" h="6692211">
                <a:moveTo>
                  <a:pt x="0" y="0"/>
                </a:moveTo>
                <a:lnTo>
                  <a:pt x="18426076" y="0"/>
                </a:lnTo>
                <a:lnTo>
                  <a:pt x="18426076" y="6692211"/>
                </a:lnTo>
                <a:lnTo>
                  <a:pt x="0" y="66922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7169306" y="5077387"/>
            <a:ext cx="370484" cy="556070"/>
          </a:xfrm>
          <a:custGeom>
            <a:avLst/>
            <a:gdLst/>
            <a:ahLst/>
            <a:cxnLst/>
            <a:rect l="l" t="t" r="r" b="b"/>
            <a:pathLst>
              <a:path w="370484" h="556070">
                <a:moveTo>
                  <a:pt x="0" y="0"/>
                </a:moveTo>
                <a:lnTo>
                  <a:pt x="370484" y="0"/>
                </a:lnTo>
                <a:lnTo>
                  <a:pt x="370484" y="556069"/>
                </a:lnTo>
                <a:lnTo>
                  <a:pt x="0" y="556069"/>
                </a:lnTo>
                <a:lnTo>
                  <a:pt x="0" y="0"/>
                </a:lnTo>
                <a:close/>
              </a:path>
            </a:pathLst>
          </a:custGeom>
          <a:blipFill>
            <a:blip r:embed="rId9">
              <a:extLst>
                <a:ext uri="{96DAC541-7B7A-43D3-8B79-37D633B846F1}">
                  <asvg:svgBlip xmlns:asvg="http://schemas.microsoft.com/office/drawing/2016/SVG/main" r:embed="rId10"/>
                </a:ext>
              </a:extLst>
            </a:blip>
            <a:stretch>
              <a:fillRect t="-395" b="-395"/>
            </a:stretch>
          </a:blipFill>
        </p:spPr>
        <p:txBody>
          <a:bodyPr/>
          <a:lstStyle/>
          <a:p>
            <a:endParaRPr lang="en-US"/>
          </a:p>
        </p:txBody>
      </p:sp>
      <p:sp>
        <p:nvSpPr>
          <p:cNvPr id="6" name="Freeform 6" descr="A green checkmark in a green box."/>
          <p:cNvSpPr/>
          <p:nvPr/>
        </p:nvSpPr>
        <p:spPr>
          <a:xfrm>
            <a:off x="1590570" y="3346199"/>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7" name="TextBox 7"/>
          <p:cNvSpPr txBox="1"/>
          <p:nvPr/>
        </p:nvSpPr>
        <p:spPr>
          <a:xfrm>
            <a:off x="3184722" y="3243815"/>
            <a:ext cx="2011568" cy="481478"/>
          </a:xfrm>
          <a:prstGeom prst="rect">
            <a:avLst/>
          </a:prstGeom>
        </p:spPr>
        <p:txBody>
          <a:bodyPr wrap="square" lIns="0" tIns="0" rIns="0" bIns="0" rtlCol="0" anchor="t">
            <a:spAutoFit/>
          </a:bodyPr>
          <a:lstStyle/>
          <a:p>
            <a:pPr algn="l">
              <a:lnSpc>
                <a:spcPts val="3918"/>
              </a:lnSpc>
            </a:pPr>
            <a:r>
              <a:rPr lang="en-US" sz="2799" b="1" dirty="0">
                <a:solidFill>
                  <a:srgbClr val="354F66"/>
                </a:solidFill>
                <a:latin typeface="Red Hat Display Bold"/>
                <a:ea typeface="Red Hat Display Bold"/>
                <a:cs typeface="Red Hat Display Bold"/>
                <a:sym typeface="Red Hat Display Bold"/>
              </a:rPr>
              <a:t>Consider</a:t>
            </a:r>
          </a:p>
        </p:txBody>
      </p:sp>
      <p:sp>
        <p:nvSpPr>
          <p:cNvPr id="8" name="TextBox 8"/>
          <p:cNvSpPr txBox="1"/>
          <p:nvPr/>
        </p:nvSpPr>
        <p:spPr>
          <a:xfrm>
            <a:off x="3184722" y="3850557"/>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How disability is defined, experienced, and understood.</a:t>
            </a:r>
          </a:p>
        </p:txBody>
      </p:sp>
      <p:sp>
        <p:nvSpPr>
          <p:cNvPr id="9" name="TextBox 9"/>
          <p:cNvSpPr txBox="1"/>
          <p:nvPr/>
        </p:nvSpPr>
        <p:spPr>
          <a:xfrm>
            <a:off x="1028700" y="1073467"/>
            <a:ext cx="16196295" cy="876272"/>
          </a:xfrm>
          <a:prstGeom prst="rect">
            <a:avLst/>
          </a:prstGeom>
        </p:spPr>
        <p:txBody>
          <a:bodyPr lIns="0" tIns="0" rIns="0" bIns="0" rtlCol="0" anchor="t">
            <a:spAutoFit/>
          </a:bodyPr>
          <a:lstStyle/>
          <a:p>
            <a:pPr algn="l">
              <a:lnSpc>
                <a:spcPts val="6959"/>
              </a:lnSpc>
            </a:pPr>
            <a:r>
              <a:rPr lang="en-US" sz="5798" b="1">
                <a:solidFill>
                  <a:srgbClr val="FAFFE7"/>
                </a:solidFill>
                <a:latin typeface="Red Hat Display Bold"/>
                <a:ea typeface="Red Hat Display Bold"/>
                <a:cs typeface="Red Hat Display Bold"/>
                <a:sym typeface="Red Hat Display Bold"/>
              </a:rPr>
              <a:t>6 Simple Ways to Take Action at Your Campus </a:t>
            </a:r>
          </a:p>
        </p:txBody>
      </p:sp>
      <p:sp>
        <p:nvSpPr>
          <p:cNvPr id="10" name="Freeform 10" descr="A green checkmark in a green box."/>
          <p:cNvSpPr/>
          <p:nvPr/>
        </p:nvSpPr>
        <p:spPr>
          <a:xfrm>
            <a:off x="1590570" y="5188496"/>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1" name="TextBox 11"/>
          <p:cNvSpPr txBox="1"/>
          <p:nvPr/>
        </p:nvSpPr>
        <p:spPr>
          <a:xfrm>
            <a:off x="3184722" y="5086112"/>
            <a:ext cx="1763326"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Identify</a:t>
            </a:r>
          </a:p>
        </p:txBody>
      </p:sp>
      <p:sp>
        <p:nvSpPr>
          <p:cNvPr id="12" name="TextBox 12"/>
          <p:cNvSpPr txBox="1"/>
          <p:nvPr/>
        </p:nvSpPr>
        <p:spPr>
          <a:xfrm>
            <a:off x="3184722" y="5692854"/>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All potential strengths and opportunities for accessibility.</a:t>
            </a:r>
          </a:p>
        </p:txBody>
      </p:sp>
      <p:sp>
        <p:nvSpPr>
          <p:cNvPr id="13" name="Freeform 13" descr="A green checkmark in a green box."/>
          <p:cNvSpPr/>
          <p:nvPr/>
        </p:nvSpPr>
        <p:spPr>
          <a:xfrm>
            <a:off x="1590570" y="7030784"/>
            <a:ext cx="1145372" cy="1030834"/>
          </a:xfrm>
          <a:custGeom>
            <a:avLst/>
            <a:gdLst/>
            <a:ahLst/>
            <a:cxnLst/>
            <a:rect l="l" t="t" r="r" b="b"/>
            <a:pathLst>
              <a:path w="1145372" h="1030834">
                <a:moveTo>
                  <a:pt x="0" y="0"/>
                </a:moveTo>
                <a:lnTo>
                  <a:pt x="1145372" y="0"/>
                </a:lnTo>
                <a:lnTo>
                  <a:pt x="1145372" y="1030833"/>
                </a:lnTo>
                <a:lnTo>
                  <a:pt x="0" y="1030833"/>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4" name="TextBox 14"/>
          <p:cNvSpPr txBox="1"/>
          <p:nvPr/>
        </p:nvSpPr>
        <p:spPr>
          <a:xfrm>
            <a:off x="3184722" y="6928400"/>
            <a:ext cx="1266448"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Invite</a:t>
            </a:r>
          </a:p>
        </p:txBody>
      </p:sp>
      <p:sp>
        <p:nvSpPr>
          <p:cNvPr id="15" name="TextBox 15"/>
          <p:cNvSpPr txBox="1"/>
          <p:nvPr/>
        </p:nvSpPr>
        <p:spPr>
          <a:xfrm>
            <a:off x="3184722" y="7535142"/>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Disabled perspectives and learn from their experiences.</a:t>
            </a:r>
          </a:p>
        </p:txBody>
      </p:sp>
      <p:sp>
        <p:nvSpPr>
          <p:cNvPr id="16" name="Freeform 16" descr="A green checkmark in a green box."/>
          <p:cNvSpPr/>
          <p:nvPr/>
        </p:nvSpPr>
        <p:spPr>
          <a:xfrm>
            <a:off x="8781031" y="3346199"/>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17" name="TextBox 17"/>
          <p:cNvSpPr txBox="1"/>
          <p:nvPr/>
        </p:nvSpPr>
        <p:spPr>
          <a:xfrm>
            <a:off x="10375182" y="3243815"/>
            <a:ext cx="1576162"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Gather</a:t>
            </a:r>
          </a:p>
        </p:txBody>
      </p:sp>
      <p:sp>
        <p:nvSpPr>
          <p:cNvPr id="18" name="TextBox 18"/>
          <p:cNvSpPr txBox="1"/>
          <p:nvPr/>
        </p:nvSpPr>
        <p:spPr>
          <a:xfrm>
            <a:off x="10374078" y="3813991"/>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Stakeholders who can help. It takes a village! </a:t>
            </a:r>
          </a:p>
        </p:txBody>
      </p:sp>
      <p:sp>
        <p:nvSpPr>
          <p:cNvPr id="19" name="Freeform 19" descr="A green checkmark in a green box."/>
          <p:cNvSpPr/>
          <p:nvPr/>
        </p:nvSpPr>
        <p:spPr>
          <a:xfrm>
            <a:off x="8781031" y="5188496"/>
            <a:ext cx="1145372" cy="1030834"/>
          </a:xfrm>
          <a:custGeom>
            <a:avLst/>
            <a:gdLst/>
            <a:ahLst/>
            <a:cxnLst/>
            <a:rect l="l" t="t" r="r" b="b"/>
            <a:pathLst>
              <a:path w="1145372" h="1030834">
                <a:moveTo>
                  <a:pt x="0" y="0"/>
                </a:moveTo>
                <a:lnTo>
                  <a:pt x="1145372" y="0"/>
                </a:lnTo>
                <a:lnTo>
                  <a:pt x="1145372" y="1030834"/>
                </a:lnTo>
                <a:lnTo>
                  <a:pt x="0" y="1030834"/>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20" name="TextBox 20"/>
          <p:cNvSpPr txBox="1"/>
          <p:nvPr/>
        </p:nvSpPr>
        <p:spPr>
          <a:xfrm>
            <a:off x="10375182" y="5086112"/>
            <a:ext cx="1145372"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Align</a:t>
            </a:r>
          </a:p>
        </p:txBody>
      </p:sp>
      <p:sp>
        <p:nvSpPr>
          <p:cNvPr id="21" name="TextBox 21"/>
          <p:cNvSpPr txBox="1"/>
          <p:nvPr/>
        </p:nvSpPr>
        <p:spPr>
          <a:xfrm>
            <a:off x="10374078" y="5656278"/>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Your efforts with other campus change initiatives.</a:t>
            </a:r>
          </a:p>
        </p:txBody>
      </p:sp>
      <p:sp>
        <p:nvSpPr>
          <p:cNvPr id="22" name="Freeform 22" descr="A green checkmark in a green box."/>
          <p:cNvSpPr/>
          <p:nvPr/>
        </p:nvSpPr>
        <p:spPr>
          <a:xfrm>
            <a:off x="8781031" y="7030784"/>
            <a:ext cx="1145372" cy="1030834"/>
          </a:xfrm>
          <a:custGeom>
            <a:avLst/>
            <a:gdLst/>
            <a:ahLst/>
            <a:cxnLst/>
            <a:rect l="l" t="t" r="r" b="b"/>
            <a:pathLst>
              <a:path w="1145372" h="1030834">
                <a:moveTo>
                  <a:pt x="0" y="0"/>
                </a:moveTo>
                <a:lnTo>
                  <a:pt x="1145372" y="0"/>
                </a:lnTo>
                <a:lnTo>
                  <a:pt x="1145372" y="1030833"/>
                </a:lnTo>
                <a:lnTo>
                  <a:pt x="0" y="1030833"/>
                </a:lnTo>
                <a:lnTo>
                  <a:pt x="0" y="0"/>
                </a:lnTo>
                <a:close/>
              </a:path>
            </a:pathLst>
          </a:custGeom>
          <a:blipFill>
            <a:blip r:embed="rId11">
              <a:extLst>
                <a:ext uri="{96DAC541-7B7A-43D3-8B79-37D633B846F1}">
                  <asvg:svgBlip xmlns:asvg="http://schemas.microsoft.com/office/drawing/2016/SVG/main" r:embed="rId12"/>
                </a:ext>
              </a:extLst>
            </a:blip>
            <a:stretch>
              <a:fillRect t="-46" b="-45"/>
            </a:stretch>
          </a:blipFill>
        </p:spPr>
        <p:txBody>
          <a:bodyPr/>
          <a:lstStyle/>
          <a:p>
            <a:endParaRPr lang="en-US"/>
          </a:p>
        </p:txBody>
      </p:sp>
      <p:sp>
        <p:nvSpPr>
          <p:cNvPr id="23" name="TextBox 23"/>
          <p:cNvSpPr txBox="1"/>
          <p:nvPr/>
        </p:nvSpPr>
        <p:spPr>
          <a:xfrm>
            <a:off x="10375182" y="6928400"/>
            <a:ext cx="2078146" cy="481478"/>
          </a:xfrm>
          <a:prstGeom prst="rect">
            <a:avLst/>
          </a:prstGeom>
        </p:spPr>
        <p:txBody>
          <a:bodyPr wrap="square" lIns="0" tIns="0" rIns="0" bIns="0" rtlCol="0" anchor="t">
            <a:spAutoFit/>
          </a:bodyPr>
          <a:lstStyle/>
          <a:p>
            <a:pPr algn="l">
              <a:lnSpc>
                <a:spcPts val="3918"/>
              </a:lnSpc>
            </a:pPr>
            <a:r>
              <a:rPr lang="en-US" sz="2799" b="1">
                <a:solidFill>
                  <a:srgbClr val="354F66"/>
                </a:solidFill>
                <a:latin typeface="Red Hat Display Bold"/>
                <a:ea typeface="Red Hat Display Bold"/>
                <a:cs typeface="Red Hat Display Bold"/>
                <a:sym typeface="Red Hat Display Bold"/>
              </a:rPr>
              <a:t>Research</a:t>
            </a:r>
          </a:p>
        </p:txBody>
      </p:sp>
      <p:sp>
        <p:nvSpPr>
          <p:cNvPr id="24" name="TextBox 24"/>
          <p:cNvSpPr txBox="1"/>
          <p:nvPr/>
        </p:nvSpPr>
        <p:spPr>
          <a:xfrm>
            <a:off x="10374078" y="7498575"/>
            <a:ext cx="4887944" cy="749303"/>
          </a:xfrm>
          <a:prstGeom prst="rect">
            <a:avLst/>
          </a:prstGeom>
        </p:spPr>
        <p:txBody>
          <a:bodyPr lIns="0" tIns="0" rIns="0" bIns="0" rtlCol="0" anchor="t">
            <a:spAutoFit/>
          </a:bodyPr>
          <a:lstStyle/>
          <a:p>
            <a:pPr algn="l">
              <a:lnSpc>
                <a:spcPts val="2800"/>
              </a:lnSpc>
            </a:pPr>
            <a:r>
              <a:rPr lang="en-US" sz="2000">
                <a:solidFill>
                  <a:srgbClr val="354F66"/>
                </a:solidFill>
                <a:latin typeface="Quicksand"/>
                <a:ea typeface="Quicksand"/>
                <a:cs typeface="Quicksand"/>
                <a:sym typeface="Quicksand"/>
              </a:rPr>
              <a:t>Use our measure of campus accessibility and disabled student experiences.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TextBox 2"/>
          <p:cNvSpPr txBox="1"/>
          <p:nvPr/>
        </p:nvSpPr>
        <p:spPr>
          <a:xfrm>
            <a:off x="1028700" y="5564981"/>
            <a:ext cx="10985144" cy="3693319"/>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National Disability Center for Student Success</a:t>
            </a:r>
          </a:p>
        </p:txBody>
      </p:sp>
      <p:grpSp>
        <p:nvGrpSpPr>
          <p:cNvPr id="3" name="Group 3"/>
          <p:cNvGrpSpPr/>
          <p:nvPr/>
        </p:nvGrpSpPr>
        <p:grpSpPr>
          <a:xfrm rot="-5400000">
            <a:off x="13257038" y="1603038"/>
            <a:ext cx="6630419" cy="3431496"/>
            <a:chOff x="0" y="0"/>
            <a:chExt cx="8840559" cy="4575327"/>
          </a:xfrm>
        </p:grpSpPr>
        <p:sp>
          <p:nvSpPr>
            <p:cNvPr id="4" name="Freeform 4"/>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697A05"/>
            </a:solidFill>
            <a:ln w="12700">
              <a:noFill/>
            </a:ln>
          </p:spPr>
          <p:txBody>
            <a:bodyPr/>
            <a:lstStyle/>
            <a:p>
              <a:endParaRPr lang="en-US"/>
            </a:p>
          </p:txBody>
        </p:sp>
      </p:grpSp>
      <p:grpSp>
        <p:nvGrpSpPr>
          <p:cNvPr id="5" name="Group 5"/>
          <p:cNvGrpSpPr/>
          <p:nvPr/>
        </p:nvGrpSpPr>
        <p:grpSpPr>
          <a:xfrm rot="5400000">
            <a:off x="9825542" y="5252466"/>
            <a:ext cx="6630419" cy="3431496"/>
            <a:chOff x="0" y="0"/>
            <a:chExt cx="8840559" cy="4575327"/>
          </a:xfrm>
        </p:grpSpPr>
        <p:sp>
          <p:nvSpPr>
            <p:cNvPr id="6" name="Freeform 6"/>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99CCFF"/>
            </a:solidFill>
            <a:ln w="12700">
              <a:noFill/>
            </a:ln>
          </p:spPr>
          <p:txBody>
            <a:bodyPr/>
            <a:lstStyle/>
            <a:p>
              <a:endParaRPr lang="en-US"/>
            </a:p>
          </p:txBody>
        </p:sp>
      </p:grpSp>
      <p:grpSp>
        <p:nvGrpSpPr>
          <p:cNvPr id="7" name="Group 7"/>
          <p:cNvGrpSpPr/>
          <p:nvPr/>
        </p:nvGrpSpPr>
        <p:grpSpPr>
          <a:xfrm>
            <a:off x="11856025" y="531304"/>
            <a:ext cx="2569445" cy="2569445"/>
            <a:chOff x="0" y="0"/>
            <a:chExt cx="3425927" cy="3425927"/>
          </a:xfrm>
        </p:grpSpPr>
        <p:sp>
          <p:nvSpPr>
            <p:cNvPr id="8" name="Freeform 8"/>
            <p:cNvSpPr/>
            <p:nvPr/>
          </p:nvSpPr>
          <p:spPr>
            <a:xfrm>
              <a:off x="0" y="0"/>
              <a:ext cx="3425952" cy="3425952"/>
            </a:xfrm>
            <a:custGeom>
              <a:avLst/>
              <a:gdLst/>
              <a:ahLst/>
              <a:cxnLst/>
              <a:rect l="l" t="t" r="r" b="b"/>
              <a:pathLst>
                <a:path w="3425952" h="3425952">
                  <a:moveTo>
                    <a:pt x="1712976" y="0"/>
                  </a:moveTo>
                  <a:cubicBezTo>
                    <a:pt x="766953" y="0"/>
                    <a:pt x="0" y="766953"/>
                    <a:pt x="0" y="1712976"/>
                  </a:cubicBezTo>
                  <a:cubicBezTo>
                    <a:pt x="0" y="2658999"/>
                    <a:pt x="766953" y="3425952"/>
                    <a:pt x="1712976" y="3425952"/>
                  </a:cubicBezTo>
                  <a:cubicBezTo>
                    <a:pt x="2658999" y="3425952"/>
                    <a:pt x="3425952" y="2658999"/>
                    <a:pt x="3425952" y="1712976"/>
                  </a:cubicBezTo>
                  <a:cubicBezTo>
                    <a:pt x="3425952" y="766953"/>
                    <a:pt x="2658999" y="0"/>
                    <a:pt x="1712976" y="0"/>
                  </a:cubicBezTo>
                  <a:close/>
                </a:path>
              </a:pathLst>
            </a:custGeom>
            <a:solidFill>
              <a:srgbClr val="CC60C2"/>
            </a:solidFill>
            <a:ln w="12700">
              <a:noFill/>
            </a:ln>
          </p:spPr>
          <p:txBody>
            <a:bodyPr/>
            <a:lstStyle/>
            <a:p>
              <a:endParaRPr lang="en-US"/>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grpSp>
        <p:nvGrpSpPr>
          <p:cNvPr id="2" name="Group 2"/>
          <p:cNvGrpSpPr/>
          <p:nvPr/>
        </p:nvGrpSpPr>
        <p:grpSpPr>
          <a:xfrm>
            <a:off x="5533041" y="1965924"/>
            <a:ext cx="13678679" cy="10247363"/>
            <a:chOff x="0" y="0"/>
            <a:chExt cx="16477907" cy="12344400"/>
          </a:xfrm>
        </p:grpSpPr>
        <p:sp>
          <p:nvSpPr>
            <p:cNvPr id="3" name="Freeform 3">
              <a:extLst>
                <a:ext uri="{C183D7F6-B498-43B3-948B-1728B52AA6E4}">
                  <adec:decorative xmlns:adec="http://schemas.microsoft.com/office/drawing/2017/decorative" val="1"/>
                </a:ext>
              </a:extLst>
            </p:cNvPr>
            <p:cNvSpPr/>
            <p:nvPr/>
          </p:nvSpPr>
          <p:spPr>
            <a:xfrm>
              <a:off x="0" y="0"/>
              <a:ext cx="16477869" cy="12344400"/>
            </a:xfrm>
            <a:custGeom>
              <a:avLst/>
              <a:gdLst/>
              <a:ahLst/>
              <a:cxnLst/>
              <a:rect l="l" t="t" r="r" b="b"/>
              <a:pathLst>
                <a:path w="16477869" h="12344400">
                  <a:moveTo>
                    <a:pt x="0" y="0"/>
                  </a:moveTo>
                  <a:lnTo>
                    <a:pt x="16477869" y="0"/>
                  </a:lnTo>
                  <a:lnTo>
                    <a:pt x="16477869" y="12344400"/>
                  </a:lnTo>
                  <a:lnTo>
                    <a:pt x="0" y="12344400"/>
                  </a:lnTo>
                  <a:lnTo>
                    <a:pt x="0" y="0"/>
                  </a:lnTo>
                  <a:close/>
                </a:path>
              </a:pathLst>
            </a:custGeom>
            <a:blipFill>
              <a:blip r:embed="rId3"/>
              <a:stretch>
                <a:fillRect t="-422" b="-423"/>
              </a:stretch>
            </a:blipFill>
          </p:spPr>
          <p:txBody>
            <a:bodyPr/>
            <a:lstStyle/>
            <a:p>
              <a:endParaRPr lang="en-US"/>
            </a:p>
          </p:txBody>
        </p:sp>
      </p:grpSp>
      <p:grpSp>
        <p:nvGrpSpPr>
          <p:cNvPr id="4" name="Group 4"/>
          <p:cNvGrpSpPr/>
          <p:nvPr/>
        </p:nvGrpSpPr>
        <p:grpSpPr>
          <a:xfrm>
            <a:off x="457200" y="-1143000"/>
            <a:ext cx="8229600" cy="1143000"/>
            <a:chOff x="0" y="0"/>
            <a:chExt cx="10972800" cy="1524000"/>
          </a:xfrm>
        </p:grpSpPr>
        <p:sp>
          <p:nvSpPr>
            <p:cNvPr id="5" name="Freeform 5"/>
            <p:cNvSpPr/>
            <p:nvPr/>
          </p:nvSpPr>
          <p:spPr>
            <a:xfrm>
              <a:off x="0" y="0"/>
              <a:ext cx="10972800" cy="1524000"/>
            </a:xfrm>
            <a:custGeom>
              <a:avLst/>
              <a:gdLst/>
              <a:ahLst/>
              <a:cxnLst/>
              <a:rect l="l" t="t" r="r" b="b"/>
              <a:pathLst>
                <a:path w="10972800" h="1524000">
                  <a:moveTo>
                    <a:pt x="0" y="0"/>
                  </a:moveTo>
                  <a:lnTo>
                    <a:pt x="10972800" y="0"/>
                  </a:lnTo>
                  <a:lnTo>
                    <a:pt x="10972800" y="1524000"/>
                  </a:lnTo>
                  <a:lnTo>
                    <a:pt x="0" y="1524000"/>
                  </a:lnTo>
                  <a:close/>
                </a:path>
              </a:pathLst>
            </a:custGeom>
            <a:solidFill>
              <a:srgbClr val="000000">
                <a:alpha val="0"/>
              </a:srgbClr>
            </a:solidFill>
            <a:ln w="12700">
              <a:solidFill>
                <a:srgbClr val="000000"/>
              </a:solidFill>
            </a:ln>
          </p:spPr>
          <p:txBody>
            <a:bodyPr/>
            <a:lstStyle/>
            <a:p>
              <a:endParaRPr lang="en-US"/>
            </a:p>
          </p:txBody>
        </p:sp>
        <p:sp>
          <p:nvSpPr>
            <p:cNvPr id="6" name="TextBox 6"/>
            <p:cNvSpPr txBox="1"/>
            <p:nvPr/>
          </p:nvSpPr>
          <p:spPr>
            <a:xfrm>
              <a:off x="0" y="-76200"/>
              <a:ext cx="10972800" cy="1600200"/>
            </a:xfrm>
            <a:prstGeom prst="rect">
              <a:avLst/>
            </a:prstGeom>
          </p:spPr>
          <p:txBody>
            <a:bodyPr lIns="0" tIns="0" rIns="0" bIns="0" rtlCol="0" anchor="b"/>
            <a:lstStyle/>
            <a:p>
              <a:pPr algn="ctr">
                <a:lnSpc>
                  <a:spcPts val="5280"/>
                </a:lnSpc>
              </a:pPr>
              <a:r>
                <a:rPr lang="en-US" sz="4400">
                  <a:solidFill>
                    <a:srgbClr val="000000"/>
                  </a:solidFill>
                  <a:latin typeface="Calibri (MS)"/>
                  <a:ea typeface="Calibri (MS)"/>
                  <a:cs typeface="Calibri (MS)"/>
                  <a:sym typeface="Calibri (MS)"/>
                </a:rPr>
                <a:t>Resources</a:t>
              </a:r>
            </a:p>
          </p:txBody>
        </p:sp>
      </p:grpSp>
      <p:sp>
        <p:nvSpPr>
          <p:cNvPr id="7" name="TextBox 7"/>
          <p:cNvSpPr txBox="1"/>
          <p:nvPr/>
        </p:nvSpPr>
        <p:spPr>
          <a:xfrm>
            <a:off x="1028700" y="1134227"/>
            <a:ext cx="4177555" cy="1962118"/>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Learning Hub</a:t>
            </a:r>
          </a:p>
        </p:txBody>
      </p:sp>
      <p:grpSp>
        <p:nvGrpSpPr>
          <p:cNvPr id="8" name="Group 8"/>
          <p:cNvGrpSpPr/>
          <p:nvPr/>
        </p:nvGrpSpPr>
        <p:grpSpPr>
          <a:xfrm>
            <a:off x="8963762" y="646679"/>
            <a:ext cx="5863011" cy="975096"/>
            <a:chOff x="0" y="0"/>
            <a:chExt cx="7817348" cy="1300128"/>
          </a:xfrm>
        </p:grpSpPr>
        <p:sp>
          <p:nvSpPr>
            <p:cNvPr id="9" name="Freeform 9"/>
            <p:cNvSpPr/>
            <p:nvPr/>
          </p:nvSpPr>
          <p:spPr>
            <a:xfrm>
              <a:off x="0" y="0"/>
              <a:ext cx="7817358" cy="1300099"/>
            </a:xfrm>
            <a:custGeom>
              <a:avLst/>
              <a:gdLst/>
              <a:ahLst/>
              <a:cxnLst/>
              <a:rect l="l" t="t" r="r" b="b"/>
              <a:pathLst>
                <a:path w="7817358" h="1300099">
                  <a:moveTo>
                    <a:pt x="0" y="216662"/>
                  </a:moveTo>
                  <a:cubicBezTo>
                    <a:pt x="0" y="97028"/>
                    <a:pt x="97028" y="0"/>
                    <a:pt x="216662" y="0"/>
                  </a:cubicBezTo>
                  <a:lnTo>
                    <a:pt x="7600696" y="0"/>
                  </a:lnTo>
                  <a:cubicBezTo>
                    <a:pt x="7720330" y="0"/>
                    <a:pt x="7817358" y="97028"/>
                    <a:pt x="7817358" y="216662"/>
                  </a:cubicBezTo>
                  <a:lnTo>
                    <a:pt x="7817358" y="1083437"/>
                  </a:lnTo>
                  <a:cubicBezTo>
                    <a:pt x="7817358" y="1203071"/>
                    <a:pt x="7720330" y="1300099"/>
                    <a:pt x="7600696" y="1300099"/>
                  </a:cubicBezTo>
                  <a:lnTo>
                    <a:pt x="216662" y="1300099"/>
                  </a:lnTo>
                  <a:cubicBezTo>
                    <a:pt x="97028" y="1300099"/>
                    <a:pt x="0" y="1203071"/>
                    <a:pt x="0" y="1083437"/>
                  </a:cubicBezTo>
                  <a:close/>
                </a:path>
              </a:pathLst>
            </a:custGeom>
            <a:solidFill>
              <a:srgbClr val="333F50"/>
            </a:solidFill>
          </p:spPr>
          <p:txBody>
            <a:bodyPr/>
            <a:lstStyle/>
            <a:p>
              <a:endParaRPr lang="en-US"/>
            </a:p>
          </p:txBody>
        </p:sp>
      </p:grpSp>
      <p:sp>
        <p:nvSpPr>
          <p:cNvPr id="10" name="TextBox 10"/>
          <p:cNvSpPr txBox="1"/>
          <p:nvPr/>
        </p:nvSpPr>
        <p:spPr>
          <a:xfrm>
            <a:off x="1028700" y="3735629"/>
            <a:ext cx="4774698" cy="1826013"/>
          </a:xfrm>
          <a:prstGeom prst="rect">
            <a:avLst/>
          </a:prstGeom>
        </p:spPr>
        <p:txBody>
          <a:bodyPr lIns="0" tIns="0" rIns="0" bIns="0" rtlCol="0" anchor="t">
            <a:spAutoFit/>
          </a:bodyPr>
          <a:lstStyle/>
          <a:p>
            <a:pPr algn="l">
              <a:lnSpc>
                <a:spcPts val="3639"/>
              </a:lnSpc>
            </a:pPr>
            <a:r>
              <a:rPr lang="en-US" sz="2800" b="1" dirty="0">
                <a:solidFill>
                  <a:srgbClr val="F8FFE5"/>
                </a:solidFill>
                <a:latin typeface="Quicksand Bold"/>
                <a:ea typeface="Quicksand Bold"/>
                <a:cs typeface="Quicksand Bold"/>
                <a:sym typeface="Quicksand Bold"/>
              </a:rPr>
              <a:t>Easy-to-implement strategies, helpful resources, and accessible educational opportunities.</a:t>
            </a:r>
          </a:p>
        </p:txBody>
      </p:sp>
      <p:sp>
        <p:nvSpPr>
          <p:cNvPr id="11" name="TextBox 11"/>
          <p:cNvSpPr txBox="1"/>
          <p:nvPr/>
        </p:nvSpPr>
        <p:spPr>
          <a:xfrm>
            <a:off x="9340649" y="916507"/>
            <a:ext cx="5109235" cy="371475"/>
          </a:xfrm>
          <a:prstGeom prst="rect">
            <a:avLst/>
          </a:prstGeom>
        </p:spPr>
        <p:txBody>
          <a:bodyPr lIns="0" tIns="0" rIns="0" bIns="0" rtlCol="0" anchor="t">
            <a:spAutoFit/>
          </a:bodyPr>
          <a:lstStyle/>
          <a:p>
            <a:pPr algn="ctr">
              <a:lnSpc>
                <a:spcPts val="2879"/>
              </a:lnSpc>
            </a:pPr>
            <a:r>
              <a:rPr lang="en-US" sz="2400" b="1" u="sng" dirty="0">
                <a:solidFill>
                  <a:srgbClr val="FBFFE7"/>
                </a:solidFill>
                <a:latin typeface="Quicksand Bold"/>
                <a:ea typeface="Quicksand Bold"/>
                <a:cs typeface="Quicksand Bold"/>
                <a:sym typeface="Quicksand Bold"/>
                <a:hlinkClick r:id="rId4" tooltip="https://nationaldisabilitycenter.org/learn/">
                  <a:extLst>
                    <a:ext uri="{A12FA001-AC4F-418D-AE19-62706E023703}">
                      <ahyp:hlinkClr xmlns:ahyp="http://schemas.microsoft.com/office/drawing/2018/hyperlinkcolor" val="tx"/>
                    </a:ext>
                  </a:extLst>
                </a:hlinkClick>
              </a:rPr>
              <a:t>nationaldisabilitycenter.org/learn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grpSp>
        <p:nvGrpSpPr>
          <p:cNvPr id="2" name="Group 2"/>
          <p:cNvGrpSpPr/>
          <p:nvPr/>
        </p:nvGrpSpPr>
        <p:grpSpPr>
          <a:xfrm>
            <a:off x="7130777" y="2394166"/>
            <a:ext cx="4074966" cy="5351459"/>
            <a:chOff x="0" y="0"/>
            <a:chExt cx="5433289" cy="7135279"/>
          </a:xfrm>
        </p:grpSpPr>
        <p:sp>
          <p:nvSpPr>
            <p:cNvPr id="3" name="Freeform 3"/>
            <p:cNvSpPr/>
            <p:nvPr/>
          </p:nvSpPr>
          <p:spPr>
            <a:xfrm>
              <a:off x="0" y="0"/>
              <a:ext cx="5433314" cy="7135241"/>
            </a:xfrm>
            <a:custGeom>
              <a:avLst/>
              <a:gdLst/>
              <a:ahLst/>
              <a:cxnLst/>
              <a:rect l="l" t="t" r="r" b="b"/>
              <a:pathLst>
                <a:path w="5433314" h="7135241">
                  <a:moveTo>
                    <a:pt x="4733798" y="7135241"/>
                  </a:moveTo>
                  <a:lnTo>
                    <a:pt x="699516" y="7135241"/>
                  </a:lnTo>
                  <a:cubicBezTo>
                    <a:pt x="314071" y="7135241"/>
                    <a:pt x="0" y="6821170"/>
                    <a:pt x="0" y="6435725"/>
                  </a:cubicBezTo>
                  <a:lnTo>
                    <a:pt x="0" y="699516"/>
                  </a:lnTo>
                  <a:cubicBezTo>
                    <a:pt x="0" y="314071"/>
                    <a:pt x="314071" y="0"/>
                    <a:pt x="699516" y="0"/>
                  </a:cubicBezTo>
                  <a:lnTo>
                    <a:pt x="4733798" y="0"/>
                  </a:lnTo>
                  <a:cubicBezTo>
                    <a:pt x="5119243" y="0"/>
                    <a:pt x="5433314" y="314071"/>
                    <a:pt x="5433314" y="699516"/>
                  </a:cubicBezTo>
                  <a:lnTo>
                    <a:pt x="5433314" y="6435725"/>
                  </a:lnTo>
                  <a:cubicBezTo>
                    <a:pt x="5433314" y="6821170"/>
                    <a:pt x="5119243" y="7135241"/>
                    <a:pt x="4733798" y="7135241"/>
                  </a:cubicBezTo>
                  <a:close/>
                </a:path>
              </a:pathLst>
            </a:custGeom>
            <a:solidFill>
              <a:srgbClr val="FFFFFF"/>
            </a:solidFill>
            <a:ln w="12700">
              <a:solidFill>
                <a:srgbClr val="000000"/>
              </a:solidFill>
            </a:ln>
          </p:spPr>
          <p:txBody>
            <a:bodyPr/>
            <a:lstStyle/>
            <a:p>
              <a:endParaRPr lang="en-US"/>
            </a:p>
          </p:txBody>
        </p:sp>
      </p:grpSp>
      <p:grpSp>
        <p:nvGrpSpPr>
          <p:cNvPr id="4" name="Group 4"/>
          <p:cNvGrpSpPr/>
          <p:nvPr/>
        </p:nvGrpSpPr>
        <p:grpSpPr>
          <a:xfrm>
            <a:off x="11496789" y="3906841"/>
            <a:ext cx="4074966" cy="5351459"/>
            <a:chOff x="0" y="0"/>
            <a:chExt cx="5433289" cy="7135279"/>
          </a:xfrm>
        </p:grpSpPr>
        <p:sp>
          <p:nvSpPr>
            <p:cNvPr id="5" name="Freeform 5"/>
            <p:cNvSpPr/>
            <p:nvPr/>
          </p:nvSpPr>
          <p:spPr>
            <a:xfrm>
              <a:off x="0" y="0"/>
              <a:ext cx="5433314" cy="7135241"/>
            </a:xfrm>
            <a:custGeom>
              <a:avLst/>
              <a:gdLst/>
              <a:ahLst/>
              <a:cxnLst/>
              <a:rect l="l" t="t" r="r" b="b"/>
              <a:pathLst>
                <a:path w="5433314" h="7135241">
                  <a:moveTo>
                    <a:pt x="4733798" y="7135241"/>
                  </a:moveTo>
                  <a:lnTo>
                    <a:pt x="699516" y="7135241"/>
                  </a:lnTo>
                  <a:cubicBezTo>
                    <a:pt x="314071" y="7135241"/>
                    <a:pt x="0" y="6821170"/>
                    <a:pt x="0" y="6435725"/>
                  </a:cubicBezTo>
                  <a:lnTo>
                    <a:pt x="0" y="699516"/>
                  </a:lnTo>
                  <a:cubicBezTo>
                    <a:pt x="0" y="314071"/>
                    <a:pt x="314071" y="0"/>
                    <a:pt x="699516" y="0"/>
                  </a:cubicBezTo>
                  <a:lnTo>
                    <a:pt x="4733798" y="0"/>
                  </a:lnTo>
                  <a:cubicBezTo>
                    <a:pt x="5119243" y="0"/>
                    <a:pt x="5433314" y="314071"/>
                    <a:pt x="5433314" y="699516"/>
                  </a:cubicBezTo>
                  <a:lnTo>
                    <a:pt x="5433314" y="6435725"/>
                  </a:lnTo>
                  <a:cubicBezTo>
                    <a:pt x="5433314" y="6821170"/>
                    <a:pt x="5119243" y="7135241"/>
                    <a:pt x="4733798" y="7135241"/>
                  </a:cubicBezTo>
                  <a:close/>
                </a:path>
              </a:pathLst>
            </a:custGeom>
            <a:solidFill>
              <a:srgbClr val="FFFFFF"/>
            </a:solidFill>
            <a:ln w="12700">
              <a:solidFill>
                <a:srgbClr val="000000"/>
              </a:solidFill>
            </a:ln>
          </p:spPr>
          <p:txBody>
            <a:bodyPr/>
            <a:lstStyle/>
            <a:p>
              <a:endParaRPr lang="en-US"/>
            </a:p>
          </p:txBody>
        </p:sp>
      </p:grpSp>
      <p:grpSp>
        <p:nvGrpSpPr>
          <p:cNvPr id="6" name="Group 6"/>
          <p:cNvGrpSpPr/>
          <p:nvPr/>
        </p:nvGrpSpPr>
        <p:grpSpPr>
          <a:xfrm>
            <a:off x="12437936" y="4620139"/>
            <a:ext cx="2192665" cy="1962436"/>
            <a:chOff x="0" y="0"/>
            <a:chExt cx="2923553" cy="2616581"/>
          </a:xfrm>
        </p:grpSpPr>
        <p:sp>
          <p:nvSpPr>
            <p:cNvPr id="7" name="Freeform 7">
              <a:hlinkClick r:id="rId3" tooltip="https://nationaldisabilitycenter.org/community/events/"/>
            </p:cNvPr>
            <p:cNvSpPr/>
            <p:nvPr/>
          </p:nvSpPr>
          <p:spPr>
            <a:xfrm>
              <a:off x="0" y="0"/>
              <a:ext cx="2923540" cy="2616581"/>
            </a:xfrm>
            <a:custGeom>
              <a:avLst/>
              <a:gdLst/>
              <a:ahLst/>
              <a:cxnLst/>
              <a:rect l="l" t="t" r="r" b="b"/>
              <a:pathLst>
                <a:path w="2923540" h="2616581">
                  <a:moveTo>
                    <a:pt x="0" y="0"/>
                  </a:moveTo>
                  <a:lnTo>
                    <a:pt x="2923540" y="0"/>
                  </a:lnTo>
                  <a:lnTo>
                    <a:pt x="2923540" y="2616581"/>
                  </a:lnTo>
                  <a:lnTo>
                    <a:pt x="0" y="2616581"/>
                  </a:lnTo>
                  <a:lnTo>
                    <a:pt x="0" y="0"/>
                  </a:lnTo>
                  <a:close/>
                </a:path>
              </a:pathLst>
            </a:custGeom>
            <a:blipFill>
              <a:blip r:embed="rId4"/>
              <a:stretch>
                <a:fillRect t="-46" b="-46"/>
              </a:stretch>
            </a:blipFill>
          </p:spPr>
          <p:txBody>
            <a:bodyPr/>
            <a:lstStyle/>
            <a:p>
              <a:endParaRPr lang="en-US"/>
            </a:p>
          </p:txBody>
        </p:sp>
      </p:grpSp>
      <p:grpSp>
        <p:nvGrpSpPr>
          <p:cNvPr id="8" name="Group 8"/>
          <p:cNvGrpSpPr/>
          <p:nvPr/>
        </p:nvGrpSpPr>
        <p:grpSpPr>
          <a:xfrm>
            <a:off x="2716244" y="3906841"/>
            <a:ext cx="4074966" cy="5351459"/>
            <a:chOff x="0" y="0"/>
            <a:chExt cx="5433289" cy="7135279"/>
          </a:xfrm>
        </p:grpSpPr>
        <p:sp>
          <p:nvSpPr>
            <p:cNvPr id="9" name="Freeform 9"/>
            <p:cNvSpPr/>
            <p:nvPr/>
          </p:nvSpPr>
          <p:spPr>
            <a:xfrm>
              <a:off x="0" y="0"/>
              <a:ext cx="5433314" cy="7135241"/>
            </a:xfrm>
            <a:custGeom>
              <a:avLst/>
              <a:gdLst/>
              <a:ahLst/>
              <a:cxnLst/>
              <a:rect l="l" t="t" r="r" b="b"/>
              <a:pathLst>
                <a:path w="5433314" h="7135241">
                  <a:moveTo>
                    <a:pt x="4733798" y="7135241"/>
                  </a:moveTo>
                  <a:lnTo>
                    <a:pt x="699516" y="7135241"/>
                  </a:lnTo>
                  <a:cubicBezTo>
                    <a:pt x="314071" y="7135241"/>
                    <a:pt x="0" y="6821170"/>
                    <a:pt x="0" y="6435725"/>
                  </a:cubicBezTo>
                  <a:lnTo>
                    <a:pt x="0" y="699516"/>
                  </a:lnTo>
                  <a:cubicBezTo>
                    <a:pt x="0" y="314071"/>
                    <a:pt x="314071" y="0"/>
                    <a:pt x="699516" y="0"/>
                  </a:cubicBezTo>
                  <a:lnTo>
                    <a:pt x="4733798" y="0"/>
                  </a:lnTo>
                  <a:cubicBezTo>
                    <a:pt x="5119243" y="0"/>
                    <a:pt x="5433314" y="314071"/>
                    <a:pt x="5433314" y="699516"/>
                  </a:cubicBezTo>
                  <a:lnTo>
                    <a:pt x="5433314" y="6435725"/>
                  </a:lnTo>
                  <a:cubicBezTo>
                    <a:pt x="5433314" y="6821170"/>
                    <a:pt x="5119243" y="7135241"/>
                    <a:pt x="4733798" y="7135241"/>
                  </a:cubicBezTo>
                  <a:close/>
                </a:path>
              </a:pathLst>
            </a:custGeom>
            <a:solidFill>
              <a:srgbClr val="FFFFFF"/>
            </a:solidFill>
            <a:ln w="12700">
              <a:solidFill>
                <a:srgbClr val="000000"/>
              </a:solidFill>
            </a:ln>
          </p:spPr>
          <p:txBody>
            <a:bodyPr/>
            <a:lstStyle/>
            <a:p>
              <a:endParaRPr lang="en-US"/>
            </a:p>
          </p:txBody>
        </p:sp>
      </p:grpSp>
      <p:sp>
        <p:nvSpPr>
          <p:cNvPr id="10" name="Freeform 10">
            <a:hlinkClick r:id="rId5" tooltip="https://nationaldisabilitycenter.org/community/networks/"/>
          </p:cNvPr>
          <p:cNvSpPr/>
          <p:nvPr/>
        </p:nvSpPr>
        <p:spPr>
          <a:xfrm>
            <a:off x="3509762" y="4460072"/>
            <a:ext cx="2487930" cy="2410187"/>
          </a:xfrm>
          <a:custGeom>
            <a:avLst/>
            <a:gdLst/>
            <a:ahLst/>
            <a:cxnLst/>
            <a:rect l="l" t="t" r="r" b="b"/>
            <a:pathLst>
              <a:path w="2487930" h="2410187">
                <a:moveTo>
                  <a:pt x="0" y="0"/>
                </a:moveTo>
                <a:lnTo>
                  <a:pt x="2487930" y="0"/>
                </a:lnTo>
                <a:lnTo>
                  <a:pt x="2487930" y="2410187"/>
                </a:lnTo>
                <a:lnTo>
                  <a:pt x="0" y="2410187"/>
                </a:lnTo>
                <a:lnTo>
                  <a:pt x="0" y="0"/>
                </a:lnTo>
                <a:close/>
              </a:path>
            </a:pathLst>
          </a:custGeom>
          <a:blipFill>
            <a:blip r:embed="rId6">
              <a:extLst>
                <a:ext uri="{96DAC541-7B7A-43D3-8B79-37D633B846F1}">
                  <asvg:svgBlip xmlns:asvg="http://schemas.microsoft.com/office/drawing/2016/SVG/main" r:embed="rId7"/>
                </a:ext>
              </a:extLst>
            </a:blip>
            <a:stretch>
              <a:fillRect l="-153" r="-153"/>
            </a:stretch>
          </a:blipFill>
        </p:spPr>
        <p:txBody>
          <a:bodyPr/>
          <a:lstStyle/>
          <a:p>
            <a:endParaRPr lang="en-US"/>
          </a:p>
        </p:txBody>
      </p:sp>
      <p:sp>
        <p:nvSpPr>
          <p:cNvPr id="11" name="TextBox 11"/>
          <p:cNvSpPr txBox="1"/>
          <p:nvPr/>
        </p:nvSpPr>
        <p:spPr>
          <a:xfrm>
            <a:off x="2716244" y="6986378"/>
            <a:ext cx="4074966" cy="1725905"/>
          </a:xfrm>
          <a:prstGeom prst="rect">
            <a:avLst/>
          </a:prstGeom>
        </p:spPr>
        <p:txBody>
          <a:bodyPr lIns="0" tIns="0" rIns="0" bIns="0" rtlCol="0" anchor="t">
            <a:spAutoFit/>
          </a:bodyPr>
          <a:lstStyle/>
          <a:p>
            <a:pPr algn="ctr">
              <a:lnSpc>
                <a:spcPts val="4618"/>
              </a:lnSpc>
            </a:pPr>
            <a:r>
              <a:rPr lang="en-US" sz="3298" b="1" dirty="0">
                <a:solidFill>
                  <a:srgbClr val="354F66"/>
                </a:solidFill>
                <a:latin typeface="Red Hat Display Bold"/>
                <a:ea typeface="Red Hat Display Bold"/>
                <a:cs typeface="Red Hat Display Bold"/>
                <a:sym typeface="Red Hat Display Bold"/>
                <a:hlinkClick r:id="rId5" tooltip="https://nationaldisabilitycenter.org/community/networks/">
                  <a:extLst>
                    <a:ext uri="{A12FA001-AC4F-418D-AE19-62706E023703}">
                      <ahyp:hlinkClr xmlns:ahyp="http://schemas.microsoft.com/office/drawing/2018/hyperlinkcolor" val="tx"/>
                    </a:ext>
                  </a:extLst>
                </a:hlinkClick>
              </a:rPr>
              <a:t>Join our Communications Network</a:t>
            </a:r>
          </a:p>
        </p:txBody>
      </p:sp>
      <p:sp>
        <p:nvSpPr>
          <p:cNvPr id="12" name="Freeform 12">
            <a:hlinkClick r:id="rId8" tooltip="https://www.youtube.com/@NationalDisabilityCenter/videos"/>
          </p:cNvPr>
          <p:cNvSpPr/>
          <p:nvPr/>
        </p:nvSpPr>
        <p:spPr>
          <a:xfrm>
            <a:off x="7740501" y="2773432"/>
            <a:ext cx="2855500" cy="2370068"/>
          </a:xfrm>
          <a:custGeom>
            <a:avLst/>
            <a:gdLst/>
            <a:ahLst/>
            <a:cxnLst/>
            <a:rect l="l" t="t" r="r" b="b"/>
            <a:pathLst>
              <a:path w="2855500" h="2370068">
                <a:moveTo>
                  <a:pt x="0" y="0"/>
                </a:moveTo>
                <a:lnTo>
                  <a:pt x="2855500" y="0"/>
                </a:lnTo>
                <a:lnTo>
                  <a:pt x="2855500" y="2370068"/>
                </a:lnTo>
                <a:lnTo>
                  <a:pt x="0" y="2370068"/>
                </a:lnTo>
                <a:lnTo>
                  <a:pt x="0" y="0"/>
                </a:lnTo>
                <a:close/>
              </a:path>
            </a:pathLst>
          </a:custGeom>
          <a:blipFill>
            <a:blip r:embed="rId9">
              <a:extLst>
                <a:ext uri="{96DAC541-7B7A-43D3-8B79-37D633B846F1}">
                  <asvg:svgBlip xmlns:asvg="http://schemas.microsoft.com/office/drawing/2016/SVG/main" r:embed="rId10"/>
                </a:ext>
              </a:extLst>
            </a:blip>
            <a:stretch>
              <a:fillRect l="-500" r="-500"/>
            </a:stretch>
          </a:blipFill>
        </p:spPr>
        <p:txBody>
          <a:bodyPr/>
          <a:lstStyle/>
          <a:p>
            <a:endParaRPr lang="en-US"/>
          </a:p>
        </p:txBody>
      </p:sp>
      <p:sp>
        <p:nvSpPr>
          <p:cNvPr id="13" name="TextBox 13"/>
          <p:cNvSpPr txBox="1"/>
          <p:nvPr/>
        </p:nvSpPr>
        <p:spPr>
          <a:xfrm>
            <a:off x="1028700" y="1134227"/>
            <a:ext cx="6281291" cy="981043"/>
          </a:xfrm>
          <a:prstGeom prst="rect">
            <a:avLst/>
          </a:prstGeom>
        </p:spPr>
        <p:txBody>
          <a:bodyPr lIns="0" tIns="0" rIns="0" bIns="0" rtlCol="0" anchor="t">
            <a:spAutoFit/>
          </a:bodyPr>
          <a:lstStyle/>
          <a:p>
            <a:pPr algn="l">
              <a:lnSpc>
                <a:spcPts val="7740"/>
              </a:lnSpc>
            </a:pPr>
            <a:r>
              <a:rPr lang="en-US" sz="6450" b="1">
                <a:solidFill>
                  <a:srgbClr val="FAFFE7"/>
                </a:solidFill>
                <a:latin typeface="Red Hat Display Bold"/>
                <a:ea typeface="Red Hat Display Bold"/>
                <a:cs typeface="Red Hat Display Bold"/>
                <a:sym typeface="Red Hat Display Bold"/>
              </a:rPr>
              <a:t>Stay Connected</a:t>
            </a:r>
          </a:p>
        </p:txBody>
      </p:sp>
      <p:sp>
        <p:nvSpPr>
          <p:cNvPr id="14" name="TextBox 14"/>
          <p:cNvSpPr txBox="1"/>
          <p:nvPr/>
        </p:nvSpPr>
        <p:spPr>
          <a:xfrm>
            <a:off x="7435634" y="5468007"/>
            <a:ext cx="3465233" cy="1144905"/>
          </a:xfrm>
          <a:prstGeom prst="rect">
            <a:avLst/>
          </a:prstGeom>
        </p:spPr>
        <p:txBody>
          <a:bodyPr lIns="0" tIns="0" rIns="0" bIns="0" rtlCol="0" anchor="t">
            <a:spAutoFit/>
          </a:bodyPr>
          <a:lstStyle/>
          <a:p>
            <a:pPr algn="ctr">
              <a:lnSpc>
                <a:spcPts val="4620"/>
              </a:lnSpc>
            </a:pPr>
            <a:r>
              <a:rPr lang="en-US" sz="3300" b="1" dirty="0">
                <a:solidFill>
                  <a:srgbClr val="354F66"/>
                </a:solidFill>
                <a:latin typeface="Red Hat Display Bold"/>
                <a:ea typeface="Red Hat Display Bold"/>
                <a:cs typeface="Red Hat Display Bold"/>
                <a:sym typeface="Red Hat Display Bold"/>
                <a:hlinkClick r:id="rId8" tooltip="https://www.youtube.com/@NationalDisabilityCenter/videos">
                  <a:extLst>
                    <a:ext uri="{A12FA001-AC4F-418D-AE19-62706E023703}">
                      <ahyp:hlinkClr xmlns:ahyp="http://schemas.microsoft.com/office/drawing/2018/hyperlinkcolor" val="tx"/>
                    </a:ext>
                  </a:extLst>
                </a:hlinkClick>
              </a:rPr>
              <a:t>View our Webcasts</a:t>
            </a:r>
          </a:p>
        </p:txBody>
      </p:sp>
      <p:sp>
        <p:nvSpPr>
          <p:cNvPr id="15" name="TextBox 15"/>
          <p:cNvSpPr txBox="1"/>
          <p:nvPr/>
        </p:nvSpPr>
        <p:spPr>
          <a:xfrm>
            <a:off x="11496789" y="6986378"/>
            <a:ext cx="4074966" cy="1144905"/>
          </a:xfrm>
          <a:prstGeom prst="rect">
            <a:avLst/>
          </a:prstGeom>
        </p:spPr>
        <p:txBody>
          <a:bodyPr lIns="0" tIns="0" rIns="0" bIns="0" rtlCol="0" anchor="t">
            <a:spAutoFit/>
          </a:bodyPr>
          <a:lstStyle/>
          <a:p>
            <a:pPr algn="ctr">
              <a:lnSpc>
                <a:spcPts val="4620"/>
              </a:lnSpc>
            </a:pPr>
            <a:r>
              <a:rPr lang="en-US" sz="3300" b="1" u="sng" dirty="0">
                <a:solidFill>
                  <a:srgbClr val="354F66"/>
                </a:solidFill>
                <a:latin typeface="Red Hat Display Bold"/>
                <a:ea typeface="Red Hat Display Bold"/>
                <a:cs typeface="Red Hat Display Bold"/>
                <a:sym typeface="Red Hat Display Bold"/>
                <a:hlinkClick r:id="rId3" tooltip="https://nationaldisabilitycenter.org/community/events/">
                  <a:extLst>
                    <a:ext uri="{A12FA001-AC4F-418D-AE19-62706E023703}">
                      <ahyp:hlinkClr xmlns:ahyp="http://schemas.microsoft.com/office/drawing/2018/hyperlinkcolor" val="tx"/>
                    </a:ext>
                  </a:extLst>
                </a:hlinkClick>
              </a:rPr>
              <a:t>Find us at Conferences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grpSp>
        <p:nvGrpSpPr>
          <p:cNvPr id="2" name="Group 2"/>
          <p:cNvGrpSpPr/>
          <p:nvPr/>
        </p:nvGrpSpPr>
        <p:grpSpPr>
          <a:xfrm>
            <a:off x="304651" y="-3388141"/>
            <a:ext cx="5597234" cy="559723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97A05"/>
            </a:solidFill>
          </p:spPr>
          <p:txBody>
            <a:bodyPr/>
            <a:lstStyle/>
            <a:p>
              <a:endParaRPr lang="en-US"/>
            </a:p>
          </p:txBody>
        </p:sp>
        <p:sp>
          <p:nvSpPr>
            <p:cNvPr id="4" name="TextBox 4"/>
            <p:cNvSpPr txBox="1"/>
            <p:nvPr/>
          </p:nvSpPr>
          <p:spPr>
            <a:xfrm>
              <a:off x="76200" y="28575"/>
              <a:ext cx="660400" cy="708025"/>
            </a:xfrm>
            <a:prstGeom prst="rect">
              <a:avLst/>
            </a:prstGeom>
          </p:spPr>
          <p:txBody>
            <a:bodyPr lIns="50800" tIns="50800" rIns="50800" bIns="50800" rtlCol="0" anchor="ctr"/>
            <a:lstStyle/>
            <a:p>
              <a:pPr algn="ctr">
                <a:lnSpc>
                  <a:spcPts val="2800"/>
                </a:lnSpc>
              </a:pPr>
              <a:endParaRPr/>
            </a:p>
          </p:txBody>
        </p:sp>
      </p:grpSp>
      <p:grpSp>
        <p:nvGrpSpPr>
          <p:cNvPr id="5" name="Group 5"/>
          <p:cNvGrpSpPr/>
          <p:nvPr/>
        </p:nvGrpSpPr>
        <p:grpSpPr>
          <a:xfrm>
            <a:off x="12876743" y="6276945"/>
            <a:ext cx="8765114" cy="8765114"/>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952500" cap="sq">
              <a:solidFill>
                <a:srgbClr val="CC60C2"/>
              </a:solidFill>
              <a:prstDash val="solid"/>
              <a:miter/>
            </a:ln>
          </p:spPr>
          <p:txBody>
            <a:bodyPr/>
            <a:lstStyle/>
            <a:p>
              <a:endParaRPr lang="en-US"/>
            </a:p>
          </p:txBody>
        </p:sp>
        <p:sp>
          <p:nvSpPr>
            <p:cNvPr id="7" name="TextBox 7"/>
            <p:cNvSpPr txBox="1"/>
            <p:nvPr/>
          </p:nvSpPr>
          <p:spPr>
            <a:xfrm>
              <a:off x="76200" y="28575"/>
              <a:ext cx="660400" cy="708025"/>
            </a:xfrm>
            <a:prstGeom prst="rect">
              <a:avLst/>
            </a:prstGeom>
          </p:spPr>
          <p:txBody>
            <a:bodyPr lIns="50800" tIns="50800" rIns="50800" bIns="50800" rtlCol="0" anchor="ctr"/>
            <a:lstStyle/>
            <a:p>
              <a:pPr algn="ctr">
                <a:lnSpc>
                  <a:spcPts val="2800"/>
                </a:lnSpc>
              </a:pPr>
              <a:endParaRPr/>
            </a:p>
          </p:txBody>
        </p:sp>
      </p:grpSp>
      <p:sp>
        <p:nvSpPr>
          <p:cNvPr id="8" name="Freeform 8"/>
          <p:cNvSpPr/>
          <p:nvPr/>
        </p:nvSpPr>
        <p:spPr>
          <a:xfrm>
            <a:off x="4994571" y="4323719"/>
            <a:ext cx="405051" cy="857250"/>
          </a:xfrm>
          <a:custGeom>
            <a:avLst/>
            <a:gdLst/>
            <a:ahLst/>
            <a:cxnLst/>
            <a:rect l="l" t="t" r="r" b="b"/>
            <a:pathLst>
              <a:path w="405051" h="857250">
                <a:moveTo>
                  <a:pt x="0" y="0"/>
                </a:moveTo>
                <a:lnTo>
                  <a:pt x="405050" y="0"/>
                </a:lnTo>
                <a:lnTo>
                  <a:pt x="405050" y="857250"/>
                </a:lnTo>
                <a:lnTo>
                  <a:pt x="0" y="8572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Freeform 9"/>
          <p:cNvSpPr/>
          <p:nvPr/>
        </p:nvSpPr>
        <p:spPr>
          <a:xfrm>
            <a:off x="4542371" y="6277419"/>
            <a:ext cx="857250" cy="857250"/>
          </a:xfrm>
          <a:custGeom>
            <a:avLst/>
            <a:gdLst/>
            <a:ahLst/>
            <a:cxnLst/>
            <a:rect l="l" t="t" r="r" b="b"/>
            <a:pathLst>
              <a:path w="857250" h="857250">
                <a:moveTo>
                  <a:pt x="0" y="0"/>
                </a:moveTo>
                <a:lnTo>
                  <a:pt x="857250" y="0"/>
                </a:lnTo>
                <a:lnTo>
                  <a:pt x="857250" y="857250"/>
                </a:lnTo>
                <a:lnTo>
                  <a:pt x="0" y="8572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a:off x="3727746" y="4323719"/>
            <a:ext cx="857250" cy="857250"/>
          </a:xfrm>
          <a:custGeom>
            <a:avLst/>
            <a:gdLst/>
            <a:ahLst/>
            <a:cxnLst/>
            <a:rect l="l" t="t" r="r" b="b"/>
            <a:pathLst>
              <a:path w="857250" h="857250">
                <a:moveTo>
                  <a:pt x="0" y="0"/>
                </a:moveTo>
                <a:lnTo>
                  <a:pt x="857250" y="0"/>
                </a:lnTo>
                <a:lnTo>
                  <a:pt x="857250" y="857250"/>
                </a:lnTo>
                <a:lnTo>
                  <a:pt x="0" y="857250"/>
                </a:lnTo>
                <a:lnTo>
                  <a:pt x="0" y="0"/>
                </a:lnTo>
                <a:close/>
              </a:path>
            </a:pathLst>
          </a:custGeom>
          <a:blipFill>
            <a:blip r:embed="rId7"/>
            <a:stretch>
              <a:fillRect/>
            </a:stretch>
          </a:blipFill>
        </p:spPr>
        <p:txBody>
          <a:bodyPr/>
          <a:lstStyle/>
          <a:p>
            <a:endParaRPr lang="en-US"/>
          </a:p>
        </p:txBody>
      </p:sp>
      <p:grpSp>
        <p:nvGrpSpPr>
          <p:cNvPr id="11" name="Group 11"/>
          <p:cNvGrpSpPr/>
          <p:nvPr/>
        </p:nvGrpSpPr>
        <p:grpSpPr>
          <a:xfrm>
            <a:off x="4970998" y="3929561"/>
            <a:ext cx="11299381" cy="1545780"/>
            <a:chOff x="-220429" y="-36953"/>
            <a:chExt cx="2975969" cy="407119"/>
          </a:xfrm>
        </p:grpSpPr>
        <p:sp>
          <p:nvSpPr>
            <p:cNvPr id="12" name="Freeform 12"/>
            <p:cNvSpPr/>
            <p:nvPr/>
          </p:nvSpPr>
          <p:spPr>
            <a:xfrm>
              <a:off x="0" y="0"/>
              <a:ext cx="2755540" cy="359494"/>
            </a:xfrm>
            <a:custGeom>
              <a:avLst/>
              <a:gdLst/>
              <a:ahLst/>
              <a:cxnLst/>
              <a:rect l="l" t="t" r="r" b="b"/>
              <a:pathLst>
                <a:path w="2755540" h="359494">
                  <a:moveTo>
                    <a:pt x="11100" y="0"/>
                  </a:moveTo>
                  <a:lnTo>
                    <a:pt x="2744440" y="0"/>
                  </a:lnTo>
                  <a:cubicBezTo>
                    <a:pt x="2750570" y="0"/>
                    <a:pt x="2755540" y="4969"/>
                    <a:pt x="2755540" y="11100"/>
                  </a:cubicBezTo>
                  <a:lnTo>
                    <a:pt x="2755540" y="348394"/>
                  </a:lnTo>
                  <a:cubicBezTo>
                    <a:pt x="2755540" y="351338"/>
                    <a:pt x="2754370" y="354161"/>
                    <a:pt x="2752289" y="356243"/>
                  </a:cubicBezTo>
                  <a:cubicBezTo>
                    <a:pt x="2750207" y="358325"/>
                    <a:pt x="2747384" y="359494"/>
                    <a:pt x="2744440" y="359494"/>
                  </a:cubicBezTo>
                  <a:lnTo>
                    <a:pt x="11100" y="359494"/>
                  </a:lnTo>
                  <a:cubicBezTo>
                    <a:pt x="4969" y="359494"/>
                    <a:pt x="0" y="354525"/>
                    <a:pt x="0" y="348394"/>
                  </a:cubicBezTo>
                  <a:lnTo>
                    <a:pt x="0" y="11100"/>
                  </a:lnTo>
                  <a:cubicBezTo>
                    <a:pt x="0" y="4969"/>
                    <a:pt x="4969" y="0"/>
                    <a:pt x="11100" y="0"/>
                  </a:cubicBezTo>
                  <a:close/>
                </a:path>
              </a:pathLst>
            </a:custGeom>
            <a:solidFill>
              <a:srgbClr val="FFFFFF"/>
            </a:solidFill>
          </p:spPr>
          <p:txBody>
            <a:bodyPr/>
            <a:lstStyle/>
            <a:p>
              <a:endParaRPr lang="en-US"/>
            </a:p>
          </p:txBody>
        </p:sp>
        <p:sp>
          <p:nvSpPr>
            <p:cNvPr id="13" name="TextBox 13"/>
            <p:cNvSpPr txBox="1"/>
            <p:nvPr/>
          </p:nvSpPr>
          <p:spPr>
            <a:xfrm>
              <a:off x="-220429" y="-36953"/>
              <a:ext cx="2755540" cy="407119"/>
            </a:xfrm>
            <a:prstGeom prst="rect">
              <a:avLst/>
            </a:prstGeom>
          </p:spPr>
          <p:txBody>
            <a:bodyPr lIns="50800" tIns="50800" rIns="50800" bIns="50800" rtlCol="0" anchor="ctr"/>
            <a:lstStyle/>
            <a:p>
              <a:pPr algn="ctr">
                <a:lnSpc>
                  <a:spcPts val="4480"/>
                </a:lnSpc>
              </a:pPr>
              <a:r>
                <a:rPr lang="en-US" sz="3200" b="1" dirty="0">
                  <a:solidFill>
                    <a:srgbClr val="354F66"/>
                  </a:solidFill>
                  <a:latin typeface="Quicksand Bold"/>
                  <a:ea typeface="Quicksand Bold"/>
                  <a:cs typeface="Quicksand Bold"/>
                  <a:sym typeface="Quicksand Bold"/>
                </a:rPr>
                <a:t>@National Disability Center for Student Success</a:t>
              </a:r>
            </a:p>
          </p:txBody>
        </p:sp>
      </p:grpSp>
      <p:grpSp>
        <p:nvGrpSpPr>
          <p:cNvPr id="14" name="Group 14"/>
          <p:cNvGrpSpPr/>
          <p:nvPr/>
        </p:nvGrpSpPr>
        <p:grpSpPr>
          <a:xfrm>
            <a:off x="5807939" y="6023567"/>
            <a:ext cx="10462440" cy="1364954"/>
            <a:chOff x="0" y="0"/>
            <a:chExt cx="2755540" cy="359494"/>
          </a:xfrm>
        </p:grpSpPr>
        <p:sp>
          <p:nvSpPr>
            <p:cNvPr id="15" name="Freeform 15"/>
            <p:cNvSpPr/>
            <p:nvPr/>
          </p:nvSpPr>
          <p:spPr>
            <a:xfrm>
              <a:off x="0" y="0"/>
              <a:ext cx="2755540" cy="359494"/>
            </a:xfrm>
            <a:custGeom>
              <a:avLst/>
              <a:gdLst/>
              <a:ahLst/>
              <a:cxnLst/>
              <a:rect l="l" t="t" r="r" b="b"/>
              <a:pathLst>
                <a:path w="2755540" h="359494">
                  <a:moveTo>
                    <a:pt x="11100" y="0"/>
                  </a:moveTo>
                  <a:lnTo>
                    <a:pt x="2744440" y="0"/>
                  </a:lnTo>
                  <a:cubicBezTo>
                    <a:pt x="2750570" y="0"/>
                    <a:pt x="2755540" y="4969"/>
                    <a:pt x="2755540" y="11100"/>
                  </a:cubicBezTo>
                  <a:lnTo>
                    <a:pt x="2755540" y="348394"/>
                  </a:lnTo>
                  <a:cubicBezTo>
                    <a:pt x="2755540" y="351338"/>
                    <a:pt x="2754370" y="354161"/>
                    <a:pt x="2752289" y="356243"/>
                  </a:cubicBezTo>
                  <a:cubicBezTo>
                    <a:pt x="2750207" y="358325"/>
                    <a:pt x="2747384" y="359494"/>
                    <a:pt x="2744440" y="359494"/>
                  </a:cubicBezTo>
                  <a:lnTo>
                    <a:pt x="11100" y="359494"/>
                  </a:lnTo>
                  <a:cubicBezTo>
                    <a:pt x="4969" y="359494"/>
                    <a:pt x="0" y="354525"/>
                    <a:pt x="0" y="348394"/>
                  </a:cubicBezTo>
                  <a:lnTo>
                    <a:pt x="0" y="11100"/>
                  </a:lnTo>
                  <a:cubicBezTo>
                    <a:pt x="0" y="4969"/>
                    <a:pt x="4969" y="0"/>
                    <a:pt x="11100" y="0"/>
                  </a:cubicBezTo>
                  <a:close/>
                </a:path>
              </a:pathLst>
            </a:custGeom>
            <a:solidFill>
              <a:srgbClr val="FFFFFF"/>
            </a:solidFill>
          </p:spPr>
          <p:txBody>
            <a:bodyPr/>
            <a:lstStyle/>
            <a:p>
              <a:endParaRPr lang="en-US"/>
            </a:p>
          </p:txBody>
        </p:sp>
        <p:sp>
          <p:nvSpPr>
            <p:cNvPr id="16" name="TextBox 16"/>
            <p:cNvSpPr txBox="1"/>
            <p:nvPr/>
          </p:nvSpPr>
          <p:spPr>
            <a:xfrm>
              <a:off x="0" y="-47625"/>
              <a:ext cx="2755540" cy="407119"/>
            </a:xfrm>
            <a:prstGeom prst="rect">
              <a:avLst/>
            </a:prstGeom>
          </p:spPr>
          <p:txBody>
            <a:bodyPr lIns="50800" tIns="50800" rIns="50800" bIns="50800" rtlCol="0" anchor="ctr"/>
            <a:lstStyle/>
            <a:p>
              <a:pPr algn="l">
                <a:lnSpc>
                  <a:spcPts val="4480"/>
                </a:lnSpc>
              </a:pPr>
              <a:r>
                <a:rPr lang="en-US" sz="3200" b="1" dirty="0">
                  <a:solidFill>
                    <a:srgbClr val="354F66"/>
                  </a:solidFill>
                  <a:latin typeface="Quicksand Bold"/>
                  <a:ea typeface="Quicksand Bold"/>
                  <a:cs typeface="Quicksand Bold"/>
                  <a:sym typeface="Quicksand Bold"/>
                </a:rPr>
                <a:t>    @</a:t>
              </a:r>
              <a:r>
                <a:rPr lang="en-US" sz="3200" b="1" dirty="0" err="1">
                  <a:solidFill>
                    <a:srgbClr val="354F66"/>
                  </a:solidFill>
                  <a:latin typeface="Quicksand Bold"/>
                  <a:ea typeface="Quicksand Bold"/>
                  <a:cs typeface="Quicksand Bold"/>
                  <a:sym typeface="Quicksand Bold"/>
                </a:rPr>
                <a:t>nationaldisabilitycenter</a:t>
              </a:r>
              <a:endParaRPr lang="en-US" sz="3200" b="1" dirty="0">
                <a:solidFill>
                  <a:srgbClr val="354F66"/>
                </a:solidFill>
                <a:latin typeface="Quicksand Bold"/>
                <a:ea typeface="Quicksand Bold"/>
                <a:cs typeface="Quicksand Bold"/>
                <a:sym typeface="Quicksand Bold"/>
              </a:endParaRPr>
            </a:p>
          </p:txBody>
        </p:sp>
      </p:grpSp>
      <p:grpSp>
        <p:nvGrpSpPr>
          <p:cNvPr id="17" name="Group 17"/>
          <p:cNvGrpSpPr/>
          <p:nvPr/>
        </p:nvGrpSpPr>
        <p:grpSpPr>
          <a:xfrm>
            <a:off x="5807939" y="7893346"/>
            <a:ext cx="10462440" cy="1364954"/>
            <a:chOff x="0" y="0"/>
            <a:chExt cx="2755540" cy="359494"/>
          </a:xfrm>
        </p:grpSpPr>
        <p:sp>
          <p:nvSpPr>
            <p:cNvPr id="18" name="Freeform 18"/>
            <p:cNvSpPr/>
            <p:nvPr/>
          </p:nvSpPr>
          <p:spPr>
            <a:xfrm>
              <a:off x="0" y="0"/>
              <a:ext cx="2755540" cy="359494"/>
            </a:xfrm>
            <a:custGeom>
              <a:avLst/>
              <a:gdLst/>
              <a:ahLst/>
              <a:cxnLst/>
              <a:rect l="l" t="t" r="r" b="b"/>
              <a:pathLst>
                <a:path w="2755540" h="359494">
                  <a:moveTo>
                    <a:pt x="11100" y="0"/>
                  </a:moveTo>
                  <a:lnTo>
                    <a:pt x="2744440" y="0"/>
                  </a:lnTo>
                  <a:cubicBezTo>
                    <a:pt x="2750570" y="0"/>
                    <a:pt x="2755540" y="4969"/>
                    <a:pt x="2755540" y="11100"/>
                  </a:cubicBezTo>
                  <a:lnTo>
                    <a:pt x="2755540" y="348394"/>
                  </a:lnTo>
                  <a:cubicBezTo>
                    <a:pt x="2755540" y="351338"/>
                    <a:pt x="2754370" y="354161"/>
                    <a:pt x="2752289" y="356243"/>
                  </a:cubicBezTo>
                  <a:cubicBezTo>
                    <a:pt x="2750207" y="358325"/>
                    <a:pt x="2747384" y="359494"/>
                    <a:pt x="2744440" y="359494"/>
                  </a:cubicBezTo>
                  <a:lnTo>
                    <a:pt x="11100" y="359494"/>
                  </a:lnTo>
                  <a:cubicBezTo>
                    <a:pt x="4969" y="359494"/>
                    <a:pt x="0" y="354525"/>
                    <a:pt x="0" y="348394"/>
                  </a:cubicBezTo>
                  <a:lnTo>
                    <a:pt x="0" y="11100"/>
                  </a:lnTo>
                  <a:cubicBezTo>
                    <a:pt x="0" y="4969"/>
                    <a:pt x="4969" y="0"/>
                    <a:pt x="11100" y="0"/>
                  </a:cubicBezTo>
                  <a:close/>
                </a:path>
              </a:pathLst>
            </a:custGeom>
            <a:solidFill>
              <a:srgbClr val="FFFFFF"/>
            </a:solidFill>
          </p:spPr>
          <p:txBody>
            <a:bodyPr/>
            <a:lstStyle/>
            <a:p>
              <a:endParaRPr lang="en-US"/>
            </a:p>
          </p:txBody>
        </p:sp>
        <p:sp>
          <p:nvSpPr>
            <p:cNvPr id="19" name="TextBox 19"/>
            <p:cNvSpPr txBox="1"/>
            <p:nvPr/>
          </p:nvSpPr>
          <p:spPr>
            <a:xfrm>
              <a:off x="0" y="-47625"/>
              <a:ext cx="2755540" cy="407119"/>
            </a:xfrm>
            <a:prstGeom prst="rect">
              <a:avLst/>
            </a:prstGeom>
          </p:spPr>
          <p:txBody>
            <a:bodyPr lIns="50800" tIns="50800" rIns="50800" bIns="50800" rtlCol="0" anchor="ctr"/>
            <a:lstStyle/>
            <a:p>
              <a:pPr algn="l">
                <a:lnSpc>
                  <a:spcPts val="4480"/>
                </a:lnSpc>
              </a:pPr>
              <a:r>
                <a:rPr lang="en-US" sz="3200" b="1">
                  <a:solidFill>
                    <a:srgbClr val="354F66"/>
                  </a:solidFill>
                  <a:latin typeface="Quicksand Bold"/>
                  <a:ea typeface="Quicksand Bold"/>
                  <a:cs typeface="Quicksand Bold"/>
                  <a:sym typeface="Quicksand Bold"/>
                </a:rPr>
                <a:t>    @natldisability.bsky.social</a:t>
              </a:r>
            </a:p>
          </p:txBody>
        </p:sp>
      </p:grpSp>
      <p:sp>
        <p:nvSpPr>
          <p:cNvPr id="20" name="Freeform 20"/>
          <p:cNvSpPr/>
          <p:nvPr/>
        </p:nvSpPr>
        <p:spPr>
          <a:xfrm>
            <a:off x="4542371" y="8197103"/>
            <a:ext cx="857250" cy="757441"/>
          </a:xfrm>
          <a:custGeom>
            <a:avLst/>
            <a:gdLst/>
            <a:ahLst/>
            <a:cxnLst/>
            <a:rect l="l" t="t" r="r" b="b"/>
            <a:pathLst>
              <a:path w="857250" h="757441">
                <a:moveTo>
                  <a:pt x="0" y="0"/>
                </a:moveTo>
                <a:lnTo>
                  <a:pt x="857250" y="0"/>
                </a:lnTo>
                <a:lnTo>
                  <a:pt x="857250" y="757440"/>
                </a:lnTo>
                <a:lnTo>
                  <a:pt x="0" y="757440"/>
                </a:lnTo>
                <a:lnTo>
                  <a:pt x="0" y="0"/>
                </a:lnTo>
                <a:close/>
              </a:path>
            </a:pathLst>
          </a:custGeom>
          <a:blipFill>
            <a:blip r:embed="rId8"/>
            <a:stretch>
              <a:fillRect/>
            </a:stretch>
          </a:blipFill>
        </p:spPr>
        <p:txBody>
          <a:bodyPr/>
          <a:lstStyle/>
          <a:p>
            <a:endParaRPr lang="en-US"/>
          </a:p>
        </p:txBody>
      </p:sp>
      <p:sp>
        <p:nvSpPr>
          <p:cNvPr id="21" name="Freeform 21"/>
          <p:cNvSpPr/>
          <p:nvPr/>
        </p:nvSpPr>
        <p:spPr>
          <a:xfrm>
            <a:off x="5807939" y="1216041"/>
            <a:ext cx="10185545" cy="2189892"/>
          </a:xfrm>
          <a:custGeom>
            <a:avLst/>
            <a:gdLst/>
            <a:ahLst/>
            <a:cxnLst/>
            <a:rect l="l" t="t" r="r" b="b"/>
            <a:pathLst>
              <a:path w="10185545" h="2189892">
                <a:moveTo>
                  <a:pt x="0" y="0"/>
                </a:moveTo>
                <a:lnTo>
                  <a:pt x="10185545" y="0"/>
                </a:lnTo>
                <a:lnTo>
                  <a:pt x="10185545" y="2189892"/>
                </a:lnTo>
                <a:lnTo>
                  <a:pt x="0" y="21898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2" name="TextBox 22"/>
          <p:cNvSpPr txBox="1"/>
          <p:nvPr/>
        </p:nvSpPr>
        <p:spPr>
          <a:xfrm>
            <a:off x="6235818" y="1782350"/>
            <a:ext cx="9329788" cy="951823"/>
          </a:xfrm>
          <a:prstGeom prst="rect">
            <a:avLst/>
          </a:prstGeom>
        </p:spPr>
        <p:txBody>
          <a:bodyPr lIns="0" tIns="0" rIns="0" bIns="0" rtlCol="0" anchor="t">
            <a:spAutoFit/>
          </a:bodyPr>
          <a:lstStyle/>
          <a:p>
            <a:pPr algn="ctr">
              <a:lnSpc>
                <a:spcPts val="7833"/>
              </a:lnSpc>
              <a:spcBef>
                <a:spcPct val="0"/>
              </a:spcBef>
            </a:pPr>
            <a:r>
              <a:rPr lang="en-US" sz="5595" b="1">
                <a:solidFill>
                  <a:srgbClr val="354F66"/>
                </a:solidFill>
                <a:latin typeface="Red Hat Display Bold"/>
                <a:ea typeface="Red Hat Display Bold"/>
                <a:cs typeface="Red Hat Display Bold"/>
                <a:sym typeface="Red Hat Display Bold"/>
              </a:rPr>
              <a:t>nationaldisabilitycenter.org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1009963" y="7472777"/>
            <a:ext cx="10623071" cy="10623071"/>
          </a:xfrm>
          <a:custGeom>
            <a:avLst/>
            <a:gdLst/>
            <a:ahLst/>
            <a:cxnLst/>
            <a:rect l="l" t="t" r="r" b="b"/>
            <a:pathLst>
              <a:path w="10623071" h="10623071">
                <a:moveTo>
                  <a:pt x="0" y="0"/>
                </a:moveTo>
                <a:lnTo>
                  <a:pt x="10623071" y="0"/>
                </a:lnTo>
                <a:lnTo>
                  <a:pt x="10623071" y="10623071"/>
                </a:lnTo>
                <a:lnTo>
                  <a:pt x="0" y="106230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634885" y="-4581173"/>
            <a:ext cx="10623071" cy="10623071"/>
          </a:xfrm>
          <a:custGeom>
            <a:avLst/>
            <a:gdLst/>
            <a:ahLst/>
            <a:cxnLst/>
            <a:rect l="l" t="t" r="r" b="b"/>
            <a:pathLst>
              <a:path w="10623071" h="10623071">
                <a:moveTo>
                  <a:pt x="0" y="0"/>
                </a:moveTo>
                <a:lnTo>
                  <a:pt x="10623070" y="0"/>
                </a:lnTo>
                <a:lnTo>
                  <a:pt x="10623070" y="10623071"/>
                </a:lnTo>
                <a:lnTo>
                  <a:pt x="0" y="106230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5237940" y="4245112"/>
            <a:ext cx="7812110" cy="1796786"/>
          </a:xfrm>
          <a:custGeom>
            <a:avLst/>
            <a:gdLst/>
            <a:ahLst/>
            <a:cxnLst/>
            <a:rect l="l" t="t" r="r" b="b"/>
            <a:pathLst>
              <a:path w="7812110" h="1796786">
                <a:moveTo>
                  <a:pt x="0" y="0"/>
                </a:moveTo>
                <a:lnTo>
                  <a:pt x="7812110" y="0"/>
                </a:lnTo>
                <a:lnTo>
                  <a:pt x="7812110" y="1796786"/>
                </a:lnTo>
                <a:lnTo>
                  <a:pt x="0" y="1796786"/>
                </a:lnTo>
                <a:lnTo>
                  <a:pt x="0" y="0"/>
                </a:lnTo>
                <a:close/>
              </a:path>
            </a:pathLst>
          </a:custGeom>
          <a:blipFill>
            <a:blip r:embed="rId7">
              <a:extLst>
                <a:ext uri="{96DAC541-7B7A-43D3-8B79-37D633B846F1}">
                  <asvg:svgBlip xmlns:asvg="http://schemas.microsoft.com/office/drawing/2016/SVG/main" r:embed="rId8"/>
                </a:ext>
              </a:extLst>
            </a:blip>
            <a:stretch>
              <a:fillRect t="-45" b="-45"/>
            </a:stretch>
          </a:blipFill>
        </p:spPr>
        <p:txBody>
          <a:bodyPr/>
          <a:lstStyle/>
          <a:p>
            <a:endParaRPr lang="en-US"/>
          </a:p>
        </p:txBody>
      </p:sp>
      <p:sp>
        <p:nvSpPr>
          <p:cNvPr id="5" name="TextBox 5"/>
          <p:cNvSpPr txBox="1"/>
          <p:nvPr/>
        </p:nvSpPr>
        <p:spPr>
          <a:xfrm>
            <a:off x="8011678" y="4506595"/>
            <a:ext cx="2264643" cy="1245235"/>
          </a:xfrm>
          <a:prstGeom prst="rect">
            <a:avLst/>
          </a:prstGeom>
        </p:spPr>
        <p:txBody>
          <a:bodyPr lIns="0" tIns="0" rIns="0" bIns="0" rtlCol="0" anchor="t">
            <a:spAutoFit/>
          </a:bodyPr>
          <a:lstStyle/>
          <a:p>
            <a:pPr algn="ctr">
              <a:lnSpc>
                <a:spcPts val="9920"/>
              </a:lnSpc>
            </a:pPr>
            <a:r>
              <a:rPr lang="en-US" sz="8000" b="1">
                <a:solidFill>
                  <a:srgbClr val="354F66"/>
                </a:solidFill>
                <a:latin typeface="Red Hat Display Bold"/>
                <a:ea typeface="Red Hat Display Bold"/>
                <a:cs typeface="Red Hat Display Bold"/>
                <a:sym typeface="Red Hat Display Bold"/>
              </a:rPr>
              <a:t>Q&amp;A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11973360" y="3006281"/>
            <a:ext cx="7280719" cy="7280719"/>
          </a:xfrm>
          <a:custGeom>
            <a:avLst/>
            <a:gdLst/>
            <a:ahLst/>
            <a:cxnLst/>
            <a:rect l="l" t="t" r="r" b="b"/>
            <a:pathLst>
              <a:path w="7280719" h="7280719">
                <a:moveTo>
                  <a:pt x="0" y="7280719"/>
                </a:moveTo>
                <a:lnTo>
                  <a:pt x="7280719" y="7280719"/>
                </a:lnTo>
                <a:lnTo>
                  <a:pt x="7280719" y="0"/>
                </a:lnTo>
                <a:lnTo>
                  <a:pt x="0" y="0"/>
                </a:lnTo>
                <a:lnTo>
                  <a:pt x="0" y="7280719"/>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3" name="Group 3"/>
          <p:cNvGrpSpPr/>
          <p:nvPr/>
        </p:nvGrpSpPr>
        <p:grpSpPr>
          <a:xfrm>
            <a:off x="7543438" y="2222468"/>
            <a:ext cx="3201124" cy="3201124"/>
            <a:chOff x="0" y="0"/>
            <a:chExt cx="4268165" cy="4268165"/>
          </a:xfrm>
        </p:grpSpPr>
        <p:sp>
          <p:nvSpPr>
            <p:cNvPr id="4" name="Freeform 4"/>
            <p:cNvSpPr/>
            <p:nvPr/>
          </p:nvSpPr>
          <p:spPr>
            <a:xfrm>
              <a:off x="0" y="0"/>
              <a:ext cx="4268216" cy="4268216"/>
            </a:xfrm>
            <a:custGeom>
              <a:avLst/>
              <a:gdLst/>
              <a:ahLst/>
              <a:cxnLst/>
              <a:rect l="l" t="t" r="r" b="b"/>
              <a:pathLst>
                <a:path w="4268216" h="4268216">
                  <a:moveTo>
                    <a:pt x="0" y="0"/>
                  </a:moveTo>
                  <a:lnTo>
                    <a:pt x="4268216" y="0"/>
                  </a:lnTo>
                  <a:lnTo>
                    <a:pt x="4268216" y="4268216"/>
                  </a:lnTo>
                  <a:lnTo>
                    <a:pt x="0" y="4268216"/>
                  </a:lnTo>
                  <a:lnTo>
                    <a:pt x="0" y="0"/>
                  </a:lnTo>
                  <a:close/>
                </a:path>
              </a:pathLst>
            </a:custGeom>
            <a:blipFill>
              <a:blip r:embed="rId5"/>
              <a:stretch>
                <a:fillRect r="1" b="1"/>
              </a:stretch>
            </a:blipFill>
          </p:spPr>
          <p:txBody>
            <a:bodyPr/>
            <a:lstStyle/>
            <a:p>
              <a:endParaRPr lang="en-US"/>
            </a:p>
          </p:txBody>
        </p:sp>
      </p:grpSp>
      <p:sp>
        <p:nvSpPr>
          <p:cNvPr id="5" name="TextBox 5"/>
          <p:cNvSpPr txBox="1"/>
          <p:nvPr/>
        </p:nvSpPr>
        <p:spPr>
          <a:xfrm>
            <a:off x="6553200" y="4782855"/>
            <a:ext cx="5169880" cy="1245235"/>
          </a:xfrm>
          <a:prstGeom prst="rect">
            <a:avLst/>
          </a:prstGeom>
        </p:spPr>
        <p:txBody>
          <a:bodyPr wrap="square" lIns="0" tIns="0" rIns="0" bIns="0" rtlCol="0" anchor="t">
            <a:spAutoFit/>
          </a:bodyPr>
          <a:lstStyle/>
          <a:p>
            <a:pPr algn="ctr">
              <a:lnSpc>
                <a:spcPts val="9920"/>
              </a:lnSpc>
            </a:pPr>
            <a:r>
              <a:rPr lang="en-US" sz="8000" b="1" dirty="0">
                <a:solidFill>
                  <a:srgbClr val="FAFFE7"/>
                </a:solidFill>
                <a:latin typeface="Red Hat Display Bold"/>
                <a:ea typeface="Red Hat Display Bold"/>
                <a:cs typeface="Red Hat Display Bold"/>
                <a:sym typeface="Red Hat Display Bold"/>
              </a:rPr>
              <a:t>Thank You</a:t>
            </a:r>
          </a:p>
        </p:txBody>
      </p:sp>
      <p:sp>
        <p:nvSpPr>
          <p:cNvPr id="6" name="TextBox 6"/>
          <p:cNvSpPr txBox="1"/>
          <p:nvPr/>
        </p:nvSpPr>
        <p:spPr>
          <a:xfrm>
            <a:off x="1028700" y="8522261"/>
            <a:ext cx="11131207" cy="736039"/>
          </a:xfrm>
          <a:prstGeom prst="rect">
            <a:avLst/>
          </a:prstGeom>
        </p:spPr>
        <p:txBody>
          <a:bodyPr lIns="0" tIns="0" rIns="0" bIns="0" rtlCol="0" anchor="t">
            <a:spAutoFit/>
          </a:bodyPr>
          <a:lstStyle/>
          <a:p>
            <a:pPr algn="l">
              <a:lnSpc>
                <a:spcPts val="1959"/>
              </a:lnSpc>
              <a:spcBef>
                <a:spcPct val="0"/>
              </a:spcBef>
            </a:pPr>
            <a:r>
              <a:rPr lang="en-US" sz="1400">
                <a:solidFill>
                  <a:srgbClr val="FAFFE7"/>
                </a:solidFill>
                <a:latin typeface="Quicksand"/>
                <a:ea typeface="Quicksand"/>
                <a:cs typeface="Quicksand"/>
                <a:sym typeface="Quicksand"/>
              </a:rPr>
              <a:t>© 2026 National Disability Center for Student Success. This document was developed with grant #R324C230008 from the Institute of Education Sciences (IES). However, its contents do not necessarily represent the policy of the IES or the U.S. Department of Education, and you should not assume endorsement by the federal government. Project Officer: Akilah Swinton Nelson, PhD.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a:p>
        </p:txBody>
      </p:sp>
      <p:sp>
        <p:nvSpPr>
          <p:cNvPr id="4" name="Freeform 4"/>
          <p:cNvSpPr/>
          <p:nvPr/>
        </p:nvSpPr>
        <p:spPr>
          <a:xfrm>
            <a:off x="2286000" y="-3581400"/>
            <a:ext cx="13716000" cy="3581400"/>
          </a:xfrm>
          <a:custGeom>
            <a:avLst/>
            <a:gdLst/>
            <a:ahLst/>
            <a:cxnLst/>
            <a:rect l="l" t="t" r="r" b="b"/>
            <a:pathLst>
              <a:path w="18288000" h="4775200">
                <a:moveTo>
                  <a:pt x="0" y="0"/>
                </a:moveTo>
                <a:lnTo>
                  <a:pt x="18288000" y="0"/>
                </a:lnTo>
                <a:lnTo>
                  <a:pt x="18288000" y="4775200"/>
                </a:lnTo>
                <a:lnTo>
                  <a:pt x="0" y="4775200"/>
                </a:lnTo>
                <a:close/>
              </a:path>
            </a:pathLst>
          </a:custGeom>
          <a:solidFill>
            <a:srgbClr val="000000">
              <a:alpha val="0"/>
            </a:srgbClr>
          </a:solidFill>
          <a:ln w="12700">
            <a:solidFill>
              <a:srgbClr val="000000"/>
            </a:solidFill>
          </a:ln>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14594889" y="-794012"/>
            <a:ext cx="4114800" cy="4114800"/>
          </a:xfrm>
          <a:custGeom>
            <a:avLst/>
            <a:gdLst/>
            <a:ahLst/>
            <a:cxnLst/>
            <a:rect l="l" t="t" r="r" b="b"/>
            <a:pathLst>
              <a:path w="4114800" h="4114800">
                <a:moveTo>
                  <a:pt x="4114800" y="0"/>
                </a:moveTo>
                <a:lnTo>
                  <a:pt x="0" y="0"/>
                </a:lnTo>
                <a:lnTo>
                  <a:pt x="0" y="4114800"/>
                </a:lnTo>
                <a:lnTo>
                  <a:pt x="4114800" y="4114800"/>
                </a:lnTo>
                <a:lnTo>
                  <a:pt x="411480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flipV="1">
            <a:off x="347882" y="6403915"/>
            <a:ext cx="4114800" cy="4114800"/>
          </a:xfrm>
          <a:custGeom>
            <a:avLst/>
            <a:gdLst/>
            <a:ahLst/>
            <a:cxnLst/>
            <a:rect l="l" t="t" r="r" b="b"/>
            <a:pathLst>
              <a:path w="4114800" h="4114800">
                <a:moveTo>
                  <a:pt x="0" y="4114800"/>
                </a:moveTo>
                <a:lnTo>
                  <a:pt x="4114800" y="4114800"/>
                </a:lnTo>
                <a:lnTo>
                  <a:pt x="4114800"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6173400" y="887508"/>
            <a:ext cx="12536289" cy="8349446"/>
          </a:xfrm>
          <a:custGeom>
            <a:avLst/>
            <a:gdLst/>
            <a:ahLst/>
            <a:cxnLst/>
            <a:rect l="l" t="t" r="r" b="b"/>
            <a:pathLst>
              <a:path w="12536289" h="8349446">
                <a:moveTo>
                  <a:pt x="0" y="0"/>
                </a:moveTo>
                <a:lnTo>
                  <a:pt x="12536289" y="0"/>
                </a:lnTo>
                <a:lnTo>
                  <a:pt x="12536289" y="8349446"/>
                </a:lnTo>
                <a:lnTo>
                  <a:pt x="0" y="834944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p:cNvSpPr/>
          <p:nvPr/>
        </p:nvSpPr>
        <p:spPr>
          <a:xfrm>
            <a:off x="6780411" y="1675876"/>
            <a:ext cx="1149566" cy="1255455"/>
          </a:xfrm>
          <a:custGeom>
            <a:avLst/>
            <a:gdLst/>
            <a:ahLst/>
            <a:cxnLst/>
            <a:rect l="l" t="t" r="r" b="b"/>
            <a:pathLst>
              <a:path w="1149566" h="1255455">
                <a:moveTo>
                  <a:pt x="0" y="0"/>
                </a:moveTo>
                <a:lnTo>
                  <a:pt x="1149566" y="0"/>
                </a:lnTo>
                <a:lnTo>
                  <a:pt x="1149566" y="1255454"/>
                </a:lnTo>
                <a:lnTo>
                  <a:pt x="0" y="125545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6" name="Freeform 6" descr="A small outline of a pot containing a plant with two leaves on a green background."/>
          <p:cNvSpPr/>
          <p:nvPr/>
        </p:nvSpPr>
        <p:spPr>
          <a:xfrm>
            <a:off x="6780411" y="3577358"/>
            <a:ext cx="1149566" cy="1255455"/>
          </a:xfrm>
          <a:custGeom>
            <a:avLst/>
            <a:gdLst/>
            <a:ahLst/>
            <a:cxnLst/>
            <a:rect l="l" t="t" r="r" b="b"/>
            <a:pathLst>
              <a:path w="1149566" h="1255455">
                <a:moveTo>
                  <a:pt x="0" y="0"/>
                </a:moveTo>
                <a:lnTo>
                  <a:pt x="1149566" y="0"/>
                </a:lnTo>
                <a:lnTo>
                  <a:pt x="1149566" y="1255454"/>
                </a:lnTo>
                <a:lnTo>
                  <a:pt x="0" y="125545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7" name="Freeform 7"/>
          <p:cNvSpPr/>
          <p:nvPr/>
        </p:nvSpPr>
        <p:spPr>
          <a:xfrm>
            <a:off x="6780411" y="5478839"/>
            <a:ext cx="1149566" cy="1255455"/>
          </a:xfrm>
          <a:custGeom>
            <a:avLst/>
            <a:gdLst/>
            <a:ahLst/>
            <a:cxnLst/>
            <a:rect l="l" t="t" r="r" b="b"/>
            <a:pathLst>
              <a:path w="1149566" h="1255455">
                <a:moveTo>
                  <a:pt x="0" y="0"/>
                </a:moveTo>
                <a:lnTo>
                  <a:pt x="1149566" y="0"/>
                </a:lnTo>
                <a:lnTo>
                  <a:pt x="1149566" y="1255454"/>
                </a:lnTo>
                <a:lnTo>
                  <a:pt x="0" y="125545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8" name="Freeform 8" descr="A graduation cap with a circle around it on a light blue background."/>
          <p:cNvSpPr/>
          <p:nvPr/>
        </p:nvSpPr>
        <p:spPr>
          <a:xfrm>
            <a:off x="6780411" y="7380321"/>
            <a:ext cx="1149566" cy="1255455"/>
          </a:xfrm>
          <a:custGeom>
            <a:avLst/>
            <a:gdLst/>
            <a:ahLst/>
            <a:cxnLst/>
            <a:rect l="l" t="t" r="r" b="b"/>
            <a:pathLst>
              <a:path w="1149566" h="1255455">
                <a:moveTo>
                  <a:pt x="0" y="0"/>
                </a:moveTo>
                <a:lnTo>
                  <a:pt x="1149566" y="0"/>
                </a:lnTo>
                <a:lnTo>
                  <a:pt x="1149566" y="1255454"/>
                </a:lnTo>
                <a:lnTo>
                  <a:pt x="0" y="125545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nvGrpSpPr>
          <p:cNvPr id="9" name="Group 9"/>
          <p:cNvGrpSpPr/>
          <p:nvPr/>
        </p:nvGrpSpPr>
        <p:grpSpPr>
          <a:xfrm>
            <a:off x="6980725" y="7699783"/>
            <a:ext cx="748932" cy="748932"/>
            <a:chOff x="0" y="0"/>
            <a:chExt cx="998576" cy="998576"/>
          </a:xfrm>
        </p:grpSpPr>
        <p:sp>
          <p:nvSpPr>
            <p:cNvPr id="10" name="Freeform 10">
              <a:extLst>
                <a:ext uri="{C183D7F6-B498-43B3-948B-1728B52AA6E4}">
                  <adec:decorative xmlns:adec="http://schemas.microsoft.com/office/drawing/2017/decorative" val="1"/>
                </a:ext>
              </a:extLst>
            </p:cNvPr>
            <p:cNvSpPr/>
            <p:nvPr/>
          </p:nvSpPr>
          <p:spPr>
            <a:xfrm>
              <a:off x="0" y="0"/>
              <a:ext cx="998601" cy="998601"/>
            </a:xfrm>
            <a:custGeom>
              <a:avLst/>
              <a:gdLst/>
              <a:ahLst/>
              <a:cxnLst/>
              <a:rect l="l" t="t" r="r" b="b"/>
              <a:pathLst>
                <a:path w="998601" h="998601">
                  <a:moveTo>
                    <a:pt x="0" y="0"/>
                  </a:moveTo>
                  <a:lnTo>
                    <a:pt x="998601" y="0"/>
                  </a:lnTo>
                  <a:lnTo>
                    <a:pt x="998601" y="998601"/>
                  </a:lnTo>
                  <a:lnTo>
                    <a:pt x="0" y="998601"/>
                  </a:lnTo>
                  <a:lnTo>
                    <a:pt x="0" y="0"/>
                  </a:lnTo>
                  <a:close/>
                </a:path>
              </a:pathLst>
            </a:custGeom>
            <a:blipFill>
              <a:blip r:embed="rId17"/>
              <a:stretch>
                <a:fillRect r="2" b="2"/>
              </a:stretch>
            </a:blipFill>
          </p:spPr>
          <p:txBody>
            <a:bodyPr/>
            <a:lstStyle/>
            <a:p>
              <a:endParaRPr lang="en-US"/>
            </a:p>
          </p:txBody>
        </p:sp>
      </p:grpSp>
      <p:grpSp>
        <p:nvGrpSpPr>
          <p:cNvPr id="11" name="Group 11"/>
          <p:cNvGrpSpPr/>
          <p:nvPr/>
        </p:nvGrpSpPr>
        <p:grpSpPr>
          <a:xfrm>
            <a:off x="6998727" y="5790992"/>
            <a:ext cx="757390" cy="735254"/>
            <a:chOff x="0" y="0"/>
            <a:chExt cx="1009853" cy="980338"/>
          </a:xfrm>
        </p:grpSpPr>
        <p:sp>
          <p:nvSpPr>
            <p:cNvPr id="12" name="Freeform 12">
              <a:extLst>
                <a:ext uri="{C183D7F6-B498-43B3-948B-1728B52AA6E4}">
                  <adec:decorative xmlns:adec="http://schemas.microsoft.com/office/drawing/2017/decorative" val="1"/>
                </a:ext>
              </a:extLst>
            </p:cNvPr>
            <p:cNvSpPr/>
            <p:nvPr/>
          </p:nvSpPr>
          <p:spPr>
            <a:xfrm>
              <a:off x="0" y="0"/>
              <a:ext cx="1009904" cy="980313"/>
            </a:xfrm>
            <a:custGeom>
              <a:avLst/>
              <a:gdLst/>
              <a:ahLst/>
              <a:cxnLst/>
              <a:rect l="l" t="t" r="r" b="b"/>
              <a:pathLst>
                <a:path w="1009904" h="980313">
                  <a:moveTo>
                    <a:pt x="0" y="0"/>
                  </a:moveTo>
                  <a:lnTo>
                    <a:pt x="1009904" y="0"/>
                  </a:lnTo>
                  <a:lnTo>
                    <a:pt x="1009904" y="980313"/>
                  </a:lnTo>
                  <a:lnTo>
                    <a:pt x="0" y="980313"/>
                  </a:lnTo>
                  <a:lnTo>
                    <a:pt x="0" y="0"/>
                  </a:lnTo>
                  <a:close/>
                </a:path>
              </a:pathLst>
            </a:custGeom>
            <a:blipFill>
              <a:blip r:embed="rId18"/>
              <a:stretch>
                <a:fillRect l="-42" r="-36" b="-2"/>
              </a:stretch>
            </a:blipFill>
          </p:spPr>
          <p:txBody>
            <a:bodyPr/>
            <a:lstStyle/>
            <a:p>
              <a:endParaRPr lang="en-US"/>
            </a:p>
          </p:txBody>
        </p:sp>
      </p:grpSp>
      <p:grpSp>
        <p:nvGrpSpPr>
          <p:cNvPr id="13" name="Group 13"/>
          <p:cNvGrpSpPr/>
          <p:nvPr/>
        </p:nvGrpSpPr>
        <p:grpSpPr>
          <a:xfrm>
            <a:off x="7115847" y="3844749"/>
            <a:ext cx="557946" cy="824770"/>
            <a:chOff x="0" y="0"/>
            <a:chExt cx="743928" cy="1099693"/>
          </a:xfrm>
        </p:grpSpPr>
        <p:sp>
          <p:nvSpPr>
            <p:cNvPr id="14" name="Freeform 14">
              <a:extLst>
                <a:ext uri="{C183D7F6-B498-43B3-948B-1728B52AA6E4}">
                  <adec:decorative xmlns:adec="http://schemas.microsoft.com/office/drawing/2017/decorative" val="1"/>
                </a:ext>
              </a:extLst>
            </p:cNvPr>
            <p:cNvSpPr/>
            <p:nvPr/>
          </p:nvSpPr>
          <p:spPr>
            <a:xfrm>
              <a:off x="0" y="0"/>
              <a:ext cx="743966" cy="1099693"/>
            </a:xfrm>
            <a:custGeom>
              <a:avLst/>
              <a:gdLst/>
              <a:ahLst/>
              <a:cxnLst/>
              <a:rect l="l" t="t" r="r" b="b"/>
              <a:pathLst>
                <a:path w="743966" h="1099693">
                  <a:moveTo>
                    <a:pt x="0" y="0"/>
                  </a:moveTo>
                  <a:lnTo>
                    <a:pt x="743966" y="0"/>
                  </a:lnTo>
                  <a:lnTo>
                    <a:pt x="743966" y="1099693"/>
                  </a:lnTo>
                  <a:lnTo>
                    <a:pt x="0" y="1099693"/>
                  </a:lnTo>
                  <a:lnTo>
                    <a:pt x="0" y="0"/>
                  </a:lnTo>
                  <a:close/>
                </a:path>
              </a:pathLst>
            </a:custGeom>
            <a:blipFill>
              <a:blip r:embed="rId19"/>
              <a:stretch>
                <a:fillRect t="-39" r="5" b="-40"/>
              </a:stretch>
            </a:blipFill>
          </p:spPr>
          <p:txBody>
            <a:bodyPr/>
            <a:lstStyle/>
            <a:p>
              <a:endParaRPr lang="en-US"/>
            </a:p>
          </p:txBody>
        </p:sp>
      </p:grpSp>
      <p:grpSp>
        <p:nvGrpSpPr>
          <p:cNvPr id="15" name="Group 15"/>
          <p:cNvGrpSpPr/>
          <p:nvPr/>
        </p:nvGrpSpPr>
        <p:grpSpPr>
          <a:xfrm>
            <a:off x="6852195" y="2080824"/>
            <a:ext cx="1005992" cy="466792"/>
            <a:chOff x="0" y="0"/>
            <a:chExt cx="1341323" cy="622389"/>
          </a:xfrm>
        </p:grpSpPr>
        <p:sp>
          <p:nvSpPr>
            <p:cNvPr id="16" name="Freeform 16">
              <a:extLst>
                <a:ext uri="{C183D7F6-B498-43B3-948B-1728B52AA6E4}">
                  <adec:decorative xmlns:adec="http://schemas.microsoft.com/office/drawing/2017/decorative" val="1"/>
                </a:ext>
              </a:extLst>
            </p:cNvPr>
            <p:cNvSpPr/>
            <p:nvPr/>
          </p:nvSpPr>
          <p:spPr>
            <a:xfrm>
              <a:off x="0" y="0"/>
              <a:ext cx="1341374" cy="622427"/>
            </a:xfrm>
            <a:custGeom>
              <a:avLst/>
              <a:gdLst/>
              <a:ahLst/>
              <a:cxnLst/>
              <a:rect l="l" t="t" r="r" b="b"/>
              <a:pathLst>
                <a:path w="1341374" h="622427">
                  <a:moveTo>
                    <a:pt x="0" y="0"/>
                  </a:moveTo>
                  <a:lnTo>
                    <a:pt x="1341374" y="0"/>
                  </a:lnTo>
                  <a:lnTo>
                    <a:pt x="1341374" y="622427"/>
                  </a:lnTo>
                  <a:lnTo>
                    <a:pt x="0" y="622427"/>
                  </a:lnTo>
                  <a:lnTo>
                    <a:pt x="0" y="0"/>
                  </a:lnTo>
                  <a:close/>
                </a:path>
              </a:pathLst>
            </a:custGeom>
            <a:blipFill>
              <a:blip r:embed="rId20"/>
              <a:stretch>
                <a:fillRect t="-24" r="3" b="-18"/>
              </a:stretch>
            </a:blipFill>
          </p:spPr>
          <p:txBody>
            <a:bodyPr/>
            <a:lstStyle/>
            <a:p>
              <a:endParaRPr lang="en-US"/>
            </a:p>
          </p:txBody>
        </p:sp>
      </p:grpSp>
      <p:sp>
        <p:nvSpPr>
          <p:cNvPr id="17" name="TextBox 17"/>
          <p:cNvSpPr txBox="1"/>
          <p:nvPr/>
        </p:nvSpPr>
        <p:spPr>
          <a:xfrm>
            <a:off x="8245456" y="3628788"/>
            <a:ext cx="9013844" cy="902683"/>
          </a:xfrm>
          <a:prstGeom prst="rect">
            <a:avLst/>
          </a:prstGeom>
        </p:spPr>
        <p:txBody>
          <a:bodyPr lIns="0" tIns="0" rIns="0" bIns="0" rtlCol="0" anchor="t">
            <a:spAutoFit/>
          </a:bodyPr>
          <a:lstStyle/>
          <a:p>
            <a:pPr algn="l">
              <a:lnSpc>
                <a:spcPts val="3639"/>
              </a:lnSpc>
            </a:pPr>
            <a:r>
              <a:rPr lang="en-US" sz="2799" b="1" dirty="0">
                <a:solidFill>
                  <a:srgbClr val="354F66"/>
                </a:solidFill>
                <a:latin typeface="Quicksand Bold"/>
                <a:ea typeface="Quicksand Bold"/>
                <a:cs typeface="Quicksand Bold"/>
                <a:sym typeface="Quicksand Bold"/>
              </a:rPr>
              <a:t>Reflect on your own confidence and available support in implementing accessibility strategies.</a:t>
            </a:r>
          </a:p>
        </p:txBody>
      </p:sp>
      <p:sp>
        <p:nvSpPr>
          <p:cNvPr id="18" name="TextBox 18"/>
          <p:cNvSpPr txBox="1"/>
          <p:nvPr/>
        </p:nvSpPr>
        <p:spPr>
          <a:xfrm>
            <a:off x="8218422" y="1743554"/>
            <a:ext cx="9007160" cy="902683"/>
          </a:xfrm>
          <a:prstGeom prst="rect">
            <a:avLst/>
          </a:prstGeom>
        </p:spPr>
        <p:txBody>
          <a:bodyPr lIns="0" tIns="0" rIns="0" bIns="0" rtlCol="0" anchor="t">
            <a:spAutoFit/>
          </a:bodyPr>
          <a:lstStyle/>
          <a:p>
            <a:pPr algn="l">
              <a:lnSpc>
                <a:spcPts val="3639"/>
              </a:lnSpc>
            </a:pPr>
            <a:r>
              <a:rPr lang="en-US" sz="2799" b="1" dirty="0">
                <a:solidFill>
                  <a:srgbClr val="354F66"/>
                </a:solidFill>
                <a:latin typeface="Quicksand Bold"/>
                <a:ea typeface="Quicksand Bold"/>
                <a:cs typeface="Quicksand Bold"/>
                <a:sym typeface="Quicksand Bold"/>
              </a:rPr>
              <a:t>Gain a deeper understanding of faculty and student perspectives on accessibility in higher education.</a:t>
            </a:r>
          </a:p>
        </p:txBody>
      </p:sp>
      <p:sp>
        <p:nvSpPr>
          <p:cNvPr id="19" name="TextBox 19"/>
          <p:cNvSpPr txBox="1"/>
          <p:nvPr/>
        </p:nvSpPr>
        <p:spPr>
          <a:xfrm>
            <a:off x="8243955" y="5543189"/>
            <a:ext cx="9409833" cy="902683"/>
          </a:xfrm>
          <a:prstGeom prst="rect">
            <a:avLst/>
          </a:prstGeom>
        </p:spPr>
        <p:txBody>
          <a:bodyPr lIns="0" tIns="0" rIns="0" bIns="0" rtlCol="0" anchor="t">
            <a:spAutoFit/>
          </a:bodyPr>
          <a:lstStyle/>
          <a:p>
            <a:pPr algn="l">
              <a:lnSpc>
                <a:spcPts val="3639"/>
              </a:lnSpc>
            </a:pPr>
            <a:r>
              <a:rPr lang="en-US" sz="2799" b="1" dirty="0">
                <a:solidFill>
                  <a:srgbClr val="354F66"/>
                </a:solidFill>
                <a:latin typeface="Quicksand Bold"/>
                <a:ea typeface="Quicksand Bold"/>
                <a:cs typeface="Quicksand Bold"/>
                <a:sym typeface="Quicksand Bold"/>
              </a:rPr>
              <a:t>Explore accessibility strategies with colleagues </a:t>
            </a:r>
          </a:p>
          <a:p>
            <a:pPr algn="l">
              <a:lnSpc>
                <a:spcPts val="3639"/>
              </a:lnSpc>
            </a:pPr>
            <a:r>
              <a:rPr lang="en-US" sz="2799" b="1" dirty="0">
                <a:solidFill>
                  <a:srgbClr val="354F66"/>
                </a:solidFill>
                <a:latin typeface="Quicksand Bold"/>
                <a:ea typeface="Quicksand Bold"/>
                <a:cs typeface="Quicksand Bold"/>
                <a:sym typeface="Quicksand Bold"/>
              </a:rPr>
              <a:t>based on real-life scenarios.</a:t>
            </a:r>
          </a:p>
        </p:txBody>
      </p:sp>
      <p:sp>
        <p:nvSpPr>
          <p:cNvPr id="20" name="TextBox 20"/>
          <p:cNvSpPr txBox="1"/>
          <p:nvPr/>
        </p:nvSpPr>
        <p:spPr>
          <a:xfrm>
            <a:off x="1028700" y="1050046"/>
            <a:ext cx="5664051" cy="3388913"/>
          </a:xfrm>
          <a:prstGeom prst="rect">
            <a:avLst/>
          </a:prstGeom>
        </p:spPr>
        <p:txBody>
          <a:bodyPr lIns="0" tIns="0" rIns="0" bIns="0" rtlCol="0" anchor="t">
            <a:spAutoFit/>
          </a:bodyPr>
          <a:lstStyle/>
          <a:p>
            <a:pPr algn="l">
              <a:lnSpc>
                <a:spcPts val="9030"/>
              </a:lnSpc>
            </a:pPr>
            <a:r>
              <a:rPr lang="en-US" sz="6450" b="1">
                <a:solidFill>
                  <a:srgbClr val="99CCFF"/>
                </a:solidFill>
                <a:latin typeface="Red Hat Display Bold"/>
                <a:ea typeface="Red Hat Display Bold"/>
                <a:cs typeface="Red Hat Display Bold"/>
                <a:sym typeface="Red Hat Display Bold"/>
              </a:rPr>
              <a:t>Workshop </a:t>
            </a:r>
          </a:p>
          <a:p>
            <a:pPr algn="l">
              <a:lnSpc>
                <a:spcPts val="9030"/>
              </a:lnSpc>
            </a:pPr>
            <a:r>
              <a:rPr lang="en-US" sz="6450" b="1">
                <a:solidFill>
                  <a:srgbClr val="99CCFF"/>
                </a:solidFill>
                <a:latin typeface="Red Hat Display Bold"/>
                <a:ea typeface="Red Hat Display Bold"/>
                <a:cs typeface="Red Hat Display Bold"/>
                <a:sym typeface="Red Hat Display Bold"/>
              </a:rPr>
              <a:t>Learning Objectives</a:t>
            </a:r>
          </a:p>
        </p:txBody>
      </p:sp>
      <p:sp>
        <p:nvSpPr>
          <p:cNvPr id="21" name="TextBox 21"/>
          <p:cNvSpPr txBox="1"/>
          <p:nvPr/>
        </p:nvSpPr>
        <p:spPr>
          <a:xfrm>
            <a:off x="8243956" y="7428423"/>
            <a:ext cx="9409833" cy="902683"/>
          </a:xfrm>
          <a:prstGeom prst="rect">
            <a:avLst/>
          </a:prstGeom>
        </p:spPr>
        <p:txBody>
          <a:bodyPr lIns="0" tIns="0" rIns="0" bIns="0" rtlCol="0" anchor="t">
            <a:spAutoFit/>
          </a:bodyPr>
          <a:lstStyle/>
          <a:p>
            <a:pPr algn="l">
              <a:lnSpc>
                <a:spcPts val="3639"/>
              </a:lnSpc>
            </a:pPr>
            <a:r>
              <a:rPr lang="en-US" sz="2799" b="1">
                <a:solidFill>
                  <a:srgbClr val="355066"/>
                </a:solidFill>
                <a:latin typeface="Quicksand Bold"/>
                <a:ea typeface="Quicksand Bold"/>
                <a:cs typeface="Quicksand Bold"/>
                <a:sym typeface="Quicksand Bold"/>
              </a:rPr>
              <a:t>Identify next steps for accessibility in your courses and programs.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97A05"/>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1858768" y="6742414"/>
            <a:ext cx="7160190" cy="7160190"/>
          </a:xfrm>
          <a:custGeom>
            <a:avLst/>
            <a:gdLst/>
            <a:ahLst/>
            <a:cxnLst/>
            <a:rect l="l" t="t" r="r" b="b"/>
            <a:pathLst>
              <a:path w="7160190" h="7160190">
                <a:moveTo>
                  <a:pt x="0" y="0"/>
                </a:moveTo>
                <a:lnTo>
                  <a:pt x="7160190" y="0"/>
                </a:lnTo>
                <a:lnTo>
                  <a:pt x="7160190" y="7160190"/>
                </a:lnTo>
                <a:lnTo>
                  <a:pt x="0" y="7160190"/>
                </a:lnTo>
                <a:lnTo>
                  <a:pt x="0" y="0"/>
                </a:lnTo>
                <a:close/>
              </a:path>
            </a:pathLst>
          </a:custGeom>
          <a:blipFill>
            <a:blip r:embed="rId3">
              <a:alphaModFix amt="31999"/>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14349555" y="1788262"/>
            <a:ext cx="2909745" cy="2909745"/>
          </a:xfrm>
          <a:custGeom>
            <a:avLst/>
            <a:gdLst/>
            <a:ahLst/>
            <a:cxnLst/>
            <a:rect l="l" t="t" r="r" b="b"/>
            <a:pathLst>
              <a:path w="2909745" h="2909745">
                <a:moveTo>
                  <a:pt x="0" y="0"/>
                </a:moveTo>
                <a:lnTo>
                  <a:pt x="2909745" y="0"/>
                </a:lnTo>
                <a:lnTo>
                  <a:pt x="2909745" y="2909744"/>
                </a:lnTo>
                <a:lnTo>
                  <a:pt x="0" y="2909744"/>
                </a:lnTo>
                <a:lnTo>
                  <a:pt x="0" y="0"/>
                </a:lnTo>
                <a:close/>
              </a:path>
            </a:pathLst>
          </a:custGeom>
          <a:blipFill>
            <a:blip r:embed="rId5">
              <a:alphaModFix amt="31999"/>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7092706" y="-2098567"/>
            <a:ext cx="5221643" cy="5221643"/>
          </a:xfrm>
          <a:custGeom>
            <a:avLst/>
            <a:gdLst/>
            <a:ahLst/>
            <a:cxnLst/>
            <a:rect l="l" t="t" r="r" b="b"/>
            <a:pathLst>
              <a:path w="5221643" h="5221643">
                <a:moveTo>
                  <a:pt x="0" y="0"/>
                </a:moveTo>
                <a:lnTo>
                  <a:pt x="5221643" y="0"/>
                </a:lnTo>
                <a:lnTo>
                  <a:pt x="5221643" y="5221643"/>
                </a:lnTo>
                <a:lnTo>
                  <a:pt x="0" y="5221643"/>
                </a:lnTo>
                <a:lnTo>
                  <a:pt x="0" y="0"/>
                </a:lnTo>
                <a:close/>
              </a:path>
            </a:pathLst>
          </a:custGeom>
          <a:blipFill>
            <a:blip r:embed="rId5">
              <a:alphaModFix amt="31999"/>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1028700" y="6819900"/>
            <a:ext cx="13653364" cy="2438400"/>
          </a:xfrm>
          <a:prstGeom prst="rect">
            <a:avLst/>
          </a:prstGeom>
        </p:spPr>
        <p:txBody>
          <a:bodyPr lIns="0" tIns="0" rIns="0" bIns="0" rtlCol="0" anchor="t">
            <a:spAutoFit/>
          </a:bodyPr>
          <a:lstStyle/>
          <a:p>
            <a:pPr algn="l">
              <a:lnSpc>
                <a:spcPts val="9600"/>
              </a:lnSpc>
            </a:pPr>
            <a:r>
              <a:rPr lang="en-US" sz="8000" b="1">
                <a:solidFill>
                  <a:srgbClr val="FAFFE7"/>
                </a:solidFill>
                <a:latin typeface="Red Hat Display Bold"/>
                <a:ea typeface="Red Hat Display Bold"/>
                <a:cs typeface="Red Hat Display Bold"/>
                <a:sym typeface="Red Hat Display Bold"/>
              </a:rPr>
              <a:t>Informed by Student Experiences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54F66"/>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451946"/>
            <a:ext cx="5355613" cy="4903602"/>
            <a:chOff x="0" y="28575"/>
            <a:chExt cx="1410532" cy="1096012"/>
          </a:xfrm>
        </p:grpSpPr>
        <p:sp>
          <p:nvSpPr>
            <p:cNvPr id="3" name="Freeform 3"/>
            <p:cNvSpPr/>
            <p:nvPr/>
          </p:nvSpPr>
          <p:spPr>
            <a:xfrm>
              <a:off x="0" y="28575"/>
              <a:ext cx="1410532" cy="1096012"/>
            </a:xfrm>
            <a:custGeom>
              <a:avLst/>
              <a:gdLst/>
              <a:ahLst/>
              <a:cxnLst/>
              <a:rect l="l" t="t" r="r" b="b"/>
              <a:pathLst>
                <a:path w="1410532" h="1124587">
                  <a:moveTo>
                    <a:pt x="14456" y="0"/>
                  </a:moveTo>
                  <a:lnTo>
                    <a:pt x="1396076" y="0"/>
                  </a:lnTo>
                  <a:cubicBezTo>
                    <a:pt x="1404060" y="0"/>
                    <a:pt x="1410532" y="6472"/>
                    <a:pt x="1410532" y="14456"/>
                  </a:cubicBezTo>
                  <a:lnTo>
                    <a:pt x="1410532" y="1110132"/>
                  </a:lnTo>
                  <a:cubicBezTo>
                    <a:pt x="1410532" y="1113966"/>
                    <a:pt x="1409009" y="1117643"/>
                    <a:pt x="1406298" y="1120354"/>
                  </a:cubicBezTo>
                  <a:cubicBezTo>
                    <a:pt x="1403587" y="1123064"/>
                    <a:pt x="1399910" y="1124587"/>
                    <a:pt x="1396076" y="1124587"/>
                  </a:cubicBezTo>
                  <a:lnTo>
                    <a:pt x="14456" y="1124587"/>
                  </a:lnTo>
                  <a:cubicBezTo>
                    <a:pt x="6472" y="1124587"/>
                    <a:pt x="0" y="1118115"/>
                    <a:pt x="0" y="1110132"/>
                  </a:cubicBezTo>
                  <a:lnTo>
                    <a:pt x="0" y="14456"/>
                  </a:lnTo>
                  <a:cubicBezTo>
                    <a:pt x="0" y="6472"/>
                    <a:pt x="6472" y="0"/>
                    <a:pt x="14456" y="0"/>
                  </a:cubicBezTo>
                  <a:close/>
                </a:path>
              </a:pathLst>
            </a:custGeom>
            <a:solidFill>
              <a:srgbClr val="697A05"/>
            </a:solidFill>
            <a:ln cap="sq">
              <a:noFill/>
              <a:prstDash val="solid"/>
              <a:miter/>
            </a:ln>
          </p:spPr>
          <p:txBody>
            <a:bodyPr/>
            <a:lstStyle/>
            <a:p>
              <a:endParaRPr lang="en-US"/>
            </a:p>
          </p:txBody>
        </p:sp>
        <p:sp>
          <p:nvSpPr>
            <p:cNvPr id="4" name="TextBox 4"/>
            <p:cNvSpPr txBox="1"/>
            <p:nvPr/>
          </p:nvSpPr>
          <p:spPr>
            <a:xfrm>
              <a:off x="0" y="28575"/>
              <a:ext cx="1410532" cy="1096012"/>
            </a:xfrm>
            <a:prstGeom prst="rect">
              <a:avLst/>
            </a:prstGeom>
          </p:spPr>
          <p:txBody>
            <a:bodyPr lIns="50800" tIns="50800" rIns="50800" bIns="50800" rtlCol="0" anchor="ctr"/>
            <a:lstStyle/>
            <a:p>
              <a:pPr algn="ctr">
                <a:lnSpc>
                  <a:spcPts val="2388"/>
                </a:lnSpc>
              </a:pPr>
              <a:endParaRPr/>
            </a:p>
          </p:txBody>
        </p:sp>
      </p:grpSp>
      <p:grpSp>
        <p:nvGrpSpPr>
          <p:cNvPr id="5" name="Group 5"/>
          <p:cNvGrpSpPr/>
          <p:nvPr/>
        </p:nvGrpSpPr>
        <p:grpSpPr>
          <a:xfrm>
            <a:off x="11903687" y="2432596"/>
            <a:ext cx="5355613" cy="7451297"/>
            <a:chOff x="0" y="28575"/>
            <a:chExt cx="1410532" cy="1962482"/>
          </a:xfrm>
        </p:grpSpPr>
        <p:sp>
          <p:nvSpPr>
            <p:cNvPr id="6" name="Freeform 6"/>
            <p:cNvSpPr/>
            <p:nvPr/>
          </p:nvSpPr>
          <p:spPr>
            <a:xfrm>
              <a:off x="0" y="33671"/>
              <a:ext cx="1410532" cy="1957386"/>
            </a:xfrm>
            <a:custGeom>
              <a:avLst/>
              <a:gdLst/>
              <a:ahLst/>
              <a:cxnLst/>
              <a:rect l="l" t="t" r="r" b="b"/>
              <a:pathLst>
                <a:path w="1410532" h="1784438">
                  <a:moveTo>
                    <a:pt x="14456" y="0"/>
                  </a:moveTo>
                  <a:lnTo>
                    <a:pt x="1396076" y="0"/>
                  </a:lnTo>
                  <a:cubicBezTo>
                    <a:pt x="1404060" y="0"/>
                    <a:pt x="1410532" y="6472"/>
                    <a:pt x="1410532" y="14456"/>
                  </a:cubicBezTo>
                  <a:lnTo>
                    <a:pt x="1410532" y="1769982"/>
                  </a:lnTo>
                  <a:cubicBezTo>
                    <a:pt x="1410532" y="1773816"/>
                    <a:pt x="1409009" y="1777493"/>
                    <a:pt x="1406298" y="1780204"/>
                  </a:cubicBezTo>
                  <a:cubicBezTo>
                    <a:pt x="1403587" y="1782915"/>
                    <a:pt x="1399910" y="1784438"/>
                    <a:pt x="1396076" y="1784438"/>
                  </a:cubicBezTo>
                  <a:lnTo>
                    <a:pt x="14456" y="1784438"/>
                  </a:lnTo>
                  <a:cubicBezTo>
                    <a:pt x="10622" y="1784438"/>
                    <a:pt x="6945" y="1782915"/>
                    <a:pt x="4234" y="1780204"/>
                  </a:cubicBezTo>
                  <a:cubicBezTo>
                    <a:pt x="1523" y="1777493"/>
                    <a:pt x="0" y="1773816"/>
                    <a:pt x="0" y="1769982"/>
                  </a:cubicBezTo>
                  <a:lnTo>
                    <a:pt x="0" y="14456"/>
                  </a:lnTo>
                  <a:cubicBezTo>
                    <a:pt x="0" y="6472"/>
                    <a:pt x="6472" y="0"/>
                    <a:pt x="14456" y="0"/>
                  </a:cubicBezTo>
                  <a:close/>
                </a:path>
              </a:pathLst>
            </a:custGeom>
            <a:solidFill>
              <a:srgbClr val="CC60C2"/>
            </a:solidFill>
            <a:ln cap="sq">
              <a:noFill/>
              <a:prstDash val="solid"/>
              <a:miter/>
            </a:ln>
          </p:spPr>
          <p:txBody>
            <a:bodyPr/>
            <a:lstStyle/>
            <a:p>
              <a:endParaRPr lang="en-US"/>
            </a:p>
          </p:txBody>
        </p:sp>
        <p:sp>
          <p:nvSpPr>
            <p:cNvPr id="7" name="TextBox 7"/>
            <p:cNvSpPr txBox="1"/>
            <p:nvPr/>
          </p:nvSpPr>
          <p:spPr>
            <a:xfrm>
              <a:off x="0" y="28575"/>
              <a:ext cx="1410532" cy="1755863"/>
            </a:xfrm>
            <a:prstGeom prst="rect">
              <a:avLst/>
            </a:prstGeom>
          </p:spPr>
          <p:txBody>
            <a:bodyPr lIns="50800" tIns="50800" rIns="50800" bIns="50800" rtlCol="0" anchor="ctr"/>
            <a:lstStyle/>
            <a:p>
              <a:pPr algn="ctr">
                <a:lnSpc>
                  <a:spcPts val="2388"/>
                </a:lnSpc>
              </a:pPr>
              <a:endParaRPr/>
            </a:p>
          </p:txBody>
        </p:sp>
      </p:grpSp>
      <p:grpSp>
        <p:nvGrpSpPr>
          <p:cNvPr id="8" name="Group 8"/>
          <p:cNvGrpSpPr/>
          <p:nvPr/>
        </p:nvGrpSpPr>
        <p:grpSpPr>
          <a:xfrm>
            <a:off x="1006079" y="7635545"/>
            <a:ext cx="10603097" cy="2248347"/>
            <a:chOff x="0" y="0"/>
            <a:chExt cx="2792585" cy="592157"/>
          </a:xfrm>
        </p:grpSpPr>
        <p:sp>
          <p:nvSpPr>
            <p:cNvPr id="9" name="Freeform 9"/>
            <p:cNvSpPr/>
            <p:nvPr/>
          </p:nvSpPr>
          <p:spPr>
            <a:xfrm>
              <a:off x="0" y="0"/>
              <a:ext cx="2792585" cy="592157"/>
            </a:xfrm>
            <a:custGeom>
              <a:avLst/>
              <a:gdLst/>
              <a:ahLst/>
              <a:cxnLst/>
              <a:rect l="l" t="t" r="r" b="b"/>
              <a:pathLst>
                <a:path w="2792585" h="592157">
                  <a:moveTo>
                    <a:pt x="7302" y="0"/>
                  </a:moveTo>
                  <a:lnTo>
                    <a:pt x="2785284" y="0"/>
                  </a:lnTo>
                  <a:cubicBezTo>
                    <a:pt x="2789316" y="0"/>
                    <a:pt x="2792585" y="3269"/>
                    <a:pt x="2792585" y="7302"/>
                  </a:cubicBezTo>
                  <a:lnTo>
                    <a:pt x="2792585" y="584856"/>
                  </a:lnTo>
                  <a:cubicBezTo>
                    <a:pt x="2792585" y="586792"/>
                    <a:pt x="2791816" y="588649"/>
                    <a:pt x="2790447" y="590019"/>
                  </a:cubicBezTo>
                  <a:cubicBezTo>
                    <a:pt x="2789077" y="591388"/>
                    <a:pt x="2787220" y="592157"/>
                    <a:pt x="2785284" y="592157"/>
                  </a:cubicBezTo>
                  <a:lnTo>
                    <a:pt x="7302" y="592157"/>
                  </a:lnTo>
                  <a:cubicBezTo>
                    <a:pt x="5365" y="592157"/>
                    <a:pt x="3508" y="591388"/>
                    <a:pt x="2139" y="590019"/>
                  </a:cubicBezTo>
                  <a:cubicBezTo>
                    <a:pt x="769" y="588649"/>
                    <a:pt x="0" y="586792"/>
                    <a:pt x="0" y="584856"/>
                  </a:cubicBezTo>
                  <a:lnTo>
                    <a:pt x="0" y="7302"/>
                  </a:lnTo>
                  <a:cubicBezTo>
                    <a:pt x="0" y="5365"/>
                    <a:pt x="769" y="3508"/>
                    <a:pt x="2139" y="2139"/>
                  </a:cubicBezTo>
                  <a:cubicBezTo>
                    <a:pt x="3508" y="769"/>
                    <a:pt x="5365" y="0"/>
                    <a:pt x="7302" y="0"/>
                  </a:cubicBezTo>
                  <a:close/>
                </a:path>
              </a:pathLst>
            </a:custGeom>
            <a:solidFill>
              <a:srgbClr val="FAFFE7"/>
            </a:solidFill>
            <a:ln cap="sq">
              <a:noFill/>
              <a:prstDash val="solid"/>
              <a:miter/>
            </a:ln>
          </p:spPr>
          <p:txBody>
            <a:bodyPr/>
            <a:lstStyle/>
            <a:p>
              <a:endParaRPr lang="en-US"/>
            </a:p>
          </p:txBody>
        </p:sp>
        <p:sp>
          <p:nvSpPr>
            <p:cNvPr id="10" name="TextBox 10"/>
            <p:cNvSpPr txBox="1"/>
            <p:nvPr/>
          </p:nvSpPr>
          <p:spPr>
            <a:xfrm>
              <a:off x="0" y="28575"/>
              <a:ext cx="2792585" cy="563582"/>
            </a:xfrm>
            <a:prstGeom prst="rect">
              <a:avLst/>
            </a:prstGeom>
          </p:spPr>
          <p:txBody>
            <a:bodyPr lIns="50800" tIns="50800" rIns="50800" bIns="50800" rtlCol="0" anchor="ctr"/>
            <a:lstStyle/>
            <a:p>
              <a:pPr algn="ctr">
                <a:lnSpc>
                  <a:spcPts val="2388"/>
                </a:lnSpc>
              </a:pPr>
              <a:endParaRPr/>
            </a:p>
            <a:p>
              <a:pPr algn="ctr">
                <a:lnSpc>
                  <a:spcPts val="2388"/>
                </a:lnSpc>
              </a:pPr>
              <a:endParaRPr/>
            </a:p>
          </p:txBody>
        </p:sp>
      </p:grpSp>
      <p:grpSp>
        <p:nvGrpSpPr>
          <p:cNvPr id="11" name="Group 11"/>
          <p:cNvGrpSpPr/>
          <p:nvPr/>
        </p:nvGrpSpPr>
        <p:grpSpPr>
          <a:xfrm>
            <a:off x="6656203" y="2429471"/>
            <a:ext cx="4975594" cy="4930085"/>
            <a:chOff x="0" y="28575"/>
            <a:chExt cx="1310445" cy="1101932"/>
          </a:xfrm>
        </p:grpSpPr>
        <p:sp>
          <p:nvSpPr>
            <p:cNvPr id="12" name="Freeform 12"/>
            <p:cNvSpPr/>
            <p:nvPr/>
          </p:nvSpPr>
          <p:spPr>
            <a:xfrm>
              <a:off x="0" y="33598"/>
              <a:ext cx="1310445" cy="1096909"/>
            </a:xfrm>
            <a:custGeom>
              <a:avLst/>
              <a:gdLst/>
              <a:ahLst/>
              <a:cxnLst/>
              <a:rect l="l" t="t" r="r" b="b"/>
              <a:pathLst>
                <a:path w="1310445" h="1130507">
                  <a:moveTo>
                    <a:pt x="15560" y="0"/>
                  </a:moveTo>
                  <a:lnTo>
                    <a:pt x="1294885" y="0"/>
                  </a:lnTo>
                  <a:cubicBezTo>
                    <a:pt x="1299012" y="0"/>
                    <a:pt x="1302969" y="1639"/>
                    <a:pt x="1305887" y="4557"/>
                  </a:cubicBezTo>
                  <a:cubicBezTo>
                    <a:pt x="1308805" y="7475"/>
                    <a:pt x="1310445" y="11433"/>
                    <a:pt x="1310445" y="15560"/>
                  </a:cubicBezTo>
                  <a:lnTo>
                    <a:pt x="1310445" y="1114947"/>
                  </a:lnTo>
                  <a:cubicBezTo>
                    <a:pt x="1310445" y="1119074"/>
                    <a:pt x="1308805" y="1123031"/>
                    <a:pt x="1305887" y="1125949"/>
                  </a:cubicBezTo>
                  <a:cubicBezTo>
                    <a:pt x="1302969" y="1128868"/>
                    <a:pt x="1299012" y="1130507"/>
                    <a:pt x="1294885" y="1130507"/>
                  </a:cubicBezTo>
                  <a:lnTo>
                    <a:pt x="15560" y="1130507"/>
                  </a:lnTo>
                  <a:cubicBezTo>
                    <a:pt x="6966" y="1130507"/>
                    <a:pt x="0" y="1123541"/>
                    <a:pt x="0" y="1114947"/>
                  </a:cubicBezTo>
                  <a:lnTo>
                    <a:pt x="0" y="15560"/>
                  </a:lnTo>
                  <a:cubicBezTo>
                    <a:pt x="0" y="11433"/>
                    <a:pt x="1639" y="7475"/>
                    <a:pt x="4557" y="4557"/>
                  </a:cubicBezTo>
                  <a:cubicBezTo>
                    <a:pt x="7475" y="1639"/>
                    <a:pt x="11433" y="0"/>
                    <a:pt x="15560" y="0"/>
                  </a:cubicBezTo>
                  <a:close/>
                </a:path>
              </a:pathLst>
            </a:custGeom>
            <a:solidFill>
              <a:srgbClr val="99CCFF"/>
            </a:solidFill>
            <a:ln cap="sq">
              <a:noFill/>
              <a:prstDash val="solid"/>
              <a:miter/>
            </a:ln>
          </p:spPr>
          <p:txBody>
            <a:bodyPr/>
            <a:lstStyle/>
            <a:p>
              <a:endParaRPr lang="en-US"/>
            </a:p>
          </p:txBody>
        </p:sp>
        <p:sp>
          <p:nvSpPr>
            <p:cNvPr id="13" name="TextBox 13"/>
            <p:cNvSpPr txBox="1"/>
            <p:nvPr/>
          </p:nvSpPr>
          <p:spPr>
            <a:xfrm>
              <a:off x="0" y="28575"/>
              <a:ext cx="1310445" cy="1101932"/>
            </a:xfrm>
            <a:prstGeom prst="rect">
              <a:avLst/>
            </a:prstGeom>
          </p:spPr>
          <p:txBody>
            <a:bodyPr lIns="50800" tIns="50800" rIns="50800" bIns="50800" rtlCol="0" anchor="ctr"/>
            <a:lstStyle/>
            <a:p>
              <a:pPr algn="ctr">
                <a:lnSpc>
                  <a:spcPts val="2388"/>
                </a:lnSpc>
              </a:pPr>
              <a:endParaRPr/>
            </a:p>
            <a:p>
              <a:pPr algn="ctr">
                <a:lnSpc>
                  <a:spcPts val="2388"/>
                </a:lnSpc>
              </a:pPr>
              <a:endParaRPr/>
            </a:p>
          </p:txBody>
        </p:sp>
      </p:grpSp>
      <p:sp>
        <p:nvSpPr>
          <p:cNvPr id="14" name="TextBox 14"/>
          <p:cNvSpPr txBox="1"/>
          <p:nvPr/>
        </p:nvSpPr>
        <p:spPr>
          <a:xfrm>
            <a:off x="12269972" y="4476396"/>
            <a:ext cx="4623836" cy="3475182"/>
          </a:xfrm>
          <a:prstGeom prst="rect">
            <a:avLst/>
          </a:prstGeom>
        </p:spPr>
        <p:txBody>
          <a:bodyPr wrap="square" lIns="0" tIns="0" rIns="0" bIns="0" rtlCol="0" anchor="t">
            <a:spAutoFit/>
          </a:bodyPr>
          <a:lstStyle/>
          <a:p>
            <a:pPr algn="l">
              <a:lnSpc>
                <a:spcPts val="3919"/>
              </a:lnSpc>
              <a:spcBef>
                <a:spcPct val="0"/>
              </a:spcBef>
            </a:pPr>
            <a:r>
              <a:rPr lang="en-US" sz="2799" b="1" dirty="0">
                <a:solidFill>
                  <a:srgbClr val="FAFFE7"/>
                </a:solidFill>
                <a:latin typeface="Red Hat Display Bold"/>
                <a:ea typeface="Red Hat Display Bold"/>
                <a:cs typeface="Red Hat Display Bold"/>
                <a:sym typeface="Red Hat Display Bold"/>
              </a:rPr>
              <a:t>of students disclosed their disability to a Disability Service Office, while students were more likely to share this information with friends or an instructor.</a:t>
            </a:r>
          </a:p>
        </p:txBody>
      </p:sp>
      <p:sp>
        <p:nvSpPr>
          <p:cNvPr id="15" name="Freeform 15"/>
          <p:cNvSpPr/>
          <p:nvPr/>
        </p:nvSpPr>
        <p:spPr>
          <a:xfrm>
            <a:off x="14951914" y="7676998"/>
            <a:ext cx="1941894" cy="1941894"/>
          </a:xfrm>
          <a:custGeom>
            <a:avLst/>
            <a:gdLst/>
            <a:ahLst/>
            <a:cxnLst/>
            <a:rect l="l" t="t" r="r" b="b"/>
            <a:pathLst>
              <a:path w="1941894" h="1941894">
                <a:moveTo>
                  <a:pt x="0" y="0"/>
                </a:moveTo>
                <a:lnTo>
                  <a:pt x="1941894" y="0"/>
                </a:lnTo>
                <a:lnTo>
                  <a:pt x="1941894" y="1941894"/>
                </a:lnTo>
                <a:lnTo>
                  <a:pt x="0" y="19418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6" name="Freeform 16"/>
          <p:cNvSpPr/>
          <p:nvPr/>
        </p:nvSpPr>
        <p:spPr>
          <a:xfrm>
            <a:off x="15510010" y="8028280"/>
            <a:ext cx="825703" cy="1239330"/>
          </a:xfrm>
          <a:custGeom>
            <a:avLst/>
            <a:gdLst/>
            <a:ahLst/>
            <a:cxnLst/>
            <a:rect l="l" t="t" r="r" b="b"/>
            <a:pathLst>
              <a:path w="825703" h="1239330">
                <a:moveTo>
                  <a:pt x="0" y="0"/>
                </a:moveTo>
                <a:lnTo>
                  <a:pt x="825703" y="0"/>
                </a:lnTo>
                <a:lnTo>
                  <a:pt x="825703" y="1239330"/>
                </a:lnTo>
                <a:lnTo>
                  <a:pt x="0" y="12393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7" name="TextBox 17"/>
          <p:cNvSpPr txBox="1"/>
          <p:nvPr/>
        </p:nvSpPr>
        <p:spPr>
          <a:xfrm>
            <a:off x="1028700" y="1210427"/>
            <a:ext cx="7121723" cy="898398"/>
          </a:xfrm>
          <a:prstGeom prst="rect">
            <a:avLst/>
          </a:prstGeom>
        </p:spPr>
        <p:txBody>
          <a:bodyPr lIns="0" tIns="0" rIns="0" bIns="0" rtlCol="0" anchor="t">
            <a:spAutoFit/>
          </a:bodyPr>
          <a:lstStyle/>
          <a:p>
            <a:pPr algn="l">
              <a:lnSpc>
                <a:spcPts val="6966"/>
              </a:lnSpc>
            </a:pPr>
            <a:r>
              <a:rPr lang="en-US" sz="6450" b="1">
                <a:solidFill>
                  <a:srgbClr val="FAFFE7"/>
                </a:solidFill>
                <a:latin typeface="Red Hat Display Bold"/>
                <a:ea typeface="Red Hat Display Bold"/>
                <a:cs typeface="Red Hat Display Bold"/>
                <a:sym typeface="Red Hat Display Bold"/>
              </a:rPr>
              <a:t>Research Findings</a:t>
            </a:r>
          </a:p>
        </p:txBody>
      </p:sp>
      <p:sp>
        <p:nvSpPr>
          <p:cNvPr id="18" name="TextBox 18"/>
          <p:cNvSpPr txBox="1"/>
          <p:nvPr/>
        </p:nvSpPr>
        <p:spPr>
          <a:xfrm>
            <a:off x="1391145" y="4487634"/>
            <a:ext cx="4630723" cy="2474908"/>
          </a:xfrm>
          <a:prstGeom prst="rect">
            <a:avLst/>
          </a:prstGeom>
        </p:spPr>
        <p:txBody>
          <a:bodyPr lIns="0" tIns="0" rIns="0" bIns="0" rtlCol="0" anchor="t">
            <a:spAutoFit/>
          </a:bodyPr>
          <a:lstStyle/>
          <a:p>
            <a:pPr>
              <a:lnSpc>
                <a:spcPts val="3919"/>
              </a:lnSpc>
              <a:spcBef>
                <a:spcPct val="0"/>
              </a:spcBef>
            </a:pPr>
            <a:r>
              <a:rPr lang="en-US" sz="2799" b="1" dirty="0">
                <a:solidFill>
                  <a:srgbClr val="FAFFE7"/>
                </a:solidFill>
                <a:latin typeface="Red Hat Display Bold"/>
                <a:ea typeface="Red Hat Display Bold"/>
                <a:cs typeface="Red Hat Display Bold"/>
                <a:sym typeface="Red Hat Display Bold"/>
              </a:rPr>
              <a:t>of students in our recent study shared that they have a disability, health care condition, or mental health. condition </a:t>
            </a:r>
          </a:p>
        </p:txBody>
      </p:sp>
      <p:sp>
        <p:nvSpPr>
          <p:cNvPr id="19" name="TextBox 19"/>
          <p:cNvSpPr txBox="1"/>
          <p:nvPr/>
        </p:nvSpPr>
        <p:spPr>
          <a:xfrm>
            <a:off x="1391145" y="3053642"/>
            <a:ext cx="1835795" cy="898398"/>
          </a:xfrm>
          <a:prstGeom prst="rect">
            <a:avLst/>
          </a:prstGeom>
        </p:spPr>
        <p:txBody>
          <a:bodyPr lIns="0" tIns="0" rIns="0" bIns="0" rtlCol="0" anchor="t">
            <a:spAutoFit/>
          </a:bodyPr>
          <a:lstStyle/>
          <a:p>
            <a:pPr algn="ctr">
              <a:lnSpc>
                <a:spcPts val="6966"/>
              </a:lnSpc>
              <a:spcBef>
                <a:spcPct val="0"/>
              </a:spcBef>
            </a:pPr>
            <a:r>
              <a:rPr lang="en-US" sz="6450" b="1" dirty="0">
                <a:solidFill>
                  <a:srgbClr val="FAFFE7"/>
                </a:solidFill>
                <a:latin typeface="Red Hat Display Bold"/>
                <a:ea typeface="Red Hat Display Bold"/>
                <a:cs typeface="Red Hat Display Bold"/>
                <a:sym typeface="Red Hat Display Bold"/>
              </a:rPr>
              <a:t>38%</a:t>
            </a:r>
          </a:p>
        </p:txBody>
      </p:sp>
      <p:sp>
        <p:nvSpPr>
          <p:cNvPr id="20" name="TextBox 20"/>
          <p:cNvSpPr txBox="1"/>
          <p:nvPr/>
        </p:nvSpPr>
        <p:spPr>
          <a:xfrm>
            <a:off x="7266645" y="4476396"/>
            <a:ext cx="3960599" cy="1974771"/>
          </a:xfrm>
          <a:prstGeom prst="rect">
            <a:avLst/>
          </a:prstGeom>
        </p:spPr>
        <p:txBody>
          <a:bodyPr lIns="0" tIns="0" rIns="0" bIns="0" rtlCol="0" anchor="t">
            <a:spAutoFit/>
          </a:bodyPr>
          <a:lstStyle/>
          <a:p>
            <a:pPr algn="l">
              <a:lnSpc>
                <a:spcPts val="3919"/>
              </a:lnSpc>
              <a:spcBef>
                <a:spcPct val="0"/>
              </a:spcBef>
            </a:pPr>
            <a:r>
              <a:rPr lang="en-US" sz="2799" b="1" dirty="0">
                <a:solidFill>
                  <a:srgbClr val="354F66"/>
                </a:solidFill>
                <a:latin typeface="Red Hat Display Bold"/>
                <a:ea typeface="Red Hat Display Bold"/>
                <a:cs typeface="Red Hat Display Bold"/>
                <a:sym typeface="Red Hat Display Bold"/>
              </a:rPr>
              <a:t>of students have their disability identified </a:t>
            </a:r>
            <a:r>
              <a:rPr lang="en-US" sz="2799" b="1" u="sng" dirty="0">
                <a:solidFill>
                  <a:srgbClr val="354F66"/>
                </a:solidFill>
                <a:latin typeface="Red Hat Display Bold"/>
                <a:ea typeface="Red Hat Display Bold"/>
                <a:cs typeface="Red Hat Display Bold"/>
                <a:sym typeface="Red Hat Display Bold"/>
              </a:rPr>
              <a:t>after</a:t>
            </a:r>
            <a:r>
              <a:rPr lang="en-US" sz="2799" b="1" dirty="0">
                <a:solidFill>
                  <a:srgbClr val="354F66"/>
                </a:solidFill>
                <a:latin typeface="Red Hat Display Bold"/>
                <a:ea typeface="Red Hat Display Bold"/>
                <a:cs typeface="Red Hat Display Bold"/>
                <a:sym typeface="Red Hat Display Bold"/>
              </a:rPr>
              <a:t> they arrive on campus. </a:t>
            </a:r>
          </a:p>
        </p:txBody>
      </p:sp>
      <p:sp>
        <p:nvSpPr>
          <p:cNvPr id="21" name="TextBox 21"/>
          <p:cNvSpPr txBox="1"/>
          <p:nvPr/>
        </p:nvSpPr>
        <p:spPr>
          <a:xfrm>
            <a:off x="3506733" y="8022402"/>
            <a:ext cx="7720511" cy="1474634"/>
          </a:xfrm>
          <a:prstGeom prst="rect">
            <a:avLst/>
          </a:prstGeom>
        </p:spPr>
        <p:txBody>
          <a:bodyPr lIns="0" tIns="0" rIns="0" bIns="0" rtlCol="0" anchor="t">
            <a:spAutoFit/>
          </a:bodyPr>
          <a:lstStyle/>
          <a:p>
            <a:pPr algn="l">
              <a:lnSpc>
                <a:spcPts val="3919"/>
              </a:lnSpc>
              <a:spcBef>
                <a:spcPct val="0"/>
              </a:spcBef>
            </a:pPr>
            <a:r>
              <a:rPr lang="en-US" sz="2799" b="1" dirty="0">
                <a:solidFill>
                  <a:srgbClr val="354F66"/>
                </a:solidFill>
                <a:latin typeface="Red Hat Display Bold"/>
                <a:ea typeface="Red Hat Display Bold"/>
                <a:cs typeface="Red Hat Display Bold"/>
                <a:sym typeface="Red Hat Display Bold"/>
              </a:rPr>
              <a:t>of disabled students in higher education reported a mental health condition, making it the largest disability category.</a:t>
            </a:r>
          </a:p>
        </p:txBody>
      </p:sp>
      <p:sp>
        <p:nvSpPr>
          <p:cNvPr id="22" name="TextBox 22"/>
          <p:cNvSpPr txBox="1"/>
          <p:nvPr/>
        </p:nvSpPr>
        <p:spPr>
          <a:xfrm>
            <a:off x="12352188" y="3053642"/>
            <a:ext cx="1825972" cy="898398"/>
          </a:xfrm>
          <a:prstGeom prst="rect">
            <a:avLst/>
          </a:prstGeom>
        </p:spPr>
        <p:txBody>
          <a:bodyPr lIns="0" tIns="0" rIns="0" bIns="0" rtlCol="0" anchor="t">
            <a:spAutoFit/>
          </a:bodyPr>
          <a:lstStyle/>
          <a:p>
            <a:pPr algn="ctr">
              <a:lnSpc>
                <a:spcPts val="6966"/>
              </a:lnSpc>
              <a:spcBef>
                <a:spcPct val="0"/>
              </a:spcBef>
            </a:pPr>
            <a:r>
              <a:rPr lang="en-US" sz="6450" b="1" dirty="0">
                <a:solidFill>
                  <a:srgbClr val="FAFFE7"/>
                </a:solidFill>
                <a:latin typeface="Red Hat Display Bold"/>
                <a:ea typeface="Red Hat Display Bold"/>
                <a:cs typeface="Red Hat Display Bold"/>
                <a:sym typeface="Red Hat Display Bold"/>
              </a:rPr>
              <a:t>47% </a:t>
            </a:r>
          </a:p>
        </p:txBody>
      </p:sp>
      <p:sp>
        <p:nvSpPr>
          <p:cNvPr id="23" name="TextBox 23"/>
          <p:cNvSpPr txBox="1"/>
          <p:nvPr/>
        </p:nvSpPr>
        <p:spPr>
          <a:xfrm>
            <a:off x="7266645" y="3053642"/>
            <a:ext cx="1191555" cy="898398"/>
          </a:xfrm>
          <a:prstGeom prst="rect">
            <a:avLst/>
          </a:prstGeom>
        </p:spPr>
        <p:txBody>
          <a:bodyPr wrap="square" lIns="0" tIns="0" rIns="0" bIns="0" rtlCol="0" anchor="t">
            <a:spAutoFit/>
          </a:bodyPr>
          <a:lstStyle/>
          <a:p>
            <a:pPr algn="ctr">
              <a:lnSpc>
                <a:spcPts val="6966"/>
              </a:lnSpc>
              <a:spcBef>
                <a:spcPct val="0"/>
              </a:spcBef>
            </a:pPr>
            <a:r>
              <a:rPr lang="en-US" sz="6450" b="1" dirty="0">
                <a:solidFill>
                  <a:srgbClr val="354F66"/>
                </a:solidFill>
                <a:latin typeface="Red Hat Display Bold"/>
                <a:ea typeface="Red Hat Display Bold"/>
                <a:cs typeface="Red Hat Display Bold"/>
                <a:sym typeface="Red Hat Display Bold"/>
              </a:rPr>
              <a:t>1/2</a:t>
            </a:r>
          </a:p>
        </p:txBody>
      </p:sp>
      <p:sp>
        <p:nvSpPr>
          <p:cNvPr id="24" name="TextBox 24"/>
          <p:cNvSpPr txBox="1"/>
          <p:nvPr/>
        </p:nvSpPr>
        <p:spPr>
          <a:xfrm>
            <a:off x="1391145" y="8310519"/>
            <a:ext cx="1711035" cy="898398"/>
          </a:xfrm>
          <a:prstGeom prst="rect">
            <a:avLst/>
          </a:prstGeom>
        </p:spPr>
        <p:txBody>
          <a:bodyPr wrap="square" lIns="0" tIns="0" rIns="0" bIns="0" rtlCol="0" anchor="t">
            <a:spAutoFit/>
          </a:bodyPr>
          <a:lstStyle/>
          <a:p>
            <a:pPr algn="ctr">
              <a:lnSpc>
                <a:spcPts val="6966"/>
              </a:lnSpc>
              <a:spcBef>
                <a:spcPct val="0"/>
              </a:spcBef>
            </a:pPr>
            <a:r>
              <a:rPr lang="en-US" sz="6450" b="1" dirty="0">
                <a:solidFill>
                  <a:srgbClr val="354F66"/>
                </a:solidFill>
                <a:latin typeface="Red Hat Display Bold"/>
                <a:ea typeface="Red Hat Display Bold"/>
                <a:cs typeface="Red Hat Display Bold"/>
                <a:sym typeface="Red Hat Display Bold"/>
              </a:rPr>
              <a:t>67%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028700" y="-3050126"/>
            <a:ext cx="5597234" cy="5597234"/>
          </a:xfrm>
          <a:custGeom>
            <a:avLst/>
            <a:gdLst/>
            <a:ahLst/>
            <a:cxnLst/>
            <a:rect l="l" t="t" r="r" b="b"/>
            <a:pathLst>
              <a:path w="5597234" h="5597234">
                <a:moveTo>
                  <a:pt x="0" y="0"/>
                </a:moveTo>
                <a:lnTo>
                  <a:pt x="5597234" y="0"/>
                </a:lnTo>
                <a:lnTo>
                  <a:pt x="5597234" y="5597234"/>
                </a:lnTo>
                <a:lnTo>
                  <a:pt x="0" y="559723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descr="Quotation mark in light pink."/>
          <p:cNvSpPr/>
          <p:nvPr/>
        </p:nvSpPr>
        <p:spPr>
          <a:xfrm>
            <a:off x="2655275" y="254556"/>
            <a:ext cx="2344093" cy="1670161"/>
          </a:xfrm>
          <a:custGeom>
            <a:avLst/>
            <a:gdLst/>
            <a:ahLst/>
            <a:cxnLst/>
            <a:rect l="l" t="t" r="r" b="b"/>
            <a:pathLst>
              <a:path w="2344093" h="1670161">
                <a:moveTo>
                  <a:pt x="0" y="0"/>
                </a:moveTo>
                <a:lnTo>
                  <a:pt x="2344093" y="0"/>
                </a:lnTo>
                <a:lnTo>
                  <a:pt x="2344093" y="1670161"/>
                </a:lnTo>
                <a:lnTo>
                  <a:pt x="0" y="1670161"/>
                </a:lnTo>
                <a:lnTo>
                  <a:pt x="0" y="0"/>
                </a:lnTo>
                <a:close/>
              </a:path>
            </a:pathLst>
          </a:custGeom>
          <a:blipFill>
            <a:blip r:embed="rId5">
              <a:alphaModFix amt="10999"/>
              <a:extLst>
                <a:ext uri="{96DAC541-7B7A-43D3-8B79-37D633B846F1}">
                  <asvg:svgBlip xmlns:asvg="http://schemas.microsoft.com/office/drawing/2016/SVG/main" r:embed="rId6"/>
                </a:ext>
              </a:extLst>
            </a:blip>
            <a:stretch>
              <a:fillRect t="-3" b="-3"/>
            </a:stretch>
          </a:blipFill>
        </p:spPr>
        <p:txBody>
          <a:bodyPr/>
          <a:lstStyle/>
          <a:p>
            <a:endParaRPr lang="en-US"/>
          </a:p>
        </p:txBody>
      </p:sp>
      <p:sp>
        <p:nvSpPr>
          <p:cNvPr id="4" name="TextBox 4"/>
          <p:cNvSpPr txBox="1"/>
          <p:nvPr/>
        </p:nvSpPr>
        <p:spPr>
          <a:xfrm>
            <a:off x="3103316" y="2871566"/>
            <a:ext cx="12081367" cy="3065711"/>
          </a:xfrm>
          <a:prstGeom prst="rect">
            <a:avLst/>
          </a:prstGeom>
        </p:spPr>
        <p:txBody>
          <a:bodyPr wrap="square" lIns="0" tIns="0" rIns="0" bIns="0" rtlCol="0" anchor="t">
            <a:spAutoFit/>
          </a:bodyPr>
          <a:lstStyle/>
          <a:p>
            <a:pPr algn="l">
              <a:lnSpc>
                <a:spcPts val="4799"/>
              </a:lnSpc>
            </a:pPr>
            <a:r>
              <a:rPr lang="en-US" sz="3999" b="1" dirty="0">
                <a:solidFill>
                  <a:srgbClr val="FAFFE7"/>
                </a:solidFill>
                <a:latin typeface="Red Hat Display Bold"/>
                <a:ea typeface="Red Hat Display Bold"/>
                <a:cs typeface="Red Hat Display Bold"/>
                <a:sym typeface="Red Hat Display Bold"/>
              </a:rPr>
              <a:t>When I first came to college, I did not know that my mental health disorder was considered a disability. I also had no idea that I was able to qualify for accommodations. They have helped me out tremendously with my coursework. </a:t>
            </a:r>
          </a:p>
        </p:txBody>
      </p:sp>
      <p:sp>
        <p:nvSpPr>
          <p:cNvPr id="5" name="Freeform 5"/>
          <p:cNvSpPr/>
          <p:nvPr/>
        </p:nvSpPr>
        <p:spPr>
          <a:xfrm>
            <a:off x="13241838" y="6950059"/>
            <a:ext cx="8034924" cy="8034924"/>
          </a:xfrm>
          <a:custGeom>
            <a:avLst/>
            <a:gdLst/>
            <a:ahLst/>
            <a:cxnLst/>
            <a:rect l="l" t="t" r="r" b="b"/>
            <a:pathLst>
              <a:path w="8034924" h="8034924">
                <a:moveTo>
                  <a:pt x="0" y="0"/>
                </a:moveTo>
                <a:lnTo>
                  <a:pt x="8034924" y="0"/>
                </a:lnTo>
                <a:lnTo>
                  <a:pt x="8034924" y="8034924"/>
                </a:lnTo>
                <a:lnTo>
                  <a:pt x="0" y="80349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TextBox 6"/>
          <p:cNvSpPr txBox="1"/>
          <p:nvPr/>
        </p:nvSpPr>
        <p:spPr>
          <a:xfrm>
            <a:off x="8425515" y="6834385"/>
            <a:ext cx="6028060" cy="590574"/>
          </a:xfrm>
          <a:prstGeom prst="rect">
            <a:avLst/>
          </a:prstGeom>
        </p:spPr>
        <p:txBody>
          <a:bodyPr lIns="0" tIns="0" rIns="0" bIns="0" rtlCol="0" anchor="t">
            <a:spAutoFit/>
          </a:bodyPr>
          <a:lstStyle/>
          <a:p>
            <a:pPr algn="l">
              <a:lnSpc>
                <a:spcPts val="4799"/>
              </a:lnSpc>
            </a:pPr>
            <a:r>
              <a:rPr lang="en-US" sz="3999" b="1">
                <a:solidFill>
                  <a:srgbClr val="FAFFE7"/>
                </a:solidFill>
                <a:latin typeface="Red Hat Display Bold"/>
                <a:ea typeface="Red Hat Display Bold"/>
                <a:cs typeface="Red Hat Display Bold"/>
                <a:sym typeface="Red Hat Display Bold"/>
              </a:rPr>
              <a:t>-Undergraduate Student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55066"/>
        </a:solidFill>
        <a:effectLst/>
      </p:bgPr>
    </p:bg>
    <p:spTree>
      <p:nvGrpSpPr>
        <p:cNvPr id="1" name="">
          <a:extLst>
            <a:ext uri="{FF2B5EF4-FFF2-40B4-BE49-F238E27FC236}">
              <a16:creationId xmlns:a16="http://schemas.microsoft.com/office/drawing/2014/main" id="{12283A4A-834E-99B6-7D4F-ECDAA0509BA3}"/>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CA0BA02A-2A5F-7064-6E9B-9C40D018C86A}"/>
              </a:ext>
            </a:extLst>
          </p:cNvPr>
          <p:cNvSpPr txBox="1"/>
          <p:nvPr/>
        </p:nvSpPr>
        <p:spPr>
          <a:xfrm>
            <a:off x="1028700" y="6796088"/>
            <a:ext cx="10985144" cy="2462212"/>
          </a:xfrm>
          <a:prstGeom prst="rect">
            <a:avLst/>
          </a:prstGeom>
        </p:spPr>
        <p:txBody>
          <a:bodyPr lIns="0" tIns="0" rIns="0" bIns="0" rtlCol="0" anchor="t">
            <a:spAutoFit/>
          </a:bodyPr>
          <a:lstStyle/>
          <a:p>
            <a:pPr>
              <a:lnSpc>
                <a:spcPts val="9600"/>
              </a:lnSpc>
            </a:pPr>
            <a:r>
              <a:rPr lang="en-US" sz="8000" b="1" dirty="0">
                <a:solidFill>
                  <a:srgbClr val="FAFFE7"/>
                </a:solidFill>
                <a:latin typeface="Red Hat Display Bold"/>
                <a:ea typeface="Red Hat Display Bold"/>
                <a:cs typeface="Red Hat Display Bold"/>
                <a:sym typeface="Red Hat Display Bold"/>
              </a:rPr>
              <a:t>Exploring Faculty Perspectives</a:t>
            </a:r>
          </a:p>
        </p:txBody>
      </p:sp>
      <p:grpSp>
        <p:nvGrpSpPr>
          <p:cNvPr id="3" name="Group 3">
            <a:extLst>
              <a:ext uri="{FF2B5EF4-FFF2-40B4-BE49-F238E27FC236}">
                <a16:creationId xmlns:a16="http://schemas.microsoft.com/office/drawing/2014/main" id="{AC7F6A40-45F6-A394-B55E-EECB3AE6EE23}"/>
              </a:ext>
            </a:extLst>
          </p:cNvPr>
          <p:cNvGrpSpPr/>
          <p:nvPr/>
        </p:nvGrpSpPr>
        <p:grpSpPr>
          <a:xfrm rot="-5400000">
            <a:off x="13257038" y="1603038"/>
            <a:ext cx="6630419" cy="3431496"/>
            <a:chOff x="0" y="0"/>
            <a:chExt cx="8840559" cy="4575327"/>
          </a:xfrm>
        </p:grpSpPr>
        <p:sp>
          <p:nvSpPr>
            <p:cNvPr id="4" name="Freeform 4">
              <a:extLst>
                <a:ext uri="{FF2B5EF4-FFF2-40B4-BE49-F238E27FC236}">
                  <a16:creationId xmlns:a16="http://schemas.microsoft.com/office/drawing/2014/main" id="{7F9008DD-01C9-4875-B02E-DA1A19E10605}"/>
                </a:ext>
              </a:extLst>
            </p:cNvPr>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697A05"/>
            </a:solidFill>
            <a:ln w="12700">
              <a:solidFill>
                <a:srgbClr val="000000"/>
              </a:solidFill>
            </a:ln>
          </p:spPr>
          <p:txBody>
            <a:bodyPr/>
            <a:lstStyle/>
            <a:p>
              <a:endParaRPr lang="en-US"/>
            </a:p>
          </p:txBody>
        </p:sp>
      </p:grpSp>
      <p:grpSp>
        <p:nvGrpSpPr>
          <p:cNvPr id="5" name="Group 5">
            <a:extLst>
              <a:ext uri="{FF2B5EF4-FFF2-40B4-BE49-F238E27FC236}">
                <a16:creationId xmlns:a16="http://schemas.microsoft.com/office/drawing/2014/main" id="{564A10FD-85A6-516D-0C40-69043BB6FBEF}"/>
              </a:ext>
            </a:extLst>
          </p:cNvPr>
          <p:cNvGrpSpPr/>
          <p:nvPr/>
        </p:nvGrpSpPr>
        <p:grpSpPr>
          <a:xfrm rot="5400000">
            <a:off x="9825542" y="5252466"/>
            <a:ext cx="6630419" cy="3431496"/>
            <a:chOff x="0" y="0"/>
            <a:chExt cx="8840559" cy="4575327"/>
          </a:xfrm>
        </p:grpSpPr>
        <p:sp>
          <p:nvSpPr>
            <p:cNvPr id="6" name="Freeform 6">
              <a:extLst>
                <a:ext uri="{FF2B5EF4-FFF2-40B4-BE49-F238E27FC236}">
                  <a16:creationId xmlns:a16="http://schemas.microsoft.com/office/drawing/2014/main" id="{DD8AF48A-5B64-B1EC-3A81-FB52E1B650B1}"/>
                </a:ext>
              </a:extLst>
            </p:cNvPr>
            <p:cNvSpPr/>
            <p:nvPr/>
          </p:nvSpPr>
          <p:spPr>
            <a:xfrm>
              <a:off x="0" y="0"/>
              <a:ext cx="8840597" cy="4575302"/>
            </a:xfrm>
            <a:custGeom>
              <a:avLst/>
              <a:gdLst/>
              <a:ahLst/>
              <a:cxnLst/>
              <a:rect l="l" t="t" r="r" b="b"/>
              <a:pathLst>
                <a:path w="8840597" h="4575302">
                  <a:moveTo>
                    <a:pt x="2948432" y="4322445"/>
                  </a:moveTo>
                  <a:cubicBezTo>
                    <a:pt x="3401695" y="4475099"/>
                    <a:pt x="3916934" y="4575302"/>
                    <a:pt x="4422648" y="4575302"/>
                  </a:cubicBezTo>
                  <a:cubicBezTo>
                    <a:pt x="4928362" y="4575302"/>
                    <a:pt x="5415026" y="4489450"/>
                    <a:pt x="5863463" y="4336796"/>
                  </a:cubicBezTo>
                  <a:cubicBezTo>
                    <a:pt x="5872988" y="4331970"/>
                    <a:pt x="5882513" y="4331970"/>
                    <a:pt x="5892038" y="4327271"/>
                  </a:cubicBezTo>
                  <a:cubicBezTo>
                    <a:pt x="7576312" y="3716528"/>
                    <a:pt x="8816721" y="2104009"/>
                    <a:pt x="8840597" y="238506"/>
                  </a:cubicBezTo>
                  <a:lnTo>
                    <a:pt x="8840597" y="0"/>
                  </a:lnTo>
                  <a:lnTo>
                    <a:pt x="0" y="0"/>
                  </a:lnTo>
                  <a:lnTo>
                    <a:pt x="0" y="238506"/>
                  </a:lnTo>
                  <a:cubicBezTo>
                    <a:pt x="23876" y="2113534"/>
                    <a:pt x="1245235" y="3726053"/>
                    <a:pt x="2948432" y="4322445"/>
                  </a:cubicBezTo>
                  <a:close/>
                </a:path>
              </a:pathLst>
            </a:custGeom>
            <a:solidFill>
              <a:srgbClr val="99CCFF"/>
            </a:solidFill>
            <a:ln w="12700">
              <a:solidFill>
                <a:srgbClr val="000000"/>
              </a:solidFill>
            </a:ln>
          </p:spPr>
          <p:txBody>
            <a:bodyPr/>
            <a:lstStyle/>
            <a:p>
              <a:endParaRPr lang="en-US"/>
            </a:p>
          </p:txBody>
        </p:sp>
      </p:grpSp>
      <p:grpSp>
        <p:nvGrpSpPr>
          <p:cNvPr id="7" name="Group 7">
            <a:extLst>
              <a:ext uri="{FF2B5EF4-FFF2-40B4-BE49-F238E27FC236}">
                <a16:creationId xmlns:a16="http://schemas.microsoft.com/office/drawing/2014/main" id="{220244F2-CF95-D3F2-DFE1-8BE7ECF886E7}"/>
              </a:ext>
            </a:extLst>
          </p:cNvPr>
          <p:cNvGrpSpPr/>
          <p:nvPr/>
        </p:nvGrpSpPr>
        <p:grpSpPr>
          <a:xfrm>
            <a:off x="11856025" y="531304"/>
            <a:ext cx="2569445" cy="2569445"/>
            <a:chOff x="0" y="0"/>
            <a:chExt cx="3425927" cy="3425927"/>
          </a:xfrm>
        </p:grpSpPr>
        <p:sp>
          <p:nvSpPr>
            <p:cNvPr id="8" name="Freeform 8">
              <a:extLst>
                <a:ext uri="{FF2B5EF4-FFF2-40B4-BE49-F238E27FC236}">
                  <a16:creationId xmlns:a16="http://schemas.microsoft.com/office/drawing/2014/main" id="{A3B69256-08A8-FB55-E1C5-06CE8874631F}"/>
                </a:ext>
              </a:extLst>
            </p:cNvPr>
            <p:cNvSpPr/>
            <p:nvPr/>
          </p:nvSpPr>
          <p:spPr>
            <a:xfrm>
              <a:off x="0" y="0"/>
              <a:ext cx="3425952" cy="3425952"/>
            </a:xfrm>
            <a:custGeom>
              <a:avLst/>
              <a:gdLst/>
              <a:ahLst/>
              <a:cxnLst/>
              <a:rect l="l" t="t" r="r" b="b"/>
              <a:pathLst>
                <a:path w="3425952" h="3425952">
                  <a:moveTo>
                    <a:pt x="1712976" y="0"/>
                  </a:moveTo>
                  <a:cubicBezTo>
                    <a:pt x="766953" y="0"/>
                    <a:pt x="0" y="766953"/>
                    <a:pt x="0" y="1712976"/>
                  </a:cubicBezTo>
                  <a:cubicBezTo>
                    <a:pt x="0" y="2658999"/>
                    <a:pt x="766953" y="3425952"/>
                    <a:pt x="1712976" y="3425952"/>
                  </a:cubicBezTo>
                  <a:cubicBezTo>
                    <a:pt x="2658999" y="3425952"/>
                    <a:pt x="3425952" y="2658999"/>
                    <a:pt x="3425952" y="1712976"/>
                  </a:cubicBezTo>
                  <a:cubicBezTo>
                    <a:pt x="3425952" y="766953"/>
                    <a:pt x="2658999" y="0"/>
                    <a:pt x="1712976" y="0"/>
                  </a:cubicBezTo>
                  <a:close/>
                </a:path>
              </a:pathLst>
            </a:custGeom>
            <a:solidFill>
              <a:srgbClr val="CC60C2"/>
            </a:solidFill>
            <a:ln w="12700">
              <a:solidFill>
                <a:srgbClr val="000000"/>
              </a:solidFill>
            </a:ln>
          </p:spPr>
          <p:txBody>
            <a:bodyPr/>
            <a:lstStyle/>
            <a:p>
              <a:endParaRPr lang="en-US"/>
            </a:p>
          </p:txBody>
        </p:sp>
      </p:grpSp>
    </p:spTree>
    <p:extLst>
      <p:ext uri="{BB962C8B-B14F-4D97-AF65-F5344CB8AC3E}">
        <p14:creationId xmlns:p14="http://schemas.microsoft.com/office/powerpoint/2010/main" val="1969999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10097</TotalTime>
  <Words>3697</Words>
  <Application>Microsoft Macintosh PowerPoint</Application>
  <PresentationFormat>Custom</PresentationFormat>
  <Paragraphs>339</Paragraphs>
  <Slides>34</Slides>
  <Notes>34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Quicksand</vt:lpstr>
      <vt:lpstr>Symbol</vt:lpstr>
      <vt:lpstr>Arial</vt:lpstr>
      <vt:lpstr>Aptos</vt:lpstr>
      <vt:lpstr>Calibri</vt:lpstr>
      <vt:lpstr>Red Hat Display Medium</vt:lpstr>
      <vt:lpstr>Calibri (MS)</vt:lpstr>
      <vt:lpstr>Quicksand Bold</vt:lpstr>
      <vt:lpstr>Red Hat Display Bold</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Accessibility Conversations Marketing Edit.pptx</dc:title>
  <cp:lastModifiedBy>Berry, Mytra</cp:lastModifiedBy>
  <cp:revision>17</cp:revision>
  <cp:lastPrinted>2026-01-16T21:55:34Z</cp:lastPrinted>
  <dcterms:created xsi:type="dcterms:W3CDTF">2006-08-16T00:00:00Z</dcterms:created>
  <dcterms:modified xsi:type="dcterms:W3CDTF">2026-03-04T19:18:57Z</dcterms:modified>
  <dc:identifier>DAG-hP7XjfE</dc:identifier>
</cp:coreProperties>
</file>