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Quicksand" pitchFamily="2" charset="77"/>
      <p:regular r:id="rId23"/>
      <p:bold r:id="rId24"/>
    </p:embeddedFont>
    <p:embeddedFont>
      <p:font typeface="Quicksand Bold" pitchFamily="2" charset="77"/>
      <p:regular r:id="rId25"/>
      <p:bold r:id="rId26"/>
      <p:italic r:id="rId27"/>
      <p:boldItalic r:id="rId28"/>
    </p:embeddedFont>
    <p:embeddedFont>
      <p:font typeface="Red Hat Display Bold" panose="02010803040201060303"/>
      <p:regular r:id="rId29"/>
      <p:bold r:id="rId30"/>
    </p:embeddedFont>
    <p:embeddedFont>
      <p:font typeface="Red Hat Display Bold Italics" panose="020108030402010D0303" pitchFamily="2" charset="77"/>
      <p:regular r:id="rId31"/>
      <p:bold r:id="rId32"/>
      <p:italic r:id="rId33"/>
      <p:boldItalic r:id="rId34"/>
    </p:embeddedFont>
    <p:embeddedFont>
      <p:font typeface="Red Hat Display Medium" panose="02010303040201060303" pitchFamily="2"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5" autoAdjust="0"/>
    <p:restoredTop sz="94589" autoAdjust="0"/>
  </p:normalViewPr>
  <p:slideViewPr>
    <p:cSldViewPr>
      <p:cViewPr varScale="1">
        <p:scale>
          <a:sx n="80" d="100"/>
          <a:sy n="80" d="100"/>
        </p:scale>
        <p:origin x="40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993808"/>
            <a:ext cx="11834066" cy="3396296"/>
            <a:chOff x="0" y="0"/>
            <a:chExt cx="15778754" cy="4528395"/>
          </a:xfrm>
        </p:grpSpPr>
        <p:sp>
          <p:nvSpPr>
            <p:cNvPr id="3" name="TextBox 3"/>
            <p:cNvSpPr txBox="1"/>
            <p:nvPr/>
          </p:nvSpPr>
          <p:spPr>
            <a:xfrm>
              <a:off x="0" y="-38100"/>
              <a:ext cx="15778754" cy="2547607"/>
            </a:xfrm>
            <a:prstGeom prst="rect">
              <a:avLst/>
            </a:prstGeom>
          </p:spPr>
          <p:txBody>
            <a:bodyPr lIns="0" tIns="0" rIns="0" bIns="0" rtlCol="0" anchor="t">
              <a:spAutoFit/>
            </a:bodyPr>
            <a:lstStyle/>
            <a:p>
              <a:pPr algn="l">
                <a:lnSpc>
                  <a:spcPts val="7681"/>
                </a:lnSpc>
              </a:pPr>
              <a:r>
                <a:rPr lang="en-US" sz="6000">
                  <a:solidFill>
                    <a:srgbClr val="FAFFE7"/>
                  </a:solidFill>
                  <a:latin typeface="Red Hat Display Medium"/>
                  <a:ea typeface="Red Hat Display Medium"/>
                  <a:cs typeface="Red Hat Display Medium"/>
                  <a:sym typeface="Red Hat Display"/>
                </a:rPr>
                <a:t>Beyond the Classroom: </a:t>
              </a:r>
            </a:p>
            <a:p>
              <a:pPr algn="l">
                <a:lnSpc>
                  <a:spcPts val="7681"/>
                </a:lnSpc>
              </a:pPr>
              <a:r>
                <a:rPr lang="en-US" sz="6000" b="1">
                  <a:solidFill>
                    <a:srgbClr val="FAFFE7"/>
                  </a:solidFill>
                  <a:latin typeface="Red Hat Display Bold"/>
                  <a:ea typeface="Red Hat Display Bold"/>
                  <a:cs typeface="Red Hat Display Bold"/>
                  <a:sym typeface="Red Hat Display Bold"/>
                </a:rPr>
                <a:t>Centering Student Perspectives</a:t>
              </a:r>
            </a:p>
          </p:txBody>
        </p:sp>
        <p:sp>
          <p:nvSpPr>
            <p:cNvPr id="4" name="TextBox 4"/>
            <p:cNvSpPr txBox="1"/>
            <p:nvPr/>
          </p:nvSpPr>
          <p:spPr>
            <a:xfrm>
              <a:off x="0" y="3905672"/>
              <a:ext cx="14618828" cy="622723"/>
            </a:xfrm>
            <a:prstGeom prst="rect">
              <a:avLst/>
            </a:prstGeom>
          </p:spPr>
          <p:txBody>
            <a:bodyPr lIns="0" tIns="0" rIns="0" bIns="0" rtlCol="0" anchor="t">
              <a:spAutoFit/>
            </a:bodyPr>
            <a:lstStyle/>
            <a:p>
              <a:pPr algn="l">
                <a:lnSpc>
                  <a:spcPts val="3919"/>
                </a:lnSpc>
              </a:pPr>
              <a:r>
                <a:rPr lang="en-US" sz="2799" b="1">
                  <a:solidFill>
                    <a:srgbClr val="FAFFE7"/>
                  </a:solidFill>
                  <a:latin typeface="Red Hat Display Bold"/>
                  <a:ea typeface="Red Hat Display Bold"/>
                  <a:cs typeface="Red Hat Display Bold"/>
                  <a:sym typeface="Red Hat Display Bold"/>
                </a:rPr>
                <a:t>Spring 2026 Townhall</a:t>
              </a:r>
            </a:p>
          </p:txBody>
        </p:sp>
        <p:sp>
          <p:nvSpPr>
            <p:cNvPr id="5" name="AutoShape 5"/>
            <p:cNvSpPr/>
            <p:nvPr/>
          </p:nvSpPr>
          <p:spPr>
            <a:xfrm>
              <a:off x="0" y="3178001"/>
              <a:ext cx="15778754" cy="0"/>
            </a:xfrm>
            <a:prstGeom prst="line">
              <a:avLst/>
            </a:prstGeom>
            <a:ln w="127000" cap="flat">
              <a:solidFill>
                <a:srgbClr val="FAFFE7"/>
              </a:solidFill>
              <a:prstDash val="solid"/>
              <a:headEnd type="none" w="sm" len="sm"/>
              <a:tailEnd type="none" w="sm" len="sm"/>
            </a:ln>
          </p:spPr>
          <p:txBody>
            <a:bodyPr/>
            <a:lstStyle/>
            <a:p>
              <a:endParaRPr lang="en-US"/>
            </a:p>
          </p:txBody>
        </p:sp>
      </p:grpSp>
      <p:grpSp>
        <p:nvGrpSpPr>
          <p:cNvPr id="6" name="Group 6"/>
          <p:cNvGrpSpPr/>
          <p:nvPr/>
        </p:nvGrpSpPr>
        <p:grpSpPr>
          <a:xfrm rot="-701057">
            <a:off x="10333286" y="-4995431"/>
            <a:ext cx="9380116" cy="9380116"/>
            <a:chOff x="0" y="0"/>
            <a:chExt cx="12506822" cy="12506822"/>
          </a:xfrm>
        </p:grpSpPr>
        <p:grpSp>
          <p:nvGrpSpPr>
            <p:cNvPr id="7" name="Group 7"/>
            <p:cNvGrpSpPr/>
            <p:nvPr/>
          </p:nvGrpSpPr>
          <p:grpSpPr>
            <a:xfrm>
              <a:off x="0" y="0"/>
              <a:ext cx="12506822" cy="1250682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FE7">
                  <a:alpha val="45882"/>
                </a:srgbClr>
              </a:solidFill>
            </p:spPr>
            <p:txBody>
              <a:bodyPr/>
              <a:lstStyle/>
              <a:p>
                <a:endParaRPr lang="en-US"/>
              </a:p>
            </p:txBody>
          </p:sp>
          <p:sp>
            <p:nvSpPr>
              <p:cNvPr id="9" name="TextBox 9"/>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nvGrpSpPr>
            <p:cNvPr id="10" name="Group 10"/>
            <p:cNvGrpSpPr/>
            <p:nvPr/>
          </p:nvGrpSpPr>
          <p:grpSpPr>
            <a:xfrm>
              <a:off x="0" y="0"/>
              <a:ext cx="12506822" cy="1250682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7A05"/>
              </a:solidFill>
              <a:ln w="57150" cap="sq">
                <a:solidFill>
                  <a:srgbClr val="697A05"/>
                </a:solidFill>
                <a:prstDash val="solid"/>
                <a:miter/>
              </a:ln>
            </p:spPr>
            <p:txBody>
              <a:bodyPr/>
              <a:lstStyle/>
              <a:p>
                <a:endParaRPr lang="en-US"/>
              </a:p>
            </p:txBody>
          </p:sp>
          <p:sp>
            <p:nvSpPr>
              <p:cNvPr id="12" name="TextBox 12"/>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grpSp>
        <p:nvGrpSpPr>
          <p:cNvPr id="13" name="Group 13"/>
          <p:cNvGrpSpPr/>
          <p:nvPr/>
        </p:nvGrpSpPr>
        <p:grpSpPr>
          <a:xfrm>
            <a:off x="11272711" y="5968737"/>
            <a:ext cx="8636525" cy="863652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FE7"/>
            </a:solidFill>
          </p:spPr>
          <p:txBody>
            <a:bodyPr/>
            <a:lstStyle/>
            <a:p>
              <a:endParaRPr lang="en-US"/>
            </a:p>
          </p:txBody>
        </p:sp>
        <p:sp>
          <p:nvSpPr>
            <p:cNvPr id="15" name="TextBox 15"/>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nvGrpSpPr>
          <p:cNvPr id="16" name="Group 16"/>
          <p:cNvGrpSpPr/>
          <p:nvPr/>
        </p:nvGrpSpPr>
        <p:grpSpPr>
          <a:xfrm>
            <a:off x="13127723" y="7224877"/>
            <a:ext cx="4580718" cy="2571255"/>
            <a:chOff x="0" y="0"/>
            <a:chExt cx="6107624" cy="3428340"/>
          </a:xfrm>
        </p:grpSpPr>
        <p:sp>
          <p:nvSpPr>
            <p:cNvPr id="17" name="Freeform 17"/>
            <p:cNvSpPr/>
            <p:nvPr/>
          </p:nvSpPr>
          <p:spPr>
            <a:xfrm>
              <a:off x="0" y="0"/>
              <a:ext cx="6107625" cy="3428340"/>
            </a:xfrm>
            <a:custGeom>
              <a:avLst/>
              <a:gdLst/>
              <a:ahLst/>
              <a:cxnLst/>
              <a:rect l="l" t="t" r="r" b="b"/>
              <a:pathLst>
                <a:path w="6107625" h="3428340">
                  <a:moveTo>
                    <a:pt x="0" y="0"/>
                  </a:moveTo>
                  <a:lnTo>
                    <a:pt x="6107625" y="0"/>
                  </a:lnTo>
                  <a:lnTo>
                    <a:pt x="6107625" y="3428340"/>
                  </a:lnTo>
                  <a:lnTo>
                    <a:pt x="0" y="3428340"/>
                  </a:lnTo>
                  <a:close/>
                </a:path>
              </a:pathLst>
            </a:custGeom>
            <a:solidFill>
              <a:srgbClr val="354F66">
                <a:alpha val="0"/>
              </a:srgbClr>
            </a:solidFill>
          </p:spPr>
          <p:txBody>
            <a:bodyPr/>
            <a:lstStyle/>
            <a:p>
              <a:endParaRPr lang="en-US"/>
            </a:p>
          </p:txBody>
        </p:sp>
        <p:sp>
          <p:nvSpPr>
            <p:cNvPr id="18" name="TextBox 18"/>
            <p:cNvSpPr txBox="1"/>
            <p:nvPr/>
          </p:nvSpPr>
          <p:spPr>
            <a:xfrm>
              <a:off x="0" y="-28575"/>
              <a:ext cx="6107624" cy="3456915"/>
            </a:xfrm>
            <a:prstGeom prst="rect">
              <a:avLst/>
            </a:prstGeom>
          </p:spPr>
          <p:txBody>
            <a:bodyPr lIns="0" tIns="0" rIns="0" bIns="0" rtlCol="0" anchor="b"/>
            <a:lstStyle/>
            <a:p>
              <a:pPr algn="l">
                <a:lnSpc>
                  <a:spcPts val="3591"/>
                </a:lnSpc>
              </a:pPr>
              <a:r>
                <a:rPr lang="en-US" sz="2700" b="1">
                  <a:solidFill>
                    <a:srgbClr val="354F66"/>
                  </a:solidFill>
                  <a:latin typeface="Red Hat Display Bold"/>
                  <a:ea typeface="Red Hat Display Bold"/>
                  <a:cs typeface="Red Hat Display Bold"/>
                  <a:sym typeface="Red Hat Display Bold"/>
                </a:rPr>
                <a:t>Hosted by</a:t>
              </a:r>
            </a:p>
            <a:p>
              <a:pPr algn="l">
                <a:lnSpc>
                  <a:spcPts val="1064"/>
                </a:lnSpc>
              </a:pPr>
              <a:endParaRPr lang="en-US" sz="2700" b="1">
                <a:solidFill>
                  <a:srgbClr val="354F66"/>
                </a:solidFill>
                <a:latin typeface="Red Hat Display Bold"/>
                <a:ea typeface="Red Hat Display Bold"/>
                <a:cs typeface="Red Hat Display Bold"/>
                <a:sym typeface="Red Hat Display Bold"/>
              </a:endParaRPr>
            </a:p>
            <a:p>
              <a:pPr algn="l">
                <a:lnSpc>
                  <a:spcPts val="3591"/>
                </a:lnSpc>
              </a:pPr>
              <a:r>
                <a:rPr lang="en-US" sz="2700" b="1">
                  <a:solidFill>
                    <a:srgbClr val="354F66"/>
                  </a:solidFill>
                  <a:latin typeface="Red Hat Display Bold"/>
                  <a:ea typeface="Red Hat Display Bold"/>
                  <a:cs typeface="Red Hat Display Bold"/>
                  <a:sym typeface="Red Hat Display Bold"/>
                </a:rPr>
                <a:t>Stephanie W. Cawthon, PhD</a:t>
              </a:r>
              <a:r>
                <a:rPr lang="en-US" sz="2700">
                  <a:solidFill>
                    <a:srgbClr val="354F66"/>
                  </a:solidFill>
                  <a:latin typeface="Red Hat Display Medium"/>
                  <a:ea typeface="Red Hat Display Medium"/>
                  <a:cs typeface="Red Hat Display Medium"/>
                  <a:sym typeface="Red Hat Display"/>
                </a:rPr>
                <a:t> Executive Director</a:t>
              </a:r>
            </a:p>
            <a:p>
              <a:pPr algn="l">
                <a:lnSpc>
                  <a:spcPts val="1064"/>
                </a:lnSpc>
              </a:pPr>
              <a:endParaRPr lang="en-US" sz="2700">
                <a:solidFill>
                  <a:srgbClr val="354F66"/>
                </a:solidFill>
                <a:latin typeface="Red Hat Display Medium"/>
                <a:ea typeface="Red Hat Display Medium"/>
                <a:cs typeface="Red Hat Display Medium"/>
                <a:sym typeface="Red Hat Display"/>
              </a:endParaRPr>
            </a:p>
            <a:p>
              <a:pPr algn="l">
                <a:lnSpc>
                  <a:spcPts val="3591"/>
                </a:lnSpc>
              </a:pPr>
              <a:r>
                <a:rPr lang="en-US" sz="2700" b="1">
                  <a:solidFill>
                    <a:srgbClr val="354F66"/>
                  </a:solidFill>
                  <a:latin typeface="Red Hat Display Bold"/>
                  <a:ea typeface="Red Hat Display Bold"/>
                  <a:cs typeface="Red Hat Display Bold"/>
                  <a:sym typeface="Red Hat Display Bold"/>
                </a:rPr>
                <a:t>Dalton Kendrik, MSEd</a:t>
              </a:r>
            </a:p>
            <a:p>
              <a:pPr algn="l">
                <a:lnSpc>
                  <a:spcPts val="3591"/>
                </a:lnSpc>
              </a:pPr>
              <a:r>
                <a:rPr lang="en-US" sz="2700">
                  <a:solidFill>
                    <a:srgbClr val="354F66"/>
                  </a:solidFill>
                  <a:latin typeface="Red Hat Display Medium"/>
                  <a:ea typeface="Red Hat Display Medium"/>
                  <a:cs typeface="Red Hat Display Medium"/>
                  <a:sym typeface="Red Hat Display"/>
                </a:rPr>
                <a:t>Graduate Research Assistant</a:t>
              </a:r>
            </a:p>
          </p:txBody>
        </p:sp>
      </p:grpSp>
      <p:grpSp>
        <p:nvGrpSpPr>
          <p:cNvPr id="19" name="Group 19"/>
          <p:cNvGrpSpPr/>
          <p:nvPr/>
        </p:nvGrpSpPr>
        <p:grpSpPr>
          <a:xfrm>
            <a:off x="8448600" y="-272014"/>
            <a:ext cx="1390799" cy="139079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21" name="TextBox 21"/>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nvGrpSpPr>
          <p:cNvPr id="22" name="Group 22"/>
          <p:cNvGrpSpPr>
            <a:grpSpLocks noChangeAspect="1"/>
          </p:cNvGrpSpPr>
          <p:nvPr/>
        </p:nvGrpSpPr>
        <p:grpSpPr>
          <a:xfrm>
            <a:off x="1028700" y="1028700"/>
            <a:ext cx="3785251" cy="758122"/>
            <a:chOff x="0" y="0"/>
            <a:chExt cx="9753598" cy="1953480"/>
          </a:xfrm>
        </p:grpSpPr>
        <p:sp>
          <p:nvSpPr>
            <p:cNvPr id="23" name="Freeform 23" descr="A black background with white text  Description automatically generated"/>
            <p:cNvSpPr/>
            <p:nvPr/>
          </p:nvSpPr>
          <p:spPr>
            <a:xfrm>
              <a:off x="0" y="0"/>
              <a:ext cx="9753600" cy="1953514"/>
            </a:xfrm>
            <a:custGeom>
              <a:avLst/>
              <a:gdLst/>
              <a:ahLst/>
              <a:cxnLst/>
              <a:rect l="l" t="t" r="r" b="b"/>
              <a:pathLst>
                <a:path w="9753600" h="1953514">
                  <a:moveTo>
                    <a:pt x="0" y="0"/>
                  </a:moveTo>
                  <a:lnTo>
                    <a:pt x="9753600" y="0"/>
                  </a:lnTo>
                  <a:lnTo>
                    <a:pt x="9753600" y="1953514"/>
                  </a:lnTo>
                  <a:lnTo>
                    <a:pt x="0" y="1953514"/>
                  </a:lnTo>
                  <a:lnTo>
                    <a:pt x="0" y="0"/>
                  </a:lnTo>
                  <a:close/>
                </a:path>
              </a:pathLst>
            </a:custGeom>
            <a:blipFill>
              <a:blip r:embed="rId2"/>
              <a:stretch>
                <a:fillRect l="-4933" b="-93"/>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8631718" y="8266279"/>
            <a:ext cx="8631718" cy="1034758"/>
          </a:xfrm>
          <a:prstGeom prst="rect">
            <a:avLst/>
          </a:prstGeom>
        </p:spPr>
        <p:txBody>
          <a:bodyPr lIns="0" tIns="0" rIns="0" bIns="0" rtlCol="0" anchor="t">
            <a:spAutoFit/>
          </a:bodyPr>
          <a:lstStyle/>
          <a:p>
            <a:pPr algn="ctr">
              <a:lnSpc>
                <a:spcPts val="4194"/>
              </a:lnSpc>
            </a:pPr>
            <a:r>
              <a:rPr lang="en-US" sz="3410" b="1" dirty="0">
                <a:solidFill>
                  <a:srgbClr val="FAFFE7"/>
                </a:solidFill>
                <a:latin typeface="Quicksand Bold"/>
                <a:ea typeface="Quicksand Bold"/>
                <a:cs typeface="Quicksand Bold"/>
                <a:sym typeface="Quicksand Bold"/>
              </a:rPr>
              <a:t>Faculty Scenarios: How Instructors Respond to Accessibility Challenges</a:t>
            </a:r>
          </a:p>
        </p:txBody>
      </p:sp>
      <p:sp>
        <p:nvSpPr>
          <p:cNvPr id="3" name="TextBox 3"/>
          <p:cNvSpPr txBox="1"/>
          <p:nvPr/>
        </p:nvSpPr>
        <p:spPr>
          <a:xfrm>
            <a:off x="1028700" y="1134229"/>
            <a:ext cx="15206036" cy="8983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Even More Resources for Faculty!</a:t>
            </a:r>
          </a:p>
        </p:txBody>
      </p:sp>
      <p:grpSp>
        <p:nvGrpSpPr>
          <p:cNvPr id="4" name="Group 4"/>
          <p:cNvGrpSpPr/>
          <p:nvPr/>
        </p:nvGrpSpPr>
        <p:grpSpPr>
          <a:xfrm rot="-1549166">
            <a:off x="-2394357" y="867422"/>
            <a:ext cx="11504804" cy="8237588"/>
            <a:chOff x="0" y="0"/>
            <a:chExt cx="15339739" cy="10983451"/>
          </a:xfrm>
        </p:grpSpPr>
        <p:sp>
          <p:nvSpPr>
            <p:cNvPr id="5" name="Freeform 5"/>
            <p:cNvSpPr/>
            <p:nvPr/>
          </p:nvSpPr>
          <p:spPr>
            <a:xfrm>
              <a:off x="5032688" y="3002839"/>
              <a:ext cx="3124251" cy="3791281"/>
            </a:xfrm>
            <a:custGeom>
              <a:avLst/>
              <a:gdLst/>
              <a:ahLst/>
              <a:cxnLst/>
              <a:rect l="l" t="t" r="r" b="b"/>
              <a:pathLst>
                <a:path w="3124251" h="3791281">
                  <a:moveTo>
                    <a:pt x="0" y="0"/>
                  </a:moveTo>
                  <a:lnTo>
                    <a:pt x="3124251" y="0"/>
                  </a:lnTo>
                  <a:lnTo>
                    <a:pt x="3124251" y="3791281"/>
                  </a:lnTo>
                  <a:lnTo>
                    <a:pt x="0" y="3791281"/>
                  </a:lnTo>
                  <a:lnTo>
                    <a:pt x="0" y="0"/>
                  </a:lnTo>
                  <a:close/>
                </a:path>
              </a:pathLst>
            </a:custGeom>
            <a:blipFill>
              <a:blip r:embed="rId2"/>
              <a:stretch>
                <a:fillRect t="-25" b="-25"/>
              </a:stretch>
            </a:blipFill>
          </p:spPr>
          <p:txBody>
            <a:bodyPr/>
            <a:lstStyle/>
            <a:p>
              <a:endParaRPr lang="en-US"/>
            </a:p>
          </p:txBody>
        </p:sp>
        <p:grpSp>
          <p:nvGrpSpPr>
            <p:cNvPr id="6" name="Group 6"/>
            <p:cNvGrpSpPr/>
            <p:nvPr/>
          </p:nvGrpSpPr>
          <p:grpSpPr>
            <a:xfrm rot="7851486">
              <a:off x="7378574" y="6164509"/>
              <a:ext cx="1421693" cy="822588"/>
              <a:chOff x="0" y="0"/>
              <a:chExt cx="635639" cy="367780"/>
            </a:xfrm>
          </p:grpSpPr>
          <p:sp>
            <p:nvSpPr>
              <p:cNvPr id="7" name="Freeform 7"/>
              <p:cNvSpPr/>
              <p:nvPr/>
            </p:nvSpPr>
            <p:spPr>
              <a:xfrm>
                <a:off x="0" y="0"/>
                <a:ext cx="635639" cy="367780"/>
              </a:xfrm>
              <a:custGeom>
                <a:avLst/>
                <a:gdLst/>
                <a:ahLst/>
                <a:cxnLst/>
                <a:rect l="l" t="t" r="r" b="b"/>
                <a:pathLst>
                  <a:path w="635639" h="367780">
                    <a:moveTo>
                      <a:pt x="317820" y="0"/>
                    </a:moveTo>
                    <a:lnTo>
                      <a:pt x="635639" y="367780"/>
                    </a:lnTo>
                    <a:lnTo>
                      <a:pt x="0" y="367780"/>
                    </a:lnTo>
                    <a:lnTo>
                      <a:pt x="317820" y="0"/>
                    </a:lnTo>
                    <a:close/>
                  </a:path>
                </a:pathLst>
              </a:custGeom>
              <a:solidFill>
                <a:srgbClr val="FFFFFF"/>
              </a:solidFill>
            </p:spPr>
            <p:txBody>
              <a:bodyPr/>
              <a:lstStyle/>
              <a:p>
                <a:endParaRPr lang="en-US"/>
              </a:p>
            </p:txBody>
          </p:sp>
          <p:sp>
            <p:nvSpPr>
              <p:cNvPr id="8" name="TextBox 8"/>
              <p:cNvSpPr txBox="1"/>
              <p:nvPr/>
            </p:nvSpPr>
            <p:spPr>
              <a:xfrm>
                <a:off x="99319" y="151705"/>
                <a:ext cx="437002" cy="189805"/>
              </a:xfrm>
              <a:prstGeom prst="rect">
                <a:avLst/>
              </a:prstGeom>
            </p:spPr>
            <p:txBody>
              <a:bodyPr lIns="50800" tIns="50800" rIns="50800" bIns="50800" rtlCol="0" anchor="ctr"/>
              <a:lstStyle/>
              <a:p>
                <a:pPr algn="ctr">
                  <a:lnSpc>
                    <a:spcPts val="1259"/>
                  </a:lnSpc>
                </a:pPr>
                <a:endParaRPr/>
              </a:p>
            </p:txBody>
          </p:sp>
        </p:grpSp>
        <p:sp>
          <p:nvSpPr>
            <p:cNvPr id="9" name="Freeform 9"/>
            <p:cNvSpPr/>
            <p:nvPr/>
          </p:nvSpPr>
          <p:spPr>
            <a:xfrm rot="-90569">
              <a:off x="7185132" y="5649209"/>
              <a:ext cx="1016906" cy="1155575"/>
            </a:xfrm>
            <a:custGeom>
              <a:avLst/>
              <a:gdLst/>
              <a:ahLst/>
              <a:cxnLst/>
              <a:rect l="l" t="t" r="r" b="b"/>
              <a:pathLst>
                <a:path w="1016906" h="1155575">
                  <a:moveTo>
                    <a:pt x="0" y="0"/>
                  </a:moveTo>
                  <a:lnTo>
                    <a:pt x="1016906" y="0"/>
                  </a:lnTo>
                  <a:lnTo>
                    <a:pt x="1016906" y="1155575"/>
                  </a:lnTo>
                  <a:lnTo>
                    <a:pt x="0" y="1155575"/>
                  </a:lnTo>
                  <a:lnTo>
                    <a:pt x="0" y="0"/>
                  </a:lnTo>
                  <a:close/>
                </a:path>
              </a:pathLst>
            </a:custGeom>
            <a:blipFill>
              <a:blip r:embed="rId3"/>
              <a:stretch>
                <a:fillRect/>
              </a:stretch>
            </a:blipFill>
          </p:spPr>
          <p:txBody>
            <a:bodyPr/>
            <a:lstStyle/>
            <a:p>
              <a:endParaRPr lang="en-US"/>
            </a:p>
          </p:txBody>
        </p:sp>
        <p:sp>
          <p:nvSpPr>
            <p:cNvPr id="10" name="Freeform 10"/>
            <p:cNvSpPr/>
            <p:nvPr/>
          </p:nvSpPr>
          <p:spPr>
            <a:xfrm rot="2374990">
              <a:off x="8924732" y="6333627"/>
              <a:ext cx="3310566" cy="4017374"/>
            </a:xfrm>
            <a:custGeom>
              <a:avLst/>
              <a:gdLst/>
              <a:ahLst/>
              <a:cxnLst/>
              <a:rect l="l" t="t" r="r" b="b"/>
              <a:pathLst>
                <a:path w="3310566" h="4017374">
                  <a:moveTo>
                    <a:pt x="0" y="0"/>
                  </a:moveTo>
                  <a:lnTo>
                    <a:pt x="3310566" y="0"/>
                  </a:lnTo>
                  <a:lnTo>
                    <a:pt x="3310566" y="4017374"/>
                  </a:lnTo>
                  <a:lnTo>
                    <a:pt x="0" y="4017374"/>
                  </a:lnTo>
                  <a:lnTo>
                    <a:pt x="0" y="0"/>
                  </a:lnTo>
                  <a:close/>
                </a:path>
              </a:pathLst>
            </a:custGeom>
            <a:blipFill>
              <a:blip r:embed="rId4"/>
              <a:stretch>
                <a:fillRect/>
              </a:stretch>
            </a:blipFill>
          </p:spPr>
          <p:txBody>
            <a:bodyPr/>
            <a:lstStyle/>
            <a:p>
              <a:endParaRPr lang="en-US"/>
            </a:p>
          </p:txBody>
        </p:sp>
        <p:sp>
          <p:nvSpPr>
            <p:cNvPr id="11" name="Freeform 11"/>
            <p:cNvSpPr/>
            <p:nvPr/>
          </p:nvSpPr>
          <p:spPr>
            <a:xfrm rot="1914341">
              <a:off x="10251600" y="10141393"/>
              <a:ext cx="674678" cy="674397"/>
            </a:xfrm>
            <a:custGeom>
              <a:avLst/>
              <a:gdLst/>
              <a:ahLst/>
              <a:cxnLst/>
              <a:rect l="l" t="t" r="r" b="b"/>
              <a:pathLst>
                <a:path w="674678" h="674397">
                  <a:moveTo>
                    <a:pt x="0" y="0"/>
                  </a:moveTo>
                  <a:lnTo>
                    <a:pt x="674678" y="0"/>
                  </a:lnTo>
                  <a:lnTo>
                    <a:pt x="674678" y="674397"/>
                  </a:lnTo>
                  <a:lnTo>
                    <a:pt x="0" y="674397"/>
                  </a:lnTo>
                  <a:lnTo>
                    <a:pt x="0" y="0"/>
                  </a:lnTo>
                  <a:close/>
                </a:path>
              </a:pathLst>
            </a:custGeom>
            <a:blipFill>
              <a:blip r:embed="rId5"/>
              <a:stretch>
                <a:fillRect/>
              </a:stretch>
            </a:blipFill>
          </p:spPr>
          <p:txBody>
            <a:bodyPr/>
            <a:lstStyle/>
            <a:p>
              <a:endParaRPr lang="en-US"/>
            </a:p>
          </p:txBody>
        </p:sp>
        <p:sp>
          <p:nvSpPr>
            <p:cNvPr id="12" name="Freeform 12"/>
            <p:cNvSpPr/>
            <p:nvPr/>
          </p:nvSpPr>
          <p:spPr>
            <a:xfrm rot="2199295">
              <a:off x="5876296" y="3629792"/>
              <a:ext cx="8760654" cy="5256392"/>
            </a:xfrm>
            <a:custGeom>
              <a:avLst/>
              <a:gdLst/>
              <a:ahLst/>
              <a:cxnLst/>
              <a:rect l="l" t="t" r="r" b="b"/>
              <a:pathLst>
                <a:path w="8760654" h="5256392">
                  <a:moveTo>
                    <a:pt x="0" y="0"/>
                  </a:moveTo>
                  <a:lnTo>
                    <a:pt x="8760654" y="0"/>
                  </a:lnTo>
                  <a:lnTo>
                    <a:pt x="8760654" y="5256393"/>
                  </a:lnTo>
                  <a:lnTo>
                    <a:pt x="0" y="5256393"/>
                  </a:lnTo>
                  <a:lnTo>
                    <a:pt x="0" y="0"/>
                  </a:lnTo>
                  <a:close/>
                </a:path>
              </a:pathLst>
            </a:custGeom>
            <a:blipFill>
              <a:blip r:embed="rId6"/>
              <a:stretch>
                <a:fillRect/>
              </a:stretch>
            </a:blipFill>
          </p:spPr>
          <p:txBody>
            <a:bodyPr/>
            <a:lstStyle/>
            <a:p>
              <a:endParaRPr lang="en-US"/>
            </a:p>
          </p:txBody>
        </p:sp>
        <p:sp>
          <p:nvSpPr>
            <p:cNvPr id="13" name="Freeform 13"/>
            <p:cNvSpPr/>
            <p:nvPr/>
          </p:nvSpPr>
          <p:spPr>
            <a:xfrm rot="2464661">
              <a:off x="4281728" y="2333064"/>
              <a:ext cx="9160525" cy="5496315"/>
            </a:xfrm>
            <a:custGeom>
              <a:avLst/>
              <a:gdLst/>
              <a:ahLst/>
              <a:cxnLst/>
              <a:rect l="l" t="t" r="r" b="b"/>
              <a:pathLst>
                <a:path w="9160525" h="5496315">
                  <a:moveTo>
                    <a:pt x="0" y="0"/>
                  </a:moveTo>
                  <a:lnTo>
                    <a:pt x="9160526" y="0"/>
                  </a:lnTo>
                  <a:lnTo>
                    <a:pt x="9160526" y="5496315"/>
                  </a:lnTo>
                  <a:lnTo>
                    <a:pt x="0" y="5496315"/>
                  </a:lnTo>
                  <a:lnTo>
                    <a:pt x="0" y="0"/>
                  </a:lnTo>
                  <a:close/>
                </a:path>
              </a:pathLst>
            </a:custGeom>
            <a:blipFill>
              <a:blip r:embed="rId7"/>
              <a:stretch>
                <a:fillRect/>
              </a:stretch>
            </a:blipFill>
          </p:spPr>
          <p:txBody>
            <a:bodyPr/>
            <a:lstStyle/>
            <a:p>
              <a:endParaRPr lang="en-US"/>
            </a:p>
          </p:txBody>
        </p:sp>
        <p:sp>
          <p:nvSpPr>
            <p:cNvPr id="14" name="Freeform 14"/>
            <p:cNvSpPr/>
            <p:nvPr/>
          </p:nvSpPr>
          <p:spPr>
            <a:xfrm rot="1549166">
              <a:off x="4837544" y="6077110"/>
              <a:ext cx="6162716" cy="3751553"/>
            </a:xfrm>
            <a:custGeom>
              <a:avLst/>
              <a:gdLst/>
              <a:ahLst/>
              <a:cxnLst/>
              <a:rect l="l" t="t" r="r" b="b"/>
              <a:pathLst>
                <a:path w="6162716" h="3751553">
                  <a:moveTo>
                    <a:pt x="0" y="0"/>
                  </a:moveTo>
                  <a:lnTo>
                    <a:pt x="6162715" y="0"/>
                  </a:lnTo>
                  <a:lnTo>
                    <a:pt x="6162715" y="3751553"/>
                  </a:lnTo>
                  <a:lnTo>
                    <a:pt x="0" y="3751553"/>
                  </a:lnTo>
                  <a:lnTo>
                    <a:pt x="0" y="0"/>
                  </a:lnTo>
                  <a:close/>
                </a:path>
              </a:pathLst>
            </a:custGeom>
            <a:blipFill>
              <a:blip r:embed="rId8"/>
              <a:stretch>
                <a:fillRect/>
              </a:stretch>
            </a:blipFill>
          </p:spPr>
          <p:txBody>
            <a:bodyPr/>
            <a:lstStyle/>
            <a:p>
              <a:endParaRPr lang="en-US"/>
            </a:p>
          </p:txBody>
        </p:sp>
        <p:sp>
          <p:nvSpPr>
            <p:cNvPr id="15" name="Freeform 15"/>
            <p:cNvSpPr/>
            <p:nvPr/>
          </p:nvSpPr>
          <p:spPr>
            <a:xfrm rot="999983">
              <a:off x="641138" y="3585076"/>
              <a:ext cx="9858347" cy="5915008"/>
            </a:xfrm>
            <a:custGeom>
              <a:avLst/>
              <a:gdLst/>
              <a:ahLst/>
              <a:cxnLst/>
              <a:rect l="l" t="t" r="r" b="b"/>
              <a:pathLst>
                <a:path w="9858347" h="5915008">
                  <a:moveTo>
                    <a:pt x="0" y="0"/>
                  </a:moveTo>
                  <a:lnTo>
                    <a:pt x="9858347" y="0"/>
                  </a:lnTo>
                  <a:lnTo>
                    <a:pt x="9858347" y="5915008"/>
                  </a:lnTo>
                  <a:lnTo>
                    <a:pt x="0" y="5915008"/>
                  </a:lnTo>
                  <a:lnTo>
                    <a:pt x="0" y="0"/>
                  </a:lnTo>
                  <a:close/>
                </a:path>
              </a:pathLst>
            </a:custGeom>
            <a:blipFill>
              <a:blip r:embed="rId9"/>
              <a:stretch>
                <a:fillRect/>
              </a:stretch>
            </a:blipFill>
          </p:spPr>
          <p:txBody>
            <a:bodyPr/>
            <a:lstStyle/>
            <a:p>
              <a:endParaRPr lang="en-US"/>
            </a:p>
          </p:txBody>
        </p:sp>
      </p:grpSp>
      <p:sp>
        <p:nvSpPr>
          <p:cNvPr id="16" name="Freeform 16"/>
          <p:cNvSpPr/>
          <p:nvPr/>
        </p:nvSpPr>
        <p:spPr>
          <a:xfrm>
            <a:off x="8951958" y="2938073"/>
            <a:ext cx="7585212" cy="5148462"/>
          </a:xfrm>
          <a:custGeom>
            <a:avLst/>
            <a:gdLst/>
            <a:ahLst/>
            <a:cxnLst/>
            <a:rect l="l" t="t" r="r" b="b"/>
            <a:pathLst>
              <a:path w="7585212" h="5148462">
                <a:moveTo>
                  <a:pt x="0" y="0"/>
                </a:moveTo>
                <a:lnTo>
                  <a:pt x="7585212" y="0"/>
                </a:lnTo>
                <a:lnTo>
                  <a:pt x="7585212" y="5148462"/>
                </a:lnTo>
                <a:lnTo>
                  <a:pt x="0" y="5148462"/>
                </a:lnTo>
                <a:lnTo>
                  <a:pt x="0" y="0"/>
                </a:lnTo>
                <a:close/>
              </a:path>
            </a:pathLst>
          </a:custGeom>
          <a:blipFill>
            <a:blip r:embed="rId10"/>
            <a:stretch>
              <a:fillRect/>
            </a:stretch>
          </a:blipFill>
        </p:spPr>
        <p:txBody>
          <a:bodyPr/>
          <a:lstStyle/>
          <a:p>
            <a:endParaRPr lang="en-US"/>
          </a:p>
        </p:txBody>
      </p:sp>
      <p:sp>
        <p:nvSpPr>
          <p:cNvPr id="17" name="TextBox 17"/>
          <p:cNvSpPr txBox="1"/>
          <p:nvPr/>
        </p:nvSpPr>
        <p:spPr>
          <a:xfrm>
            <a:off x="0" y="8266279"/>
            <a:ext cx="8631718" cy="1034758"/>
          </a:xfrm>
          <a:prstGeom prst="rect">
            <a:avLst/>
          </a:prstGeom>
        </p:spPr>
        <p:txBody>
          <a:bodyPr lIns="0" tIns="0" rIns="0" bIns="0" rtlCol="0" anchor="t">
            <a:spAutoFit/>
          </a:bodyPr>
          <a:lstStyle/>
          <a:p>
            <a:pPr algn="ctr">
              <a:lnSpc>
                <a:spcPts val="4194"/>
              </a:lnSpc>
            </a:pPr>
            <a:r>
              <a:rPr lang="en-US" sz="3410" b="1" dirty="0">
                <a:solidFill>
                  <a:srgbClr val="FAFFE7"/>
                </a:solidFill>
                <a:latin typeface="Quicksand Bold"/>
                <a:ea typeface="Quicksand Bold"/>
                <a:cs typeface="Quicksand Bold"/>
                <a:sym typeface="Quicksand Bold"/>
              </a:rPr>
              <a:t>The Accommodations Conversation: </a:t>
            </a:r>
          </a:p>
          <a:p>
            <a:pPr algn="ctr">
              <a:lnSpc>
                <a:spcPts val="4194"/>
              </a:lnSpc>
            </a:pPr>
            <a:r>
              <a:rPr lang="en-US" sz="3410" b="1" dirty="0">
                <a:solidFill>
                  <a:srgbClr val="FAFFE7"/>
                </a:solidFill>
                <a:latin typeface="Quicksand Bold"/>
                <a:ea typeface="Quicksand Bold"/>
                <a:cs typeface="Quicksand Bold"/>
                <a:sym typeface="Quicksand Bold"/>
              </a:rPr>
              <a:t>A Faculty-to-Faculty Workshop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Freeform 2"/>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90852" y="3970041"/>
            <a:ext cx="13653365" cy="4037644"/>
          </a:xfrm>
          <a:prstGeom prst="rect">
            <a:avLst/>
          </a:prstGeom>
        </p:spPr>
        <p:txBody>
          <a:bodyPr lIns="0" tIns="0" rIns="0" bIns="0" rtlCol="0" anchor="t">
            <a:spAutoFit/>
          </a:bodyPr>
          <a:lstStyle/>
          <a:p>
            <a:pPr>
              <a:lnSpc>
                <a:spcPts val="10342"/>
              </a:lnSpc>
            </a:pPr>
            <a:r>
              <a:rPr lang="en-US" sz="11970" b="1" dirty="0">
                <a:solidFill>
                  <a:srgbClr val="FAFFE7"/>
                </a:solidFill>
                <a:latin typeface="Quicksand Bold"/>
                <a:ea typeface="Quicksand Bold"/>
                <a:cs typeface="Quicksand Bold"/>
                <a:sym typeface="Quicksand Bold"/>
              </a:rPr>
              <a:t>Building our Understanding of Disclosure</a:t>
            </a:r>
          </a:p>
        </p:txBody>
      </p:sp>
      <p:sp>
        <p:nvSpPr>
          <p:cNvPr id="6" name="TextBox 6"/>
          <p:cNvSpPr txBox="1"/>
          <p:nvPr/>
        </p:nvSpPr>
        <p:spPr>
          <a:xfrm>
            <a:off x="1387777" y="8014600"/>
            <a:ext cx="4364236" cy="564257"/>
          </a:xfrm>
          <a:prstGeom prst="rect">
            <a:avLst/>
          </a:prstGeom>
        </p:spPr>
        <p:txBody>
          <a:bodyPr lIns="0" tIns="0" rIns="0" bIns="0" rtlCol="0" anchor="t">
            <a:spAutoFit/>
          </a:bodyPr>
          <a:lstStyle/>
          <a:p>
            <a:pPr>
              <a:lnSpc>
                <a:spcPts val="4414"/>
              </a:lnSpc>
              <a:spcBef>
                <a:spcPct val="0"/>
              </a:spcBef>
            </a:pPr>
            <a:r>
              <a:rPr lang="en-US" sz="3678" dirty="0">
                <a:solidFill>
                  <a:srgbClr val="FAFFE7"/>
                </a:solidFill>
                <a:latin typeface="Quicksand"/>
                <a:ea typeface="Quicksand"/>
                <a:cs typeface="Quicksand"/>
                <a:sym typeface="Quicksand"/>
              </a:rPr>
              <a:t>Deep Dive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1028700" y="3095625"/>
            <a:ext cx="5907323" cy="5194820"/>
          </a:xfrm>
          <a:prstGeom prst="rect">
            <a:avLst/>
          </a:prstGeom>
        </p:spPr>
        <p:txBody>
          <a:bodyPr lIns="0" tIns="0" rIns="0" bIns="0" rtlCol="0" anchor="t">
            <a:spAutoFit/>
          </a:bodyPr>
          <a:lstStyle/>
          <a:p>
            <a:pPr algn="l">
              <a:lnSpc>
                <a:spcPts val="2879"/>
              </a:lnSpc>
            </a:pPr>
            <a:endParaRPr dirty="0"/>
          </a:p>
          <a:p>
            <a:pPr algn="l">
              <a:lnSpc>
                <a:spcPts val="2879"/>
              </a:lnSpc>
            </a:pPr>
            <a:r>
              <a:rPr lang="en-US" sz="2400" b="1" dirty="0">
                <a:solidFill>
                  <a:srgbClr val="FAFFE7"/>
                </a:solidFill>
                <a:latin typeface="Quicksand Bold"/>
                <a:ea typeface="Quicksand Bold"/>
                <a:cs typeface="Quicksand Bold"/>
                <a:sym typeface="Quicksand Bold"/>
              </a:rPr>
              <a:t>Moving to a new study set at the National Disability Center for Student Success: Disclosure Decision Making (including the decision not to disclose information). </a:t>
            </a:r>
          </a:p>
          <a:p>
            <a:pPr algn="l">
              <a:lnSpc>
                <a:spcPts val="2879"/>
              </a:lnSpc>
            </a:pPr>
            <a:endParaRPr lang="en-US" sz="2400" b="1" dirty="0">
              <a:solidFill>
                <a:srgbClr val="FAFFE7"/>
              </a:solidFill>
              <a:latin typeface="Quicksand Bold"/>
              <a:ea typeface="Quicksand Bold"/>
              <a:cs typeface="Quicksand Bold"/>
              <a:sym typeface="Quicksand Bold"/>
            </a:endParaRPr>
          </a:p>
          <a:p>
            <a:pPr algn="l">
              <a:lnSpc>
                <a:spcPts val="2879"/>
              </a:lnSpc>
              <a:spcBef>
                <a:spcPct val="0"/>
              </a:spcBef>
            </a:pPr>
            <a:r>
              <a:rPr lang="en-US" sz="2400" b="1" dirty="0">
                <a:solidFill>
                  <a:srgbClr val="FAFFE7"/>
                </a:solidFill>
                <a:latin typeface="Quicksand Bold"/>
                <a:ea typeface="Quicksand Bold"/>
                <a:cs typeface="Quicksand Bold"/>
                <a:sym typeface="Quicksand Bold"/>
              </a:rPr>
              <a:t>Disclosure is central to how students obtain accommodations. Whether formally through the disability access office or informally through requests to instructors or TAs, sharing disability access needs is an integral part of many students’ higher education experiences. </a:t>
            </a:r>
          </a:p>
          <a:p>
            <a:pPr algn="l">
              <a:lnSpc>
                <a:spcPts val="2879"/>
              </a:lnSpc>
              <a:spcBef>
                <a:spcPct val="0"/>
              </a:spcBef>
            </a:pPr>
            <a:endParaRPr lang="en-US" sz="2400" b="1" dirty="0">
              <a:solidFill>
                <a:srgbClr val="FAFFE7"/>
              </a:solidFill>
              <a:latin typeface="Quicksand Bold"/>
              <a:ea typeface="Quicksand Bold"/>
              <a:cs typeface="Quicksand Bold"/>
              <a:sym typeface="Quicksand Bold"/>
            </a:endParaRPr>
          </a:p>
          <a:p>
            <a:pPr algn="l">
              <a:lnSpc>
                <a:spcPts val="2879"/>
              </a:lnSpc>
              <a:spcBef>
                <a:spcPct val="0"/>
              </a:spcBef>
            </a:pPr>
            <a:r>
              <a:rPr lang="en-US" sz="2400" b="1" dirty="0">
                <a:solidFill>
                  <a:srgbClr val="FAFFE7"/>
                </a:solidFill>
                <a:latin typeface="Quicksand Bold"/>
                <a:ea typeface="Quicksand Bold"/>
                <a:cs typeface="Quicksand Bold"/>
                <a:sym typeface="Quicksand Bold"/>
              </a:rPr>
              <a:t>But first, let’s think for a moment.</a:t>
            </a:r>
          </a:p>
        </p:txBody>
      </p:sp>
      <p:sp>
        <p:nvSpPr>
          <p:cNvPr id="3" name="TextBox 3"/>
          <p:cNvSpPr txBox="1"/>
          <p:nvPr/>
        </p:nvSpPr>
        <p:spPr>
          <a:xfrm>
            <a:off x="1028700" y="1134229"/>
            <a:ext cx="15206036" cy="17746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Our Next Study is on Disability Disclosure Decision Making</a:t>
            </a:r>
          </a:p>
        </p:txBody>
      </p:sp>
      <p:grpSp>
        <p:nvGrpSpPr>
          <p:cNvPr id="4" name="Group 4"/>
          <p:cNvGrpSpPr/>
          <p:nvPr/>
        </p:nvGrpSpPr>
        <p:grpSpPr>
          <a:xfrm>
            <a:off x="7291952" y="3288974"/>
            <a:ext cx="9967348" cy="1395414"/>
            <a:chOff x="0" y="0"/>
            <a:chExt cx="2694425" cy="377197"/>
          </a:xfrm>
        </p:grpSpPr>
        <p:sp>
          <p:nvSpPr>
            <p:cNvPr id="5" name="Freeform 5"/>
            <p:cNvSpPr/>
            <p:nvPr/>
          </p:nvSpPr>
          <p:spPr>
            <a:xfrm>
              <a:off x="0" y="0"/>
              <a:ext cx="2694425" cy="377197"/>
            </a:xfrm>
            <a:custGeom>
              <a:avLst/>
              <a:gdLst/>
              <a:ahLst/>
              <a:cxnLst/>
              <a:rect l="l" t="t" r="r" b="b"/>
              <a:pathLst>
                <a:path w="2694425" h="377197">
                  <a:moveTo>
                    <a:pt x="2694425" y="7767"/>
                  </a:moveTo>
                  <a:lnTo>
                    <a:pt x="2694425" y="369430"/>
                  </a:lnTo>
                  <a:cubicBezTo>
                    <a:pt x="2694425" y="373720"/>
                    <a:pt x="2690947" y="377197"/>
                    <a:pt x="2686658" y="377197"/>
                  </a:cubicBezTo>
                  <a:lnTo>
                    <a:pt x="7767" y="377197"/>
                  </a:lnTo>
                  <a:cubicBezTo>
                    <a:pt x="3478" y="377197"/>
                    <a:pt x="0" y="373720"/>
                    <a:pt x="0" y="369430"/>
                  </a:cubicBezTo>
                  <a:lnTo>
                    <a:pt x="0" y="7767"/>
                  </a:lnTo>
                  <a:cubicBezTo>
                    <a:pt x="0" y="3478"/>
                    <a:pt x="3478" y="0"/>
                    <a:pt x="7767" y="0"/>
                  </a:cubicBezTo>
                  <a:lnTo>
                    <a:pt x="2686658" y="0"/>
                  </a:lnTo>
                  <a:cubicBezTo>
                    <a:pt x="2688718" y="0"/>
                    <a:pt x="2690693" y="818"/>
                    <a:pt x="2692150" y="2275"/>
                  </a:cubicBezTo>
                  <a:cubicBezTo>
                    <a:pt x="2693607" y="3732"/>
                    <a:pt x="2694425" y="5707"/>
                    <a:pt x="2694425" y="7767"/>
                  </a:cubicBezTo>
                  <a:close/>
                </a:path>
              </a:pathLst>
            </a:custGeom>
            <a:solidFill>
              <a:srgbClr val="000000">
                <a:alpha val="14902"/>
              </a:srgbClr>
            </a:solidFill>
          </p:spPr>
          <p:txBody>
            <a:bodyPr/>
            <a:lstStyle/>
            <a:p>
              <a:endParaRPr lang="en-US" dirty="0"/>
            </a:p>
          </p:txBody>
        </p:sp>
        <p:sp>
          <p:nvSpPr>
            <p:cNvPr id="6" name="TextBox 6"/>
            <p:cNvSpPr txBox="1"/>
            <p:nvPr/>
          </p:nvSpPr>
          <p:spPr>
            <a:xfrm>
              <a:off x="0" y="-38100"/>
              <a:ext cx="2694425" cy="415297"/>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7650501" y="3796181"/>
            <a:ext cx="5529083" cy="371475"/>
          </a:xfrm>
          <a:prstGeom prst="rect">
            <a:avLst/>
          </a:prstGeom>
        </p:spPr>
        <p:txBody>
          <a:bodyPr lIns="0" tIns="0" rIns="0" bIns="0" rtlCol="0" anchor="t">
            <a:spAutoFit/>
          </a:bodyPr>
          <a:lstStyle/>
          <a:p>
            <a:pPr algn="l">
              <a:lnSpc>
                <a:spcPts val="2879"/>
              </a:lnSpc>
            </a:pPr>
            <a:r>
              <a:rPr lang="en-US" sz="2400" b="1" dirty="0">
                <a:solidFill>
                  <a:srgbClr val="FAFFE7"/>
                </a:solidFill>
                <a:latin typeface="Quicksand Bold"/>
                <a:ea typeface="Quicksand Bold"/>
                <a:cs typeface="Quicksand Bold"/>
                <a:sym typeface="Quicksand Bold"/>
              </a:rPr>
              <a:t>What is disclosure?</a:t>
            </a:r>
          </a:p>
        </p:txBody>
      </p:sp>
      <p:grpSp>
        <p:nvGrpSpPr>
          <p:cNvPr id="8" name="Group 8"/>
          <p:cNvGrpSpPr/>
          <p:nvPr/>
        </p:nvGrpSpPr>
        <p:grpSpPr>
          <a:xfrm>
            <a:off x="7283742" y="4899668"/>
            <a:ext cx="9967348" cy="1395414"/>
            <a:chOff x="0" y="0"/>
            <a:chExt cx="2694425" cy="377197"/>
          </a:xfrm>
        </p:grpSpPr>
        <p:sp>
          <p:nvSpPr>
            <p:cNvPr id="9" name="Freeform 9"/>
            <p:cNvSpPr/>
            <p:nvPr/>
          </p:nvSpPr>
          <p:spPr>
            <a:xfrm>
              <a:off x="0" y="0"/>
              <a:ext cx="2694425" cy="377197"/>
            </a:xfrm>
            <a:custGeom>
              <a:avLst/>
              <a:gdLst/>
              <a:ahLst/>
              <a:cxnLst/>
              <a:rect l="l" t="t" r="r" b="b"/>
              <a:pathLst>
                <a:path w="2694425" h="377197">
                  <a:moveTo>
                    <a:pt x="2694425" y="7767"/>
                  </a:moveTo>
                  <a:lnTo>
                    <a:pt x="2694425" y="369430"/>
                  </a:lnTo>
                  <a:cubicBezTo>
                    <a:pt x="2694425" y="373720"/>
                    <a:pt x="2690947" y="377197"/>
                    <a:pt x="2686658" y="377197"/>
                  </a:cubicBezTo>
                  <a:lnTo>
                    <a:pt x="7767" y="377197"/>
                  </a:lnTo>
                  <a:cubicBezTo>
                    <a:pt x="3478" y="377197"/>
                    <a:pt x="0" y="373720"/>
                    <a:pt x="0" y="369430"/>
                  </a:cubicBezTo>
                  <a:lnTo>
                    <a:pt x="0" y="7767"/>
                  </a:lnTo>
                  <a:cubicBezTo>
                    <a:pt x="0" y="3478"/>
                    <a:pt x="3478" y="0"/>
                    <a:pt x="7767" y="0"/>
                  </a:cubicBezTo>
                  <a:lnTo>
                    <a:pt x="2686658" y="0"/>
                  </a:lnTo>
                  <a:cubicBezTo>
                    <a:pt x="2688718" y="0"/>
                    <a:pt x="2690693" y="818"/>
                    <a:pt x="2692150" y="2275"/>
                  </a:cubicBezTo>
                  <a:cubicBezTo>
                    <a:pt x="2693607" y="3732"/>
                    <a:pt x="2694425" y="5707"/>
                    <a:pt x="2694425" y="7767"/>
                  </a:cubicBezTo>
                  <a:close/>
                </a:path>
              </a:pathLst>
            </a:custGeom>
            <a:solidFill>
              <a:srgbClr val="000000">
                <a:alpha val="14902"/>
              </a:srgbClr>
            </a:solidFill>
          </p:spPr>
          <p:txBody>
            <a:bodyPr/>
            <a:lstStyle/>
            <a:p>
              <a:endParaRPr lang="en-US"/>
            </a:p>
          </p:txBody>
        </p:sp>
        <p:sp>
          <p:nvSpPr>
            <p:cNvPr id="10" name="TextBox 10"/>
            <p:cNvSpPr txBox="1"/>
            <p:nvPr/>
          </p:nvSpPr>
          <p:spPr>
            <a:xfrm>
              <a:off x="0" y="-38100"/>
              <a:ext cx="2694425" cy="415297"/>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7650501" y="5225900"/>
            <a:ext cx="7788510" cy="733425"/>
          </a:xfrm>
          <a:prstGeom prst="rect">
            <a:avLst/>
          </a:prstGeom>
        </p:spPr>
        <p:txBody>
          <a:bodyPr lIns="0" tIns="0" rIns="0" bIns="0" rtlCol="0" anchor="t">
            <a:spAutoFit/>
          </a:bodyPr>
          <a:lstStyle/>
          <a:p>
            <a:pPr algn="l">
              <a:lnSpc>
                <a:spcPts val="2879"/>
              </a:lnSpc>
            </a:pPr>
            <a:r>
              <a:rPr lang="en-US" sz="2400" b="1">
                <a:solidFill>
                  <a:srgbClr val="FAFFE7"/>
                </a:solidFill>
                <a:latin typeface="Quicksand Bold"/>
                <a:ea typeface="Quicksand Bold"/>
                <a:cs typeface="Quicksand Bold"/>
                <a:sym typeface="Quicksand Bold"/>
              </a:rPr>
              <a:t>Disclosing disability information (e.g., diagnosis, disability type, length, etc.)</a:t>
            </a:r>
          </a:p>
        </p:txBody>
      </p:sp>
      <p:grpSp>
        <p:nvGrpSpPr>
          <p:cNvPr id="12" name="Group 12"/>
          <p:cNvGrpSpPr/>
          <p:nvPr/>
        </p:nvGrpSpPr>
        <p:grpSpPr>
          <a:xfrm>
            <a:off x="7283742" y="6520336"/>
            <a:ext cx="9967348" cy="1395414"/>
            <a:chOff x="0" y="0"/>
            <a:chExt cx="2694425" cy="377197"/>
          </a:xfrm>
        </p:grpSpPr>
        <p:sp>
          <p:nvSpPr>
            <p:cNvPr id="13" name="Freeform 13"/>
            <p:cNvSpPr/>
            <p:nvPr/>
          </p:nvSpPr>
          <p:spPr>
            <a:xfrm>
              <a:off x="0" y="0"/>
              <a:ext cx="2694425" cy="377197"/>
            </a:xfrm>
            <a:custGeom>
              <a:avLst/>
              <a:gdLst/>
              <a:ahLst/>
              <a:cxnLst/>
              <a:rect l="l" t="t" r="r" b="b"/>
              <a:pathLst>
                <a:path w="2694425" h="377197">
                  <a:moveTo>
                    <a:pt x="2694425" y="7767"/>
                  </a:moveTo>
                  <a:lnTo>
                    <a:pt x="2694425" y="369430"/>
                  </a:lnTo>
                  <a:cubicBezTo>
                    <a:pt x="2694425" y="373720"/>
                    <a:pt x="2690947" y="377197"/>
                    <a:pt x="2686658" y="377197"/>
                  </a:cubicBezTo>
                  <a:lnTo>
                    <a:pt x="7767" y="377197"/>
                  </a:lnTo>
                  <a:cubicBezTo>
                    <a:pt x="3478" y="377197"/>
                    <a:pt x="0" y="373720"/>
                    <a:pt x="0" y="369430"/>
                  </a:cubicBezTo>
                  <a:lnTo>
                    <a:pt x="0" y="7767"/>
                  </a:lnTo>
                  <a:cubicBezTo>
                    <a:pt x="0" y="3478"/>
                    <a:pt x="3478" y="0"/>
                    <a:pt x="7767" y="0"/>
                  </a:cubicBezTo>
                  <a:lnTo>
                    <a:pt x="2686658" y="0"/>
                  </a:lnTo>
                  <a:cubicBezTo>
                    <a:pt x="2688718" y="0"/>
                    <a:pt x="2690693" y="818"/>
                    <a:pt x="2692150" y="2275"/>
                  </a:cubicBezTo>
                  <a:cubicBezTo>
                    <a:pt x="2693607" y="3732"/>
                    <a:pt x="2694425" y="5707"/>
                    <a:pt x="2694425" y="7767"/>
                  </a:cubicBezTo>
                  <a:close/>
                </a:path>
              </a:pathLst>
            </a:custGeom>
            <a:solidFill>
              <a:srgbClr val="000000">
                <a:alpha val="14902"/>
              </a:srgbClr>
            </a:solidFill>
          </p:spPr>
          <p:txBody>
            <a:bodyPr/>
            <a:lstStyle/>
            <a:p>
              <a:endParaRPr lang="en-US"/>
            </a:p>
          </p:txBody>
        </p:sp>
        <p:sp>
          <p:nvSpPr>
            <p:cNvPr id="14" name="TextBox 14"/>
            <p:cNvSpPr txBox="1"/>
            <p:nvPr/>
          </p:nvSpPr>
          <p:spPr>
            <a:xfrm>
              <a:off x="0" y="-38100"/>
              <a:ext cx="2694425" cy="415297"/>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7650501" y="6846569"/>
            <a:ext cx="7527580" cy="733425"/>
          </a:xfrm>
          <a:prstGeom prst="rect">
            <a:avLst/>
          </a:prstGeom>
        </p:spPr>
        <p:txBody>
          <a:bodyPr lIns="0" tIns="0" rIns="0" bIns="0" rtlCol="0" anchor="t">
            <a:spAutoFit/>
          </a:bodyPr>
          <a:lstStyle/>
          <a:p>
            <a:pPr algn="l">
              <a:lnSpc>
                <a:spcPts val="2879"/>
              </a:lnSpc>
            </a:pPr>
            <a:r>
              <a:rPr lang="en-US" sz="2400" b="1" dirty="0">
                <a:solidFill>
                  <a:srgbClr val="FAFFE7"/>
                </a:solidFill>
                <a:latin typeface="Quicksand Bold"/>
                <a:ea typeface="Quicksand Bold"/>
                <a:cs typeface="Quicksand Bold"/>
                <a:sym typeface="Quicksand Bold"/>
              </a:rPr>
              <a:t>Disclosing disability identity (e.g., building relationships and sharing who we are)</a:t>
            </a:r>
          </a:p>
        </p:txBody>
      </p:sp>
      <p:grpSp>
        <p:nvGrpSpPr>
          <p:cNvPr id="16" name="Group 16"/>
          <p:cNvGrpSpPr/>
          <p:nvPr/>
        </p:nvGrpSpPr>
        <p:grpSpPr>
          <a:xfrm>
            <a:off x="7288877" y="3288974"/>
            <a:ext cx="210046" cy="1395414"/>
            <a:chOff x="0" y="0"/>
            <a:chExt cx="56781" cy="377197"/>
          </a:xfrm>
        </p:grpSpPr>
        <p:sp>
          <p:nvSpPr>
            <p:cNvPr id="17" name="Freeform 17"/>
            <p:cNvSpPr/>
            <p:nvPr/>
          </p:nvSpPr>
          <p:spPr>
            <a:xfrm>
              <a:off x="0" y="0"/>
              <a:ext cx="56781" cy="377197"/>
            </a:xfrm>
            <a:custGeom>
              <a:avLst/>
              <a:gdLst/>
              <a:ahLst/>
              <a:cxnLst/>
              <a:rect l="l" t="t" r="r" b="b"/>
              <a:pathLst>
                <a:path w="56781" h="377197">
                  <a:moveTo>
                    <a:pt x="56781" y="28390"/>
                  </a:moveTo>
                  <a:lnTo>
                    <a:pt x="56781" y="348807"/>
                  </a:lnTo>
                  <a:cubicBezTo>
                    <a:pt x="56781" y="356337"/>
                    <a:pt x="53790" y="363558"/>
                    <a:pt x="48465" y="368882"/>
                  </a:cubicBezTo>
                  <a:cubicBezTo>
                    <a:pt x="43141" y="374206"/>
                    <a:pt x="35920" y="377197"/>
                    <a:pt x="28390" y="377197"/>
                  </a:cubicBezTo>
                  <a:lnTo>
                    <a:pt x="28390" y="377197"/>
                  </a:lnTo>
                  <a:cubicBezTo>
                    <a:pt x="20861" y="377197"/>
                    <a:pt x="13640" y="374206"/>
                    <a:pt x="8315" y="368882"/>
                  </a:cubicBezTo>
                  <a:cubicBezTo>
                    <a:pt x="2991" y="363558"/>
                    <a:pt x="0" y="356337"/>
                    <a:pt x="0" y="348807"/>
                  </a:cubicBezTo>
                  <a:lnTo>
                    <a:pt x="0" y="28390"/>
                  </a:lnTo>
                  <a:cubicBezTo>
                    <a:pt x="0" y="20861"/>
                    <a:pt x="2991" y="13640"/>
                    <a:pt x="8315" y="8315"/>
                  </a:cubicBezTo>
                  <a:cubicBezTo>
                    <a:pt x="13640" y="2991"/>
                    <a:pt x="20861" y="0"/>
                    <a:pt x="28390" y="0"/>
                  </a:cubicBezTo>
                  <a:lnTo>
                    <a:pt x="28390" y="0"/>
                  </a:lnTo>
                  <a:cubicBezTo>
                    <a:pt x="35920" y="0"/>
                    <a:pt x="43141" y="2991"/>
                    <a:pt x="48465" y="8315"/>
                  </a:cubicBezTo>
                  <a:cubicBezTo>
                    <a:pt x="53790" y="13640"/>
                    <a:pt x="56781" y="20861"/>
                    <a:pt x="56781" y="28390"/>
                  </a:cubicBezTo>
                  <a:close/>
                </a:path>
              </a:pathLst>
            </a:custGeom>
            <a:solidFill>
              <a:srgbClr val="CC60C2"/>
            </a:solidFill>
          </p:spPr>
          <p:txBody>
            <a:bodyPr/>
            <a:lstStyle/>
            <a:p>
              <a:endParaRPr lang="en-US"/>
            </a:p>
          </p:txBody>
        </p:sp>
        <p:sp>
          <p:nvSpPr>
            <p:cNvPr id="18" name="TextBox 18"/>
            <p:cNvSpPr txBox="1"/>
            <p:nvPr/>
          </p:nvSpPr>
          <p:spPr>
            <a:xfrm>
              <a:off x="0" y="-38100"/>
              <a:ext cx="56781" cy="415297"/>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7283742" y="4899668"/>
            <a:ext cx="210046" cy="1395414"/>
            <a:chOff x="0" y="0"/>
            <a:chExt cx="56781" cy="377197"/>
          </a:xfrm>
        </p:grpSpPr>
        <p:sp>
          <p:nvSpPr>
            <p:cNvPr id="20" name="Freeform 20"/>
            <p:cNvSpPr/>
            <p:nvPr/>
          </p:nvSpPr>
          <p:spPr>
            <a:xfrm>
              <a:off x="0" y="0"/>
              <a:ext cx="56781" cy="377197"/>
            </a:xfrm>
            <a:custGeom>
              <a:avLst/>
              <a:gdLst/>
              <a:ahLst/>
              <a:cxnLst/>
              <a:rect l="l" t="t" r="r" b="b"/>
              <a:pathLst>
                <a:path w="56781" h="377197">
                  <a:moveTo>
                    <a:pt x="56781" y="28390"/>
                  </a:moveTo>
                  <a:lnTo>
                    <a:pt x="56781" y="348807"/>
                  </a:lnTo>
                  <a:cubicBezTo>
                    <a:pt x="56781" y="356337"/>
                    <a:pt x="53790" y="363558"/>
                    <a:pt x="48465" y="368882"/>
                  </a:cubicBezTo>
                  <a:cubicBezTo>
                    <a:pt x="43141" y="374206"/>
                    <a:pt x="35920" y="377197"/>
                    <a:pt x="28390" y="377197"/>
                  </a:cubicBezTo>
                  <a:lnTo>
                    <a:pt x="28390" y="377197"/>
                  </a:lnTo>
                  <a:cubicBezTo>
                    <a:pt x="20861" y="377197"/>
                    <a:pt x="13640" y="374206"/>
                    <a:pt x="8315" y="368882"/>
                  </a:cubicBezTo>
                  <a:cubicBezTo>
                    <a:pt x="2991" y="363558"/>
                    <a:pt x="0" y="356337"/>
                    <a:pt x="0" y="348807"/>
                  </a:cubicBezTo>
                  <a:lnTo>
                    <a:pt x="0" y="28390"/>
                  </a:lnTo>
                  <a:cubicBezTo>
                    <a:pt x="0" y="20861"/>
                    <a:pt x="2991" y="13640"/>
                    <a:pt x="8315" y="8315"/>
                  </a:cubicBezTo>
                  <a:cubicBezTo>
                    <a:pt x="13640" y="2991"/>
                    <a:pt x="20861" y="0"/>
                    <a:pt x="28390" y="0"/>
                  </a:cubicBezTo>
                  <a:lnTo>
                    <a:pt x="28390" y="0"/>
                  </a:lnTo>
                  <a:cubicBezTo>
                    <a:pt x="35920" y="0"/>
                    <a:pt x="43141" y="2991"/>
                    <a:pt x="48465" y="8315"/>
                  </a:cubicBezTo>
                  <a:cubicBezTo>
                    <a:pt x="53790" y="13640"/>
                    <a:pt x="56781" y="20861"/>
                    <a:pt x="56781" y="28390"/>
                  </a:cubicBezTo>
                  <a:close/>
                </a:path>
              </a:pathLst>
            </a:custGeom>
            <a:solidFill>
              <a:srgbClr val="CC60C2"/>
            </a:solidFill>
          </p:spPr>
          <p:txBody>
            <a:bodyPr/>
            <a:lstStyle/>
            <a:p>
              <a:endParaRPr lang="en-US"/>
            </a:p>
          </p:txBody>
        </p:sp>
        <p:sp>
          <p:nvSpPr>
            <p:cNvPr id="21" name="TextBox 21"/>
            <p:cNvSpPr txBox="1"/>
            <p:nvPr/>
          </p:nvSpPr>
          <p:spPr>
            <a:xfrm>
              <a:off x="0" y="-38100"/>
              <a:ext cx="56781" cy="415297"/>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7288877" y="6520336"/>
            <a:ext cx="210046" cy="1395414"/>
            <a:chOff x="0" y="0"/>
            <a:chExt cx="56781" cy="377197"/>
          </a:xfrm>
        </p:grpSpPr>
        <p:sp>
          <p:nvSpPr>
            <p:cNvPr id="23" name="Freeform 23"/>
            <p:cNvSpPr/>
            <p:nvPr/>
          </p:nvSpPr>
          <p:spPr>
            <a:xfrm>
              <a:off x="0" y="0"/>
              <a:ext cx="56781" cy="377197"/>
            </a:xfrm>
            <a:custGeom>
              <a:avLst/>
              <a:gdLst/>
              <a:ahLst/>
              <a:cxnLst/>
              <a:rect l="l" t="t" r="r" b="b"/>
              <a:pathLst>
                <a:path w="56781" h="377197">
                  <a:moveTo>
                    <a:pt x="56781" y="28390"/>
                  </a:moveTo>
                  <a:lnTo>
                    <a:pt x="56781" y="348807"/>
                  </a:lnTo>
                  <a:cubicBezTo>
                    <a:pt x="56781" y="356337"/>
                    <a:pt x="53790" y="363558"/>
                    <a:pt x="48465" y="368882"/>
                  </a:cubicBezTo>
                  <a:cubicBezTo>
                    <a:pt x="43141" y="374206"/>
                    <a:pt x="35920" y="377197"/>
                    <a:pt x="28390" y="377197"/>
                  </a:cubicBezTo>
                  <a:lnTo>
                    <a:pt x="28390" y="377197"/>
                  </a:lnTo>
                  <a:cubicBezTo>
                    <a:pt x="20861" y="377197"/>
                    <a:pt x="13640" y="374206"/>
                    <a:pt x="8315" y="368882"/>
                  </a:cubicBezTo>
                  <a:cubicBezTo>
                    <a:pt x="2991" y="363558"/>
                    <a:pt x="0" y="356337"/>
                    <a:pt x="0" y="348807"/>
                  </a:cubicBezTo>
                  <a:lnTo>
                    <a:pt x="0" y="28390"/>
                  </a:lnTo>
                  <a:cubicBezTo>
                    <a:pt x="0" y="20861"/>
                    <a:pt x="2991" y="13640"/>
                    <a:pt x="8315" y="8315"/>
                  </a:cubicBezTo>
                  <a:cubicBezTo>
                    <a:pt x="13640" y="2991"/>
                    <a:pt x="20861" y="0"/>
                    <a:pt x="28390" y="0"/>
                  </a:cubicBezTo>
                  <a:lnTo>
                    <a:pt x="28390" y="0"/>
                  </a:lnTo>
                  <a:cubicBezTo>
                    <a:pt x="35920" y="0"/>
                    <a:pt x="43141" y="2991"/>
                    <a:pt x="48465" y="8315"/>
                  </a:cubicBezTo>
                  <a:cubicBezTo>
                    <a:pt x="53790" y="13640"/>
                    <a:pt x="56781" y="20861"/>
                    <a:pt x="56781" y="28390"/>
                  </a:cubicBezTo>
                  <a:close/>
                </a:path>
              </a:pathLst>
            </a:custGeom>
            <a:solidFill>
              <a:srgbClr val="CC60C2"/>
            </a:solidFill>
          </p:spPr>
          <p:txBody>
            <a:bodyPr/>
            <a:lstStyle/>
            <a:p>
              <a:endParaRPr lang="en-US"/>
            </a:p>
          </p:txBody>
        </p:sp>
        <p:sp>
          <p:nvSpPr>
            <p:cNvPr id="24" name="TextBox 24"/>
            <p:cNvSpPr txBox="1"/>
            <p:nvPr/>
          </p:nvSpPr>
          <p:spPr>
            <a:xfrm>
              <a:off x="0" y="-38100"/>
              <a:ext cx="56781" cy="415297"/>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7291033" y="8161933"/>
            <a:ext cx="9968267" cy="1395414"/>
            <a:chOff x="0" y="0"/>
            <a:chExt cx="2694673" cy="377197"/>
          </a:xfrm>
        </p:grpSpPr>
        <p:sp>
          <p:nvSpPr>
            <p:cNvPr id="26" name="Freeform 26"/>
            <p:cNvSpPr/>
            <p:nvPr/>
          </p:nvSpPr>
          <p:spPr>
            <a:xfrm>
              <a:off x="0" y="0"/>
              <a:ext cx="2694673" cy="377197"/>
            </a:xfrm>
            <a:custGeom>
              <a:avLst/>
              <a:gdLst/>
              <a:ahLst/>
              <a:cxnLst/>
              <a:rect l="l" t="t" r="r" b="b"/>
              <a:pathLst>
                <a:path w="2694673" h="377197">
                  <a:moveTo>
                    <a:pt x="2694673" y="7767"/>
                  </a:moveTo>
                  <a:lnTo>
                    <a:pt x="2694673" y="369431"/>
                  </a:lnTo>
                  <a:cubicBezTo>
                    <a:pt x="2694673" y="371491"/>
                    <a:pt x="2693855" y="373466"/>
                    <a:pt x="2692398" y="374923"/>
                  </a:cubicBezTo>
                  <a:cubicBezTo>
                    <a:pt x="2690942" y="376379"/>
                    <a:pt x="2688966" y="377197"/>
                    <a:pt x="2686907" y="377197"/>
                  </a:cubicBezTo>
                  <a:lnTo>
                    <a:pt x="7767" y="377197"/>
                  </a:lnTo>
                  <a:cubicBezTo>
                    <a:pt x="5707" y="377197"/>
                    <a:pt x="3731" y="376379"/>
                    <a:pt x="2275" y="374923"/>
                  </a:cubicBezTo>
                  <a:cubicBezTo>
                    <a:pt x="818" y="373466"/>
                    <a:pt x="0" y="371491"/>
                    <a:pt x="0" y="369431"/>
                  </a:cubicBezTo>
                  <a:lnTo>
                    <a:pt x="0" y="7767"/>
                  </a:lnTo>
                  <a:cubicBezTo>
                    <a:pt x="0" y="5707"/>
                    <a:pt x="818" y="3731"/>
                    <a:pt x="2275" y="2275"/>
                  </a:cubicBezTo>
                  <a:cubicBezTo>
                    <a:pt x="3731" y="818"/>
                    <a:pt x="5707" y="0"/>
                    <a:pt x="7767" y="0"/>
                  </a:cubicBezTo>
                  <a:lnTo>
                    <a:pt x="2686907" y="0"/>
                  </a:lnTo>
                  <a:cubicBezTo>
                    <a:pt x="2688966" y="0"/>
                    <a:pt x="2690942" y="818"/>
                    <a:pt x="2692398" y="2275"/>
                  </a:cubicBezTo>
                  <a:cubicBezTo>
                    <a:pt x="2693855" y="3731"/>
                    <a:pt x="2694673" y="5707"/>
                    <a:pt x="2694673" y="7767"/>
                  </a:cubicBezTo>
                  <a:close/>
                </a:path>
              </a:pathLst>
            </a:custGeom>
            <a:solidFill>
              <a:srgbClr val="000000">
                <a:alpha val="14902"/>
              </a:srgbClr>
            </a:solidFill>
          </p:spPr>
          <p:txBody>
            <a:bodyPr/>
            <a:lstStyle/>
            <a:p>
              <a:endParaRPr lang="en-US"/>
            </a:p>
          </p:txBody>
        </p:sp>
        <p:sp>
          <p:nvSpPr>
            <p:cNvPr id="27" name="TextBox 27"/>
            <p:cNvSpPr txBox="1"/>
            <p:nvPr/>
          </p:nvSpPr>
          <p:spPr>
            <a:xfrm>
              <a:off x="0" y="-38100"/>
              <a:ext cx="2694673" cy="415297"/>
            </a:xfrm>
            <a:prstGeom prst="rect">
              <a:avLst/>
            </a:prstGeom>
          </p:spPr>
          <p:txBody>
            <a:bodyPr lIns="50800" tIns="50800" rIns="50800" bIns="50800" rtlCol="0" anchor="ctr"/>
            <a:lstStyle/>
            <a:p>
              <a:pPr algn="ctr">
                <a:lnSpc>
                  <a:spcPts val="3359"/>
                </a:lnSpc>
              </a:pPr>
              <a:endParaRPr/>
            </a:p>
          </p:txBody>
        </p:sp>
      </p:grpSp>
      <p:sp>
        <p:nvSpPr>
          <p:cNvPr id="28" name="TextBox 28"/>
          <p:cNvSpPr txBox="1"/>
          <p:nvPr/>
        </p:nvSpPr>
        <p:spPr>
          <a:xfrm>
            <a:off x="7707465" y="8488165"/>
            <a:ext cx="9054853" cy="733425"/>
          </a:xfrm>
          <a:prstGeom prst="rect">
            <a:avLst/>
          </a:prstGeom>
        </p:spPr>
        <p:txBody>
          <a:bodyPr lIns="0" tIns="0" rIns="0" bIns="0" rtlCol="0" anchor="t">
            <a:spAutoFit/>
          </a:bodyPr>
          <a:lstStyle/>
          <a:p>
            <a:pPr algn="l">
              <a:lnSpc>
                <a:spcPts val="2879"/>
              </a:lnSpc>
            </a:pPr>
            <a:r>
              <a:rPr lang="en-US" sz="2400" b="1" dirty="0">
                <a:solidFill>
                  <a:srgbClr val="FAFFE7"/>
                </a:solidFill>
                <a:latin typeface="Quicksand Bold"/>
                <a:ea typeface="Quicksand Bold"/>
                <a:cs typeface="Quicksand Bold"/>
                <a:sym typeface="Quicksand Bold"/>
              </a:rPr>
              <a:t>Disclosing disability-related needs or barriers to achieving goals (e.g., accommodations or supports within education) </a:t>
            </a:r>
          </a:p>
        </p:txBody>
      </p:sp>
      <p:grpSp>
        <p:nvGrpSpPr>
          <p:cNvPr id="29" name="Group 29"/>
          <p:cNvGrpSpPr/>
          <p:nvPr/>
        </p:nvGrpSpPr>
        <p:grpSpPr>
          <a:xfrm>
            <a:off x="7294013" y="8161933"/>
            <a:ext cx="210046" cy="1395414"/>
            <a:chOff x="0" y="0"/>
            <a:chExt cx="56781" cy="377197"/>
          </a:xfrm>
        </p:grpSpPr>
        <p:sp>
          <p:nvSpPr>
            <p:cNvPr id="30" name="Freeform 30"/>
            <p:cNvSpPr/>
            <p:nvPr/>
          </p:nvSpPr>
          <p:spPr>
            <a:xfrm>
              <a:off x="0" y="0"/>
              <a:ext cx="56781" cy="377197"/>
            </a:xfrm>
            <a:custGeom>
              <a:avLst/>
              <a:gdLst/>
              <a:ahLst/>
              <a:cxnLst/>
              <a:rect l="l" t="t" r="r" b="b"/>
              <a:pathLst>
                <a:path w="56781" h="377197">
                  <a:moveTo>
                    <a:pt x="56781" y="28390"/>
                  </a:moveTo>
                  <a:lnTo>
                    <a:pt x="56781" y="348807"/>
                  </a:lnTo>
                  <a:cubicBezTo>
                    <a:pt x="56781" y="356337"/>
                    <a:pt x="53790" y="363558"/>
                    <a:pt x="48465" y="368882"/>
                  </a:cubicBezTo>
                  <a:cubicBezTo>
                    <a:pt x="43141" y="374206"/>
                    <a:pt x="35920" y="377197"/>
                    <a:pt x="28390" y="377197"/>
                  </a:cubicBezTo>
                  <a:lnTo>
                    <a:pt x="28390" y="377197"/>
                  </a:lnTo>
                  <a:cubicBezTo>
                    <a:pt x="20861" y="377197"/>
                    <a:pt x="13640" y="374206"/>
                    <a:pt x="8315" y="368882"/>
                  </a:cubicBezTo>
                  <a:cubicBezTo>
                    <a:pt x="2991" y="363558"/>
                    <a:pt x="0" y="356337"/>
                    <a:pt x="0" y="348807"/>
                  </a:cubicBezTo>
                  <a:lnTo>
                    <a:pt x="0" y="28390"/>
                  </a:lnTo>
                  <a:cubicBezTo>
                    <a:pt x="0" y="20861"/>
                    <a:pt x="2991" y="13640"/>
                    <a:pt x="8315" y="8315"/>
                  </a:cubicBezTo>
                  <a:cubicBezTo>
                    <a:pt x="13640" y="2991"/>
                    <a:pt x="20861" y="0"/>
                    <a:pt x="28390" y="0"/>
                  </a:cubicBezTo>
                  <a:lnTo>
                    <a:pt x="28390" y="0"/>
                  </a:lnTo>
                  <a:cubicBezTo>
                    <a:pt x="35920" y="0"/>
                    <a:pt x="43141" y="2991"/>
                    <a:pt x="48465" y="8315"/>
                  </a:cubicBezTo>
                  <a:cubicBezTo>
                    <a:pt x="53790" y="13640"/>
                    <a:pt x="56781" y="20861"/>
                    <a:pt x="56781" y="28390"/>
                  </a:cubicBezTo>
                  <a:close/>
                </a:path>
              </a:pathLst>
            </a:custGeom>
            <a:solidFill>
              <a:srgbClr val="CC60C2"/>
            </a:solidFill>
          </p:spPr>
          <p:txBody>
            <a:bodyPr/>
            <a:lstStyle/>
            <a:p>
              <a:endParaRPr lang="en-US"/>
            </a:p>
          </p:txBody>
        </p:sp>
        <p:sp>
          <p:nvSpPr>
            <p:cNvPr id="31" name="TextBox 31"/>
            <p:cNvSpPr txBox="1"/>
            <p:nvPr/>
          </p:nvSpPr>
          <p:spPr>
            <a:xfrm>
              <a:off x="0" y="-38100"/>
              <a:ext cx="56781" cy="415297"/>
            </a:xfrm>
            <a:prstGeom prst="rect">
              <a:avLst/>
            </a:prstGeom>
          </p:spPr>
          <p:txBody>
            <a:bodyPr lIns="50800" tIns="50800" rIns="50800" bIns="50800" rtlCol="0" anchor="ctr"/>
            <a:lstStyle/>
            <a:p>
              <a:pPr algn="ctr">
                <a:lnSpc>
                  <a:spcPts val="33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155291"/>
            <a:ext cx="8115300" cy="3597639"/>
            <a:chOff x="0" y="0"/>
            <a:chExt cx="2137363" cy="947526"/>
          </a:xfrm>
        </p:grpSpPr>
        <p:sp>
          <p:nvSpPr>
            <p:cNvPr id="3" name="Freeform 3"/>
            <p:cNvSpPr/>
            <p:nvPr/>
          </p:nvSpPr>
          <p:spPr>
            <a:xfrm>
              <a:off x="0" y="0"/>
              <a:ext cx="2137363" cy="947526"/>
            </a:xfrm>
            <a:custGeom>
              <a:avLst/>
              <a:gdLst/>
              <a:ahLst/>
              <a:cxnLst/>
              <a:rect l="l" t="t" r="r" b="b"/>
              <a:pathLst>
                <a:path w="2137363" h="947526">
                  <a:moveTo>
                    <a:pt x="9540" y="0"/>
                  </a:moveTo>
                  <a:lnTo>
                    <a:pt x="2127823" y="0"/>
                  </a:lnTo>
                  <a:cubicBezTo>
                    <a:pt x="2130353" y="0"/>
                    <a:pt x="2132780" y="1005"/>
                    <a:pt x="2134569" y="2794"/>
                  </a:cubicBezTo>
                  <a:cubicBezTo>
                    <a:pt x="2136358" y="4583"/>
                    <a:pt x="2137363" y="7010"/>
                    <a:pt x="2137363" y="9540"/>
                  </a:cubicBezTo>
                  <a:lnTo>
                    <a:pt x="2137363" y="937987"/>
                  </a:lnTo>
                  <a:cubicBezTo>
                    <a:pt x="2137363" y="943255"/>
                    <a:pt x="2133092" y="947526"/>
                    <a:pt x="2127823" y="947526"/>
                  </a:cubicBezTo>
                  <a:lnTo>
                    <a:pt x="9540" y="947526"/>
                  </a:lnTo>
                  <a:cubicBezTo>
                    <a:pt x="4271" y="947526"/>
                    <a:pt x="0" y="943255"/>
                    <a:pt x="0" y="937987"/>
                  </a:cubicBezTo>
                  <a:lnTo>
                    <a:pt x="0" y="9540"/>
                  </a:lnTo>
                  <a:cubicBezTo>
                    <a:pt x="0" y="4271"/>
                    <a:pt x="4271" y="0"/>
                    <a:pt x="9540" y="0"/>
                  </a:cubicBezTo>
                  <a:close/>
                </a:path>
              </a:pathLst>
            </a:custGeom>
            <a:solidFill>
              <a:srgbClr val="697A05"/>
            </a:solidFill>
            <a:ln cap="sq">
              <a:noFill/>
              <a:prstDash val="solid"/>
              <a:miter/>
            </a:ln>
          </p:spPr>
          <p:txBody>
            <a:bodyPr/>
            <a:lstStyle/>
            <a:p>
              <a:endParaRPr lang="en-US"/>
            </a:p>
          </p:txBody>
        </p:sp>
        <p:sp>
          <p:nvSpPr>
            <p:cNvPr id="4" name="TextBox 4"/>
            <p:cNvSpPr txBox="1"/>
            <p:nvPr/>
          </p:nvSpPr>
          <p:spPr>
            <a:xfrm>
              <a:off x="0" y="28575"/>
              <a:ext cx="2137363" cy="918951"/>
            </a:xfrm>
            <a:prstGeom prst="rect">
              <a:avLst/>
            </a:prstGeom>
          </p:spPr>
          <p:txBody>
            <a:bodyPr lIns="50800" tIns="50800" rIns="50800" bIns="50800" rtlCol="0" anchor="ctr"/>
            <a:lstStyle/>
            <a:p>
              <a:pPr algn="ctr">
                <a:lnSpc>
                  <a:spcPts val="2388"/>
                </a:lnSpc>
              </a:pPr>
              <a:endParaRPr/>
            </a:p>
          </p:txBody>
        </p:sp>
      </p:grpSp>
      <p:grpSp>
        <p:nvGrpSpPr>
          <p:cNvPr id="5" name="Group 5"/>
          <p:cNvGrpSpPr/>
          <p:nvPr/>
        </p:nvGrpSpPr>
        <p:grpSpPr>
          <a:xfrm>
            <a:off x="1028700" y="7009953"/>
            <a:ext cx="16230600" cy="2248347"/>
            <a:chOff x="0" y="0"/>
            <a:chExt cx="4274726" cy="592157"/>
          </a:xfrm>
        </p:grpSpPr>
        <p:sp>
          <p:nvSpPr>
            <p:cNvPr id="6" name="Freeform 6"/>
            <p:cNvSpPr/>
            <p:nvPr/>
          </p:nvSpPr>
          <p:spPr>
            <a:xfrm>
              <a:off x="0" y="0"/>
              <a:ext cx="4274726" cy="592157"/>
            </a:xfrm>
            <a:custGeom>
              <a:avLst/>
              <a:gdLst/>
              <a:ahLst/>
              <a:cxnLst/>
              <a:rect l="l" t="t" r="r" b="b"/>
              <a:pathLst>
                <a:path w="4274726" h="592157">
                  <a:moveTo>
                    <a:pt x="4770" y="0"/>
                  </a:moveTo>
                  <a:lnTo>
                    <a:pt x="4269956" y="0"/>
                  </a:lnTo>
                  <a:cubicBezTo>
                    <a:pt x="4271221" y="0"/>
                    <a:pt x="4272434" y="503"/>
                    <a:pt x="4273329" y="1397"/>
                  </a:cubicBezTo>
                  <a:cubicBezTo>
                    <a:pt x="4274223" y="2292"/>
                    <a:pt x="4274726" y="3505"/>
                    <a:pt x="4274726" y="4770"/>
                  </a:cubicBezTo>
                  <a:lnTo>
                    <a:pt x="4274726" y="587387"/>
                  </a:lnTo>
                  <a:cubicBezTo>
                    <a:pt x="4274726" y="588652"/>
                    <a:pt x="4274223" y="589866"/>
                    <a:pt x="4273329" y="590760"/>
                  </a:cubicBezTo>
                  <a:cubicBezTo>
                    <a:pt x="4272434" y="591655"/>
                    <a:pt x="4271221" y="592157"/>
                    <a:pt x="4269956" y="592157"/>
                  </a:cubicBezTo>
                  <a:lnTo>
                    <a:pt x="4770" y="592157"/>
                  </a:lnTo>
                  <a:cubicBezTo>
                    <a:pt x="3505" y="592157"/>
                    <a:pt x="2292" y="591655"/>
                    <a:pt x="1397" y="590760"/>
                  </a:cubicBezTo>
                  <a:cubicBezTo>
                    <a:pt x="503" y="589866"/>
                    <a:pt x="0" y="588652"/>
                    <a:pt x="0" y="587387"/>
                  </a:cubicBezTo>
                  <a:lnTo>
                    <a:pt x="0" y="4770"/>
                  </a:lnTo>
                  <a:cubicBezTo>
                    <a:pt x="0" y="3505"/>
                    <a:pt x="503" y="2292"/>
                    <a:pt x="1397" y="1397"/>
                  </a:cubicBezTo>
                  <a:cubicBezTo>
                    <a:pt x="2292" y="503"/>
                    <a:pt x="3505" y="0"/>
                    <a:pt x="4770" y="0"/>
                  </a:cubicBezTo>
                  <a:close/>
                </a:path>
              </a:pathLst>
            </a:custGeom>
            <a:solidFill>
              <a:srgbClr val="FAFFE7"/>
            </a:solidFill>
            <a:ln cap="sq">
              <a:noFill/>
              <a:prstDash val="solid"/>
              <a:miter/>
            </a:ln>
          </p:spPr>
          <p:txBody>
            <a:bodyPr/>
            <a:lstStyle/>
            <a:p>
              <a:endParaRPr lang="en-US"/>
            </a:p>
          </p:txBody>
        </p:sp>
        <p:sp>
          <p:nvSpPr>
            <p:cNvPr id="7" name="TextBox 7"/>
            <p:cNvSpPr txBox="1"/>
            <p:nvPr/>
          </p:nvSpPr>
          <p:spPr>
            <a:xfrm>
              <a:off x="0" y="28575"/>
              <a:ext cx="4274726" cy="563582"/>
            </a:xfrm>
            <a:prstGeom prst="rect">
              <a:avLst/>
            </a:prstGeom>
          </p:spPr>
          <p:txBody>
            <a:bodyPr lIns="50800" tIns="50800" rIns="50800" bIns="50800" rtlCol="0" anchor="ctr"/>
            <a:lstStyle/>
            <a:p>
              <a:pPr algn="ctr">
                <a:lnSpc>
                  <a:spcPts val="2388"/>
                </a:lnSpc>
              </a:pPr>
              <a:endParaRPr/>
            </a:p>
            <a:p>
              <a:pPr algn="ctr">
                <a:lnSpc>
                  <a:spcPts val="2388"/>
                </a:lnSpc>
              </a:pPr>
              <a:endParaRPr/>
            </a:p>
          </p:txBody>
        </p:sp>
      </p:grpSp>
      <p:grpSp>
        <p:nvGrpSpPr>
          <p:cNvPr id="8" name="Group 8"/>
          <p:cNvGrpSpPr/>
          <p:nvPr/>
        </p:nvGrpSpPr>
        <p:grpSpPr>
          <a:xfrm>
            <a:off x="9461134" y="3136355"/>
            <a:ext cx="7798166" cy="3616576"/>
            <a:chOff x="0" y="0"/>
            <a:chExt cx="2053838" cy="952514"/>
          </a:xfrm>
        </p:grpSpPr>
        <p:sp>
          <p:nvSpPr>
            <p:cNvPr id="9" name="Freeform 9"/>
            <p:cNvSpPr/>
            <p:nvPr/>
          </p:nvSpPr>
          <p:spPr>
            <a:xfrm>
              <a:off x="0" y="0"/>
              <a:ext cx="2053838" cy="952514"/>
            </a:xfrm>
            <a:custGeom>
              <a:avLst/>
              <a:gdLst/>
              <a:ahLst/>
              <a:cxnLst/>
              <a:rect l="l" t="t" r="r" b="b"/>
              <a:pathLst>
                <a:path w="2053838" h="952514">
                  <a:moveTo>
                    <a:pt x="9928" y="0"/>
                  </a:moveTo>
                  <a:lnTo>
                    <a:pt x="2043910" y="0"/>
                  </a:lnTo>
                  <a:cubicBezTo>
                    <a:pt x="2046543" y="0"/>
                    <a:pt x="2049068" y="1046"/>
                    <a:pt x="2050930" y="2908"/>
                  </a:cubicBezTo>
                  <a:cubicBezTo>
                    <a:pt x="2052792" y="4770"/>
                    <a:pt x="2053838" y="7295"/>
                    <a:pt x="2053838" y="9928"/>
                  </a:cubicBezTo>
                  <a:lnTo>
                    <a:pt x="2053838" y="942586"/>
                  </a:lnTo>
                  <a:cubicBezTo>
                    <a:pt x="2053838" y="948069"/>
                    <a:pt x="2049393" y="952514"/>
                    <a:pt x="2043910" y="952514"/>
                  </a:cubicBezTo>
                  <a:lnTo>
                    <a:pt x="9928" y="952514"/>
                  </a:lnTo>
                  <a:cubicBezTo>
                    <a:pt x="7295" y="952514"/>
                    <a:pt x="4770" y="951468"/>
                    <a:pt x="2908" y="949606"/>
                  </a:cubicBezTo>
                  <a:cubicBezTo>
                    <a:pt x="1046" y="947744"/>
                    <a:pt x="0" y="945219"/>
                    <a:pt x="0" y="942586"/>
                  </a:cubicBezTo>
                  <a:lnTo>
                    <a:pt x="0" y="9928"/>
                  </a:lnTo>
                  <a:cubicBezTo>
                    <a:pt x="0" y="7295"/>
                    <a:pt x="1046" y="4770"/>
                    <a:pt x="2908" y="2908"/>
                  </a:cubicBezTo>
                  <a:cubicBezTo>
                    <a:pt x="4770" y="1046"/>
                    <a:pt x="7295" y="0"/>
                    <a:pt x="9928" y="0"/>
                  </a:cubicBezTo>
                  <a:close/>
                </a:path>
              </a:pathLst>
            </a:custGeom>
            <a:solidFill>
              <a:srgbClr val="99CCFF"/>
            </a:solidFill>
            <a:ln cap="sq">
              <a:noFill/>
              <a:prstDash val="solid"/>
              <a:miter/>
            </a:ln>
          </p:spPr>
          <p:txBody>
            <a:bodyPr/>
            <a:lstStyle/>
            <a:p>
              <a:endParaRPr lang="en-US" dirty="0"/>
            </a:p>
          </p:txBody>
        </p:sp>
        <p:sp>
          <p:nvSpPr>
            <p:cNvPr id="10" name="TextBox 10"/>
            <p:cNvSpPr txBox="1"/>
            <p:nvPr/>
          </p:nvSpPr>
          <p:spPr>
            <a:xfrm>
              <a:off x="0" y="28575"/>
              <a:ext cx="2053838" cy="923939"/>
            </a:xfrm>
            <a:prstGeom prst="rect">
              <a:avLst/>
            </a:prstGeom>
          </p:spPr>
          <p:txBody>
            <a:bodyPr lIns="50800" tIns="50800" rIns="50800" bIns="50800" rtlCol="0" anchor="ctr"/>
            <a:lstStyle/>
            <a:p>
              <a:pPr algn="ctr">
                <a:lnSpc>
                  <a:spcPts val="2388"/>
                </a:lnSpc>
              </a:pPr>
              <a:endParaRPr/>
            </a:p>
            <a:p>
              <a:pPr algn="ctr">
                <a:lnSpc>
                  <a:spcPts val="2388"/>
                </a:lnSpc>
              </a:pPr>
              <a:endParaRPr/>
            </a:p>
          </p:txBody>
        </p:sp>
      </p:grpSp>
      <p:sp>
        <p:nvSpPr>
          <p:cNvPr id="11" name="TextBox 11"/>
          <p:cNvSpPr txBox="1"/>
          <p:nvPr/>
        </p:nvSpPr>
        <p:spPr>
          <a:xfrm>
            <a:off x="1574991" y="5321159"/>
            <a:ext cx="6557776" cy="776097"/>
          </a:xfrm>
          <a:prstGeom prst="rect">
            <a:avLst/>
          </a:prstGeom>
        </p:spPr>
        <p:txBody>
          <a:bodyPr lIns="0" tIns="0" rIns="0" bIns="0" rtlCol="0" anchor="t">
            <a:spAutoFit/>
          </a:bodyPr>
          <a:lstStyle/>
          <a:p>
            <a:pPr algn="l">
              <a:lnSpc>
                <a:spcPts val="3023"/>
              </a:lnSpc>
              <a:spcBef>
                <a:spcPct val="0"/>
              </a:spcBef>
            </a:pPr>
            <a:r>
              <a:rPr lang="en-US" sz="2799" b="1">
                <a:solidFill>
                  <a:srgbClr val="FAFFE7"/>
                </a:solidFill>
                <a:latin typeface="Red Hat Display Bold"/>
                <a:ea typeface="Red Hat Display Bold"/>
                <a:cs typeface="Red Hat Display Bold"/>
                <a:sym typeface="Red Hat Display Bold"/>
              </a:rPr>
              <a:t>of students received a new disability diagnosis while in college</a:t>
            </a:r>
          </a:p>
        </p:txBody>
      </p:sp>
      <p:sp>
        <p:nvSpPr>
          <p:cNvPr id="12" name="TextBox 12"/>
          <p:cNvSpPr txBox="1"/>
          <p:nvPr/>
        </p:nvSpPr>
        <p:spPr>
          <a:xfrm>
            <a:off x="1574991" y="3887167"/>
            <a:ext cx="2144666" cy="898398"/>
          </a:xfrm>
          <a:prstGeom prst="rect">
            <a:avLst/>
          </a:prstGeom>
        </p:spPr>
        <p:txBody>
          <a:bodyPr lIns="0" tIns="0" rIns="0" bIns="0" rtlCol="0" anchor="t">
            <a:spAutoFit/>
          </a:bodyPr>
          <a:lstStyle/>
          <a:p>
            <a:pPr algn="l">
              <a:lnSpc>
                <a:spcPts val="6966"/>
              </a:lnSpc>
              <a:spcBef>
                <a:spcPct val="0"/>
              </a:spcBef>
            </a:pPr>
            <a:r>
              <a:rPr lang="en-US" sz="6450" b="1">
                <a:solidFill>
                  <a:srgbClr val="FAFFE7"/>
                </a:solidFill>
                <a:latin typeface="Red Hat Display Bold"/>
                <a:ea typeface="Red Hat Display Bold"/>
                <a:cs typeface="Red Hat Display Bold"/>
                <a:sym typeface="Red Hat Display Bold"/>
              </a:rPr>
              <a:t>1/2</a:t>
            </a:r>
          </a:p>
        </p:txBody>
      </p:sp>
      <p:sp>
        <p:nvSpPr>
          <p:cNvPr id="13" name="TextBox 13"/>
          <p:cNvSpPr txBox="1"/>
          <p:nvPr/>
        </p:nvSpPr>
        <p:spPr>
          <a:xfrm>
            <a:off x="10079449" y="5284182"/>
            <a:ext cx="5937976" cy="776097"/>
          </a:xfrm>
          <a:prstGeom prst="rect">
            <a:avLst/>
          </a:prstGeom>
        </p:spPr>
        <p:txBody>
          <a:bodyPr lIns="0" tIns="0" rIns="0" bIns="0" rtlCol="0" anchor="t">
            <a:spAutoFit/>
          </a:bodyPr>
          <a:lstStyle/>
          <a:p>
            <a:pPr algn="l">
              <a:lnSpc>
                <a:spcPts val="3023"/>
              </a:lnSpc>
              <a:spcBef>
                <a:spcPct val="0"/>
              </a:spcBef>
            </a:pPr>
            <a:r>
              <a:rPr lang="en-US" sz="2799" b="1">
                <a:solidFill>
                  <a:srgbClr val="354F66"/>
                </a:solidFill>
                <a:latin typeface="Red Hat Display Bold"/>
                <a:ea typeface="Red Hat Display Bold"/>
                <a:cs typeface="Red Hat Display Bold"/>
                <a:sym typeface="Red Hat Display Bold"/>
              </a:rPr>
              <a:t>of students did not disclose their disability to anyone on campus</a:t>
            </a:r>
          </a:p>
        </p:txBody>
      </p:sp>
      <p:sp>
        <p:nvSpPr>
          <p:cNvPr id="14" name="TextBox 14"/>
          <p:cNvSpPr txBox="1"/>
          <p:nvPr/>
        </p:nvSpPr>
        <p:spPr>
          <a:xfrm>
            <a:off x="4007616" y="7760365"/>
            <a:ext cx="10907036" cy="772519"/>
          </a:xfrm>
          <a:prstGeom prst="rect">
            <a:avLst/>
          </a:prstGeom>
        </p:spPr>
        <p:txBody>
          <a:bodyPr lIns="0" tIns="0" rIns="0" bIns="0" rtlCol="0" anchor="t">
            <a:spAutoFit/>
          </a:bodyPr>
          <a:lstStyle/>
          <a:p>
            <a:pPr algn="l">
              <a:lnSpc>
                <a:spcPts val="3023"/>
              </a:lnSpc>
              <a:spcBef>
                <a:spcPct val="0"/>
              </a:spcBef>
            </a:pPr>
            <a:r>
              <a:rPr lang="en-US" sz="2799" b="1" dirty="0">
                <a:solidFill>
                  <a:srgbClr val="354F66"/>
                </a:solidFill>
                <a:latin typeface="Red Hat Display Bold"/>
                <a:ea typeface="Red Hat Display Bold"/>
                <a:cs typeface="Red Hat Display Bold"/>
                <a:sym typeface="Red Hat Display Bold"/>
              </a:rPr>
              <a:t>of disabled students in higher education who disclosed, shared information with an accommodations office.</a:t>
            </a:r>
          </a:p>
        </p:txBody>
      </p:sp>
      <p:sp>
        <p:nvSpPr>
          <p:cNvPr id="15" name="TextBox 15"/>
          <p:cNvSpPr txBox="1"/>
          <p:nvPr/>
        </p:nvSpPr>
        <p:spPr>
          <a:xfrm>
            <a:off x="10079449" y="3861427"/>
            <a:ext cx="3258394" cy="898398"/>
          </a:xfrm>
          <a:prstGeom prst="rect">
            <a:avLst/>
          </a:prstGeom>
        </p:spPr>
        <p:txBody>
          <a:bodyPr lIns="0" tIns="0" rIns="0" bIns="0" rtlCol="0" anchor="t">
            <a:spAutoFit/>
          </a:bodyPr>
          <a:lstStyle/>
          <a:p>
            <a:pPr algn="just">
              <a:lnSpc>
                <a:spcPts val="6966"/>
              </a:lnSpc>
              <a:spcBef>
                <a:spcPct val="0"/>
              </a:spcBef>
            </a:pPr>
            <a:r>
              <a:rPr lang="en-US" sz="6450" b="1" dirty="0">
                <a:solidFill>
                  <a:srgbClr val="354F66"/>
                </a:solidFill>
                <a:latin typeface="Red Hat Display Bold"/>
                <a:ea typeface="Red Hat Display Bold"/>
                <a:cs typeface="Red Hat Display Bold"/>
                <a:sym typeface="Red Hat Display Bold"/>
              </a:rPr>
              <a:t>36%</a:t>
            </a:r>
          </a:p>
        </p:txBody>
      </p:sp>
      <p:sp>
        <p:nvSpPr>
          <p:cNvPr id="16" name="TextBox 16"/>
          <p:cNvSpPr txBox="1"/>
          <p:nvPr/>
        </p:nvSpPr>
        <p:spPr>
          <a:xfrm>
            <a:off x="1574991" y="7723027"/>
            <a:ext cx="2662074" cy="898398"/>
          </a:xfrm>
          <a:prstGeom prst="rect">
            <a:avLst/>
          </a:prstGeom>
        </p:spPr>
        <p:txBody>
          <a:bodyPr lIns="0" tIns="0" rIns="0" bIns="0" rtlCol="0" anchor="t">
            <a:spAutoFit/>
          </a:bodyPr>
          <a:lstStyle/>
          <a:p>
            <a:pPr algn="l">
              <a:lnSpc>
                <a:spcPts val="6966"/>
              </a:lnSpc>
              <a:spcBef>
                <a:spcPct val="0"/>
              </a:spcBef>
            </a:pPr>
            <a:r>
              <a:rPr lang="en-US" sz="6450" b="1" dirty="0">
                <a:solidFill>
                  <a:srgbClr val="354F66"/>
                </a:solidFill>
                <a:latin typeface="Red Hat Display Bold"/>
                <a:ea typeface="Red Hat Display Bold"/>
                <a:cs typeface="Red Hat Display Bold"/>
                <a:sym typeface="Red Hat Display Bold"/>
              </a:rPr>
              <a:t>47%</a:t>
            </a:r>
          </a:p>
        </p:txBody>
      </p:sp>
      <p:sp>
        <p:nvSpPr>
          <p:cNvPr id="17" name="TextBox 17"/>
          <p:cNvSpPr txBox="1"/>
          <p:nvPr/>
        </p:nvSpPr>
        <p:spPr>
          <a:xfrm>
            <a:off x="1028700" y="1134229"/>
            <a:ext cx="15992458" cy="2697470"/>
          </a:xfrm>
          <a:prstGeom prst="rect">
            <a:avLst/>
          </a:prstGeom>
        </p:spPr>
        <p:txBody>
          <a:bodyPr lIns="0" tIns="0" rIns="0" bIns="0" rtlCol="0" anchor="t">
            <a:spAutoFit/>
          </a:bodyPr>
          <a:lstStyle/>
          <a:p>
            <a:pPr algn="l">
              <a:lnSpc>
                <a:spcPts val="6966"/>
              </a:lnSpc>
            </a:pPr>
            <a:r>
              <a:rPr lang="en-US" sz="6450" b="1" dirty="0">
                <a:solidFill>
                  <a:srgbClr val="FAFFE7"/>
                </a:solidFill>
                <a:latin typeface="Red Hat Display Bold"/>
                <a:ea typeface="Red Hat Display Bold"/>
                <a:cs typeface="Red Hat Display Bold"/>
                <a:sym typeface="Red Hat Display Bold"/>
              </a:rPr>
              <a:t>What we have learned about disclosure in our work so far…</a:t>
            </a:r>
          </a:p>
          <a:p>
            <a:pPr algn="l">
              <a:lnSpc>
                <a:spcPts val="6966"/>
              </a:lnSpc>
              <a:spcBef>
                <a:spcPct val="0"/>
              </a:spcBef>
            </a:pPr>
            <a:endParaRPr lang="en-US" sz="6450" b="1" dirty="0">
              <a:solidFill>
                <a:srgbClr val="FAFFE7"/>
              </a:solidFill>
              <a:latin typeface="Red Hat Display Bold"/>
              <a:ea typeface="Red Hat Display Bold"/>
              <a:cs typeface="Red Hat Display Bold"/>
              <a:sym typeface="Red Hat Display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1028700" y="1134229"/>
            <a:ext cx="15206036" cy="17746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Important questions students ask themselves:</a:t>
            </a:r>
          </a:p>
        </p:txBody>
      </p:sp>
      <p:grpSp>
        <p:nvGrpSpPr>
          <p:cNvPr id="3" name="Group 3"/>
          <p:cNvGrpSpPr/>
          <p:nvPr/>
        </p:nvGrpSpPr>
        <p:grpSpPr>
          <a:xfrm>
            <a:off x="1035738" y="3312786"/>
            <a:ext cx="7463202" cy="1352400"/>
            <a:chOff x="0" y="0"/>
            <a:chExt cx="1820837" cy="329937"/>
          </a:xfrm>
        </p:grpSpPr>
        <p:sp>
          <p:nvSpPr>
            <p:cNvPr id="4" name="Freeform 4"/>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5" name="TextBox 5"/>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04992" y="3803696"/>
            <a:ext cx="6708536" cy="36105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Their needs: How will disclosing help me?</a:t>
            </a:r>
          </a:p>
        </p:txBody>
      </p:sp>
      <p:grpSp>
        <p:nvGrpSpPr>
          <p:cNvPr id="7" name="Group 7"/>
          <p:cNvGrpSpPr/>
          <p:nvPr/>
        </p:nvGrpSpPr>
        <p:grpSpPr>
          <a:xfrm>
            <a:off x="1028700" y="4880186"/>
            <a:ext cx="7463202" cy="1352400"/>
            <a:chOff x="0" y="0"/>
            <a:chExt cx="1820837" cy="329937"/>
          </a:xfrm>
        </p:grpSpPr>
        <p:sp>
          <p:nvSpPr>
            <p:cNvPr id="8" name="Freeform 8"/>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9" name="TextBox 9"/>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404102" y="5003768"/>
            <a:ext cx="6904302" cy="106411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Past disclosure experiences: Will I be stigmatized, doubted, or worse? </a:t>
            </a:r>
          </a:p>
          <a:p>
            <a:pPr algn="l">
              <a:lnSpc>
                <a:spcPts val="2818"/>
              </a:lnSpc>
            </a:pPr>
            <a:r>
              <a:rPr lang="en-US" sz="2348" b="1">
                <a:solidFill>
                  <a:srgbClr val="FAFFE7"/>
                </a:solidFill>
                <a:latin typeface="Quicksand Bold"/>
                <a:ea typeface="Quicksand Bold"/>
                <a:cs typeface="Quicksand Bold"/>
                <a:sym typeface="Quicksand Bold"/>
              </a:rPr>
              <a:t>What did I gain last time? Was it worth it?</a:t>
            </a:r>
          </a:p>
        </p:txBody>
      </p:sp>
      <p:grpSp>
        <p:nvGrpSpPr>
          <p:cNvPr id="11" name="Group 11"/>
          <p:cNvGrpSpPr/>
          <p:nvPr/>
        </p:nvGrpSpPr>
        <p:grpSpPr>
          <a:xfrm>
            <a:off x="1028700" y="6476413"/>
            <a:ext cx="7463202" cy="1352400"/>
            <a:chOff x="0" y="0"/>
            <a:chExt cx="1820837" cy="329937"/>
          </a:xfrm>
        </p:grpSpPr>
        <p:sp>
          <p:nvSpPr>
            <p:cNvPr id="12" name="Freeform 12"/>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13" name="TextBox 13"/>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04102" y="6791558"/>
            <a:ext cx="6708536" cy="71258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Power dynamics: Will they use it against me? Will it affect my grade?</a:t>
            </a:r>
          </a:p>
        </p:txBody>
      </p:sp>
      <p:grpSp>
        <p:nvGrpSpPr>
          <p:cNvPr id="15" name="Group 15"/>
          <p:cNvGrpSpPr/>
          <p:nvPr/>
        </p:nvGrpSpPr>
        <p:grpSpPr>
          <a:xfrm>
            <a:off x="9491081" y="3312786"/>
            <a:ext cx="7463202" cy="1352400"/>
            <a:chOff x="0" y="0"/>
            <a:chExt cx="1820837" cy="329937"/>
          </a:xfrm>
        </p:grpSpPr>
        <p:sp>
          <p:nvSpPr>
            <p:cNvPr id="16" name="Freeform 16"/>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17" name="TextBox 17"/>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9868002" y="3601963"/>
            <a:ext cx="6734750" cy="71258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Observed attitudes and behaviors of others: Will their ableism be directed at me?</a:t>
            </a:r>
          </a:p>
        </p:txBody>
      </p:sp>
      <p:grpSp>
        <p:nvGrpSpPr>
          <p:cNvPr id="19" name="Group 19"/>
          <p:cNvGrpSpPr/>
          <p:nvPr/>
        </p:nvGrpSpPr>
        <p:grpSpPr>
          <a:xfrm>
            <a:off x="9491081" y="4904685"/>
            <a:ext cx="7463202" cy="1352400"/>
            <a:chOff x="0" y="0"/>
            <a:chExt cx="1820837" cy="329937"/>
          </a:xfrm>
        </p:grpSpPr>
        <p:sp>
          <p:nvSpPr>
            <p:cNvPr id="20" name="Freeform 20"/>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21" name="TextBox 21"/>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68002" y="5204033"/>
            <a:ext cx="7086282" cy="71258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Relevance of the information: Is disclosing necessary? Why do they need this information?</a:t>
            </a:r>
          </a:p>
        </p:txBody>
      </p:sp>
      <p:grpSp>
        <p:nvGrpSpPr>
          <p:cNvPr id="23" name="Group 23"/>
          <p:cNvGrpSpPr/>
          <p:nvPr/>
        </p:nvGrpSpPr>
        <p:grpSpPr>
          <a:xfrm>
            <a:off x="9491081" y="6476413"/>
            <a:ext cx="7463202" cy="1352400"/>
            <a:chOff x="0" y="0"/>
            <a:chExt cx="1820837" cy="329937"/>
          </a:xfrm>
        </p:grpSpPr>
        <p:sp>
          <p:nvSpPr>
            <p:cNvPr id="24" name="Freeform 24"/>
            <p:cNvSpPr/>
            <p:nvPr/>
          </p:nvSpPr>
          <p:spPr>
            <a:xfrm>
              <a:off x="0" y="0"/>
              <a:ext cx="1820838" cy="329937"/>
            </a:xfrm>
            <a:custGeom>
              <a:avLst/>
              <a:gdLst/>
              <a:ahLst/>
              <a:cxnLst/>
              <a:rect l="l" t="t" r="r" b="b"/>
              <a:pathLst>
                <a:path w="1820838" h="329937">
                  <a:moveTo>
                    <a:pt x="1820838" y="10373"/>
                  </a:moveTo>
                  <a:lnTo>
                    <a:pt x="1820838" y="319563"/>
                  </a:lnTo>
                  <a:cubicBezTo>
                    <a:pt x="1820838" y="325292"/>
                    <a:pt x="1816193" y="329937"/>
                    <a:pt x="1810464" y="329937"/>
                  </a:cubicBezTo>
                  <a:lnTo>
                    <a:pt x="10373" y="329937"/>
                  </a:lnTo>
                  <a:cubicBezTo>
                    <a:pt x="4644" y="329937"/>
                    <a:pt x="0" y="325292"/>
                    <a:pt x="0" y="319563"/>
                  </a:cubicBezTo>
                  <a:lnTo>
                    <a:pt x="0" y="10373"/>
                  </a:lnTo>
                  <a:cubicBezTo>
                    <a:pt x="0" y="4644"/>
                    <a:pt x="4644" y="0"/>
                    <a:pt x="10373" y="0"/>
                  </a:cubicBezTo>
                  <a:lnTo>
                    <a:pt x="1810464" y="0"/>
                  </a:lnTo>
                  <a:cubicBezTo>
                    <a:pt x="1813215" y="0"/>
                    <a:pt x="1815854" y="1093"/>
                    <a:pt x="1817799" y="3038"/>
                  </a:cubicBezTo>
                  <a:cubicBezTo>
                    <a:pt x="1819745" y="4984"/>
                    <a:pt x="1820838" y="7622"/>
                    <a:pt x="1820838" y="10373"/>
                  </a:cubicBezTo>
                  <a:close/>
                </a:path>
              </a:pathLst>
            </a:custGeom>
            <a:solidFill>
              <a:srgbClr val="000000">
                <a:alpha val="14902"/>
              </a:srgbClr>
            </a:solidFill>
          </p:spPr>
          <p:txBody>
            <a:bodyPr/>
            <a:lstStyle/>
            <a:p>
              <a:endParaRPr lang="en-US"/>
            </a:p>
          </p:txBody>
        </p:sp>
        <p:sp>
          <p:nvSpPr>
            <p:cNvPr id="25" name="TextBox 25"/>
            <p:cNvSpPr txBox="1"/>
            <p:nvPr/>
          </p:nvSpPr>
          <p:spPr>
            <a:xfrm>
              <a:off x="0" y="-38100"/>
              <a:ext cx="1820837" cy="368037"/>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9868002" y="6774640"/>
            <a:ext cx="6892035" cy="712585"/>
          </a:xfrm>
          <a:prstGeom prst="rect">
            <a:avLst/>
          </a:prstGeom>
        </p:spPr>
        <p:txBody>
          <a:bodyPr lIns="0" tIns="0" rIns="0" bIns="0" rtlCol="0" anchor="t">
            <a:spAutoFit/>
          </a:bodyPr>
          <a:lstStyle/>
          <a:p>
            <a:pPr algn="l">
              <a:lnSpc>
                <a:spcPts val="2818"/>
              </a:lnSpc>
            </a:pPr>
            <a:r>
              <a:rPr lang="en-US" sz="2348" b="1">
                <a:solidFill>
                  <a:srgbClr val="FAFFE7"/>
                </a:solidFill>
                <a:latin typeface="Quicksand Bold"/>
                <a:ea typeface="Quicksand Bold"/>
                <a:cs typeface="Quicksand Bold"/>
                <a:sym typeface="Quicksand Bold"/>
              </a:rPr>
              <a:t>Apparentness of their disability: If they can’t notice it, why should I tell them?</a:t>
            </a:r>
          </a:p>
        </p:txBody>
      </p:sp>
      <p:grpSp>
        <p:nvGrpSpPr>
          <p:cNvPr id="27" name="Group 27"/>
          <p:cNvGrpSpPr/>
          <p:nvPr/>
        </p:nvGrpSpPr>
        <p:grpSpPr>
          <a:xfrm>
            <a:off x="1034847" y="3288287"/>
            <a:ext cx="214995" cy="1401399"/>
            <a:chOff x="0" y="0"/>
            <a:chExt cx="52454" cy="341891"/>
          </a:xfrm>
        </p:grpSpPr>
        <p:sp>
          <p:nvSpPr>
            <p:cNvPr id="28" name="Freeform 28"/>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29" name="TextBox 29"/>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034847" y="4855686"/>
            <a:ext cx="214995" cy="1401399"/>
            <a:chOff x="0" y="0"/>
            <a:chExt cx="52454" cy="341891"/>
          </a:xfrm>
        </p:grpSpPr>
        <p:sp>
          <p:nvSpPr>
            <p:cNvPr id="31" name="Freeform 31"/>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32" name="TextBox 32"/>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033957" y="6451914"/>
            <a:ext cx="214995" cy="1401399"/>
            <a:chOff x="0" y="0"/>
            <a:chExt cx="52454" cy="341891"/>
          </a:xfrm>
        </p:grpSpPr>
        <p:sp>
          <p:nvSpPr>
            <p:cNvPr id="34" name="Freeform 34"/>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35" name="TextBox 35"/>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9491081" y="3288287"/>
            <a:ext cx="214995" cy="1401399"/>
            <a:chOff x="0" y="0"/>
            <a:chExt cx="52454" cy="341891"/>
          </a:xfrm>
        </p:grpSpPr>
        <p:sp>
          <p:nvSpPr>
            <p:cNvPr id="37" name="Freeform 37"/>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38" name="TextBox 38"/>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491081" y="4880186"/>
            <a:ext cx="214995" cy="1401399"/>
            <a:chOff x="0" y="0"/>
            <a:chExt cx="52454" cy="341891"/>
          </a:xfrm>
        </p:grpSpPr>
        <p:sp>
          <p:nvSpPr>
            <p:cNvPr id="40" name="Freeform 40"/>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41" name="TextBox 41"/>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9491081" y="6451914"/>
            <a:ext cx="214995" cy="1401399"/>
            <a:chOff x="0" y="0"/>
            <a:chExt cx="52454" cy="341891"/>
          </a:xfrm>
        </p:grpSpPr>
        <p:sp>
          <p:nvSpPr>
            <p:cNvPr id="43" name="Freeform 43"/>
            <p:cNvSpPr/>
            <p:nvPr/>
          </p:nvSpPr>
          <p:spPr>
            <a:xfrm>
              <a:off x="0" y="0"/>
              <a:ext cx="52454" cy="341891"/>
            </a:xfrm>
            <a:custGeom>
              <a:avLst/>
              <a:gdLst/>
              <a:ahLst/>
              <a:cxnLst/>
              <a:rect l="l" t="t" r="r" b="b"/>
              <a:pathLst>
                <a:path w="52454" h="341891">
                  <a:moveTo>
                    <a:pt x="52454" y="26227"/>
                  </a:moveTo>
                  <a:lnTo>
                    <a:pt x="52454" y="315664"/>
                  </a:lnTo>
                  <a:cubicBezTo>
                    <a:pt x="52454" y="330148"/>
                    <a:pt x="40711" y="341891"/>
                    <a:pt x="26227" y="341891"/>
                  </a:cubicBezTo>
                  <a:lnTo>
                    <a:pt x="26227" y="341891"/>
                  </a:lnTo>
                  <a:cubicBezTo>
                    <a:pt x="19271" y="341891"/>
                    <a:pt x="12600" y="339127"/>
                    <a:pt x="7682" y="334209"/>
                  </a:cubicBezTo>
                  <a:cubicBezTo>
                    <a:pt x="2763" y="329290"/>
                    <a:pt x="0" y="322620"/>
                    <a:pt x="0" y="315664"/>
                  </a:cubicBezTo>
                  <a:lnTo>
                    <a:pt x="0" y="26227"/>
                  </a:lnTo>
                  <a:cubicBezTo>
                    <a:pt x="0" y="11742"/>
                    <a:pt x="11742" y="0"/>
                    <a:pt x="26227" y="0"/>
                  </a:cubicBezTo>
                  <a:lnTo>
                    <a:pt x="26227" y="0"/>
                  </a:lnTo>
                  <a:cubicBezTo>
                    <a:pt x="33183" y="0"/>
                    <a:pt x="39853" y="2763"/>
                    <a:pt x="44772" y="7682"/>
                  </a:cubicBezTo>
                  <a:cubicBezTo>
                    <a:pt x="49690" y="12600"/>
                    <a:pt x="52454" y="19271"/>
                    <a:pt x="52454" y="26227"/>
                  </a:cubicBezTo>
                  <a:close/>
                </a:path>
              </a:pathLst>
            </a:custGeom>
            <a:solidFill>
              <a:srgbClr val="CC60C2"/>
            </a:solidFill>
          </p:spPr>
          <p:txBody>
            <a:bodyPr/>
            <a:lstStyle/>
            <a:p>
              <a:endParaRPr lang="en-US"/>
            </a:p>
          </p:txBody>
        </p:sp>
        <p:sp>
          <p:nvSpPr>
            <p:cNvPr id="44" name="TextBox 44"/>
            <p:cNvSpPr txBox="1"/>
            <p:nvPr/>
          </p:nvSpPr>
          <p:spPr>
            <a:xfrm>
              <a:off x="0" y="-38100"/>
              <a:ext cx="52454" cy="379991"/>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1033957" y="8289111"/>
            <a:ext cx="16230600" cy="1095375"/>
          </a:xfrm>
          <a:prstGeom prst="rect">
            <a:avLst/>
          </a:prstGeom>
        </p:spPr>
        <p:txBody>
          <a:bodyPr lIns="0" tIns="0" rIns="0" bIns="0" rtlCol="0" anchor="t">
            <a:spAutoFit/>
          </a:bodyPr>
          <a:lstStyle/>
          <a:p>
            <a:pPr algn="l">
              <a:lnSpc>
                <a:spcPts val="2879"/>
              </a:lnSpc>
              <a:spcBef>
                <a:spcPct val="0"/>
              </a:spcBef>
            </a:pPr>
            <a:r>
              <a:rPr lang="en-US" sz="2400" b="1">
                <a:solidFill>
                  <a:srgbClr val="FAFFE7"/>
                </a:solidFill>
                <a:latin typeface="Quicksand Bold"/>
                <a:ea typeface="Quicksand Bold"/>
                <a:cs typeface="Quicksand Bold"/>
                <a:sym typeface="Quicksand Bold"/>
              </a:rPr>
              <a:t>It’s critical to note that disclosure research tends to focus mainly on accommodations office disclosure, but this is not always the main purpose for students. There are many benefits and costs that cut across friendships, classroom instruction, field placements, campus participation, and more.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FE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345569"/>
            <a:chOff x="0" y="0"/>
            <a:chExt cx="24384000" cy="13794092"/>
          </a:xfrm>
        </p:grpSpPr>
        <p:sp>
          <p:nvSpPr>
            <p:cNvPr id="3" name="Freeform 3"/>
            <p:cNvSpPr/>
            <p:nvPr/>
          </p:nvSpPr>
          <p:spPr>
            <a:xfrm>
              <a:off x="0" y="0"/>
              <a:ext cx="24384000" cy="13794105"/>
            </a:xfrm>
            <a:custGeom>
              <a:avLst/>
              <a:gdLst/>
              <a:ahLst/>
              <a:cxnLst/>
              <a:rect l="l" t="t" r="r" b="b"/>
              <a:pathLst>
                <a:path w="24384000" h="13794105">
                  <a:moveTo>
                    <a:pt x="0" y="0"/>
                  </a:moveTo>
                  <a:lnTo>
                    <a:pt x="24384000" y="0"/>
                  </a:lnTo>
                  <a:lnTo>
                    <a:pt x="24384000" y="13794105"/>
                  </a:lnTo>
                  <a:lnTo>
                    <a:pt x="0" y="13794105"/>
                  </a:lnTo>
                  <a:close/>
                </a:path>
              </a:pathLst>
            </a:custGeom>
            <a:solidFill>
              <a:srgbClr val="98CBFF"/>
            </a:solidFill>
          </p:spPr>
          <p:txBody>
            <a:bodyPr/>
            <a:lstStyle/>
            <a:p>
              <a:endParaRPr lang="en-US"/>
            </a:p>
          </p:txBody>
        </p:sp>
      </p:grpSp>
      <p:grpSp>
        <p:nvGrpSpPr>
          <p:cNvPr id="4" name="Group 4"/>
          <p:cNvGrpSpPr/>
          <p:nvPr/>
        </p:nvGrpSpPr>
        <p:grpSpPr>
          <a:xfrm>
            <a:off x="1230506" y="3757502"/>
            <a:ext cx="5954066" cy="4870628"/>
            <a:chOff x="0" y="0"/>
            <a:chExt cx="7938754" cy="6494170"/>
          </a:xfrm>
        </p:grpSpPr>
        <p:sp>
          <p:nvSpPr>
            <p:cNvPr id="5" name="Freeform 5"/>
            <p:cNvSpPr/>
            <p:nvPr/>
          </p:nvSpPr>
          <p:spPr>
            <a:xfrm>
              <a:off x="0" y="0"/>
              <a:ext cx="7938754" cy="6494170"/>
            </a:xfrm>
            <a:custGeom>
              <a:avLst/>
              <a:gdLst/>
              <a:ahLst/>
              <a:cxnLst/>
              <a:rect l="l" t="t" r="r" b="b"/>
              <a:pathLst>
                <a:path w="7938754" h="6494170">
                  <a:moveTo>
                    <a:pt x="0" y="0"/>
                  </a:moveTo>
                  <a:lnTo>
                    <a:pt x="7938754" y="0"/>
                  </a:lnTo>
                  <a:lnTo>
                    <a:pt x="7938754" y="6494170"/>
                  </a:lnTo>
                  <a:lnTo>
                    <a:pt x="0" y="6494170"/>
                  </a:lnTo>
                  <a:close/>
                </a:path>
              </a:pathLst>
            </a:custGeom>
          </p:spPr>
          <p:txBody>
            <a:bodyPr/>
            <a:lstStyle/>
            <a:p>
              <a:endParaRPr lang="en-US"/>
            </a:p>
          </p:txBody>
        </p:sp>
        <p:sp>
          <p:nvSpPr>
            <p:cNvPr id="6" name="TextBox 6"/>
            <p:cNvSpPr txBox="1"/>
            <p:nvPr/>
          </p:nvSpPr>
          <p:spPr>
            <a:xfrm>
              <a:off x="0" y="57150"/>
              <a:ext cx="7938754" cy="6437020"/>
            </a:xfrm>
            <a:prstGeom prst="rect">
              <a:avLst/>
            </a:prstGeom>
          </p:spPr>
          <p:txBody>
            <a:bodyPr lIns="0" tIns="0" rIns="0" bIns="0" rtlCol="0" anchor="ctr"/>
            <a:lstStyle/>
            <a:p>
              <a:pPr algn="l">
                <a:lnSpc>
                  <a:spcPts val="5184"/>
                </a:lnSpc>
              </a:pPr>
              <a:r>
                <a:rPr lang="en-US" sz="4800" b="1" dirty="0">
                  <a:solidFill>
                    <a:srgbClr val="354F66"/>
                  </a:solidFill>
                  <a:latin typeface="Red Hat Display Bold"/>
                  <a:ea typeface="Red Hat Display Bold"/>
                  <a:cs typeface="Red Hat Display Bold"/>
                  <a:sym typeface="Red Hat Display Bold"/>
                </a:rPr>
                <a:t>What are some topics or factors you think are most important to examine related to disclosure decision making?</a:t>
              </a:r>
            </a:p>
          </p:txBody>
        </p:sp>
      </p:grpSp>
      <p:grpSp>
        <p:nvGrpSpPr>
          <p:cNvPr id="7" name="Group 7"/>
          <p:cNvGrpSpPr/>
          <p:nvPr/>
        </p:nvGrpSpPr>
        <p:grpSpPr>
          <a:xfrm>
            <a:off x="-148976" y="4194169"/>
            <a:ext cx="297951" cy="978613"/>
            <a:chOff x="0" y="0"/>
            <a:chExt cx="397268" cy="1304818"/>
          </a:xfrm>
        </p:grpSpPr>
        <p:sp>
          <p:nvSpPr>
            <p:cNvPr id="8" name="Freeform 8"/>
            <p:cNvSpPr/>
            <p:nvPr/>
          </p:nvSpPr>
          <p:spPr>
            <a:xfrm>
              <a:off x="0" y="0"/>
              <a:ext cx="397256" cy="1304798"/>
            </a:xfrm>
            <a:custGeom>
              <a:avLst/>
              <a:gdLst/>
              <a:ahLst/>
              <a:cxnLst/>
              <a:rect l="l" t="t" r="r" b="b"/>
              <a:pathLst>
                <a:path w="397256" h="1304798">
                  <a:moveTo>
                    <a:pt x="0" y="0"/>
                  </a:moveTo>
                  <a:lnTo>
                    <a:pt x="397256" y="0"/>
                  </a:lnTo>
                  <a:lnTo>
                    <a:pt x="397256" y="1304798"/>
                  </a:lnTo>
                  <a:lnTo>
                    <a:pt x="0" y="1304798"/>
                  </a:lnTo>
                  <a:close/>
                </a:path>
              </a:pathLst>
            </a:custGeom>
            <a:solidFill>
              <a:srgbClr val="354F66"/>
            </a:solidFill>
          </p:spPr>
          <p:txBody>
            <a:bodyPr/>
            <a:lstStyle/>
            <a:p>
              <a:endParaRPr lang="en-US"/>
            </a:p>
          </p:txBody>
        </p:sp>
      </p:grpSp>
      <p:grpSp>
        <p:nvGrpSpPr>
          <p:cNvPr id="9" name="Group 9"/>
          <p:cNvGrpSpPr/>
          <p:nvPr/>
        </p:nvGrpSpPr>
        <p:grpSpPr>
          <a:xfrm>
            <a:off x="1230506" y="2508108"/>
            <a:ext cx="3572914" cy="975096"/>
            <a:chOff x="0" y="0"/>
            <a:chExt cx="4763886" cy="1300128"/>
          </a:xfrm>
        </p:grpSpPr>
        <p:sp>
          <p:nvSpPr>
            <p:cNvPr id="10" name="Freeform 10"/>
            <p:cNvSpPr/>
            <p:nvPr/>
          </p:nvSpPr>
          <p:spPr>
            <a:xfrm>
              <a:off x="0" y="0"/>
              <a:ext cx="4763897" cy="1300099"/>
            </a:xfrm>
            <a:custGeom>
              <a:avLst/>
              <a:gdLst/>
              <a:ahLst/>
              <a:cxnLst/>
              <a:rect l="l" t="t" r="r" b="b"/>
              <a:pathLst>
                <a:path w="4763897" h="1300099">
                  <a:moveTo>
                    <a:pt x="0" y="216662"/>
                  </a:moveTo>
                  <a:cubicBezTo>
                    <a:pt x="0" y="97028"/>
                    <a:pt x="97028" y="0"/>
                    <a:pt x="216662" y="0"/>
                  </a:cubicBezTo>
                  <a:lnTo>
                    <a:pt x="4547235" y="0"/>
                  </a:lnTo>
                  <a:cubicBezTo>
                    <a:pt x="4666869" y="0"/>
                    <a:pt x="4763897" y="97028"/>
                    <a:pt x="4763897" y="216662"/>
                  </a:cubicBezTo>
                  <a:lnTo>
                    <a:pt x="4763897" y="1083437"/>
                  </a:lnTo>
                  <a:cubicBezTo>
                    <a:pt x="4763897" y="1203071"/>
                    <a:pt x="4666869" y="1300099"/>
                    <a:pt x="4547235" y="1300099"/>
                  </a:cubicBezTo>
                  <a:lnTo>
                    <a:pt x="216662" y="1300099"/>
                  </a:lnTo>
                  <a:cubicBezTo>
                    <a:pt x="97028" y="1300099"/>
                    <a:pt x="0" y="1203071"/>
                    <a:pt x="0" y="1083437"/>
                  </a:cubicBezTo>
                  <a:close/>
                </a:path>
              </a:pathLst>
            </a:custGeom>
            <a:solidFill>
              <a:srgbClr val="FFFFFF"/>
            </a:solidFill>
          </p:spPr>
          <p:txBody>
            <a:bodyPr/>
            <a:lstStyle/>
            <a:p>
              <a:endParaRPr lang="en-US"/>
            </a:p>
          </p:txBody>
        </p:sp>
        <p:sp>
          <p:nvSpPr>
            <p:cNvPr id="11" name="TextBox 11"/>
            <p:cNvSpPr txBox="1"/>
            <p:nvPr/>
          </p:nvSpPr>
          <p:spPr>
            <a:xfrm>
              <a:off x="0" y="-9525"/>
              <a:ext cx="4763886" cy="1309653"/>
            </a:xfrm>
            <a:prstGeom prst="rect">
              <a:avLst/>
            </a:prstGeom>
          </p:spPr>
          <p:txBody>
            <a:bodyPr lIns="50800" tIns="50800" rIns="50800" bIns="50800" rtlCol="0" anchor="ctr"/>
            <a:lstStyle/>
            <a:p>
              <a:pPr algn="ctr">
                <a:lnSpc>
                  <a:spcPts val="2879"/>
                </a:lnSpc>
              </a:pPr>
              <a:r>
                <a:rPr lang="en-US" sz="2400" b="1">
                  <a:solidFill>
                    <a:srgbClr val="354F66"/>
                  </a:solidFill>
                  <a:latin typeface="Quicksand Bold"/>
                  <a:ea typeface="Quicksand Bold"/>
                  <a:cs typeface="Quicksand Bold"/>
                  <a:sym typeface="Quicksand Bold"/>
                </a:rPr>
                <a:t>Question #1</a:t>
              </a:r>
            </a:p>
          </p:txBody>
        </p:sp>
      </p:grpSp>
      <p:grpSp>
        <p:nvGrpSpPr>
          <p:cNvPr id="12" name="Group 12"/>
          <p:cNvGrpSpPr/>
          <p:nvPr/>
        </p:nvGrpSpPr>
        <p:grpSpPr>
          <a:xfrm>
            <a:off x="8185400" y="639020"/>
            <a:ext cx="9000720" cy="9067529"/>
            <a:chOff x="0" y="0"/>
            <a:chExt cx="13032450" cy="13129184"/>
          </a:xfrm>
        </p:grpSpPr>
        <p:sp>
          <p:nvSpPr>
            <p:cNvPr id="13" name="Freeform 13"/>
            <p:cNvSpPr/>
            <p:nvPr/>
          </p:nvSpPr>
          <p:spPr>
            <a:xfrm>
              <a:off x="0" y="0"/>
              <a:ext cx="13032378" cy="13129086"/>
            </a:xfrm>
            <a:custGeom>
              <a:avLst/>
              <a:gdLst/>
              <a:ahLst/>
              <a:cxnLst/>
              <a:rect l="l" t="t" r="r" b="b"/>
              <a:pathLst>
                <a:path w="13032378" h="13129086">
                  <a:moveTo>
                    <a:pt x="0" y="312571"/>
                  </a:moveTo>
                  <a:cubicBezTo>
                    <a:pt x="0" y="140022"/>
                    <a:pt x="114461" y="0"/>
                    <a:pt x="255512" y="0"/>
                  </a:cubicBezTo>
                  <a:lnTo>
                    <a:pt x="12776866" y="0"/>
                  </a:lnTo>
                  <a:cubicBezTo>
                    <a:pt x="12918043" y="0"/>
                    <a:pt x="13032378" y="140022"/>
                    <a:pt x="13032378" y="312571"/>
                  </a:cubicBezTo>
                  <a:lnTo>
                    <a:pt x="13032378" y="12816515"/>
                  </a:lnTo>
                  <a:cubicBezTo>
                    <a:pt x="13032378" y="12989219"/>
                    <a:pt x="12917917" y="13129085"/>
                    <a:pt x="12776866" y="13129085"/>
                  </a:cubicBezTo>
                  <a:lnTo>
                    <a:pt x="255512" y="13129085"/>
                  </a:lnTo>
                  <a:cubicBezTo>
                    <a:pt x="114461" y="13129231"/>
                    <a:pt x="0" y="12989218"/>
                    <a:pt x="0" y="12816515"/>
                  </a:cubicBezTo>
                  <a:close/>
                </a:path>
              </a:pathLst>
            </a:custGeom>
            <a:solidFill>
              <a:srgbClr val="000000">
                <a:alpha val="3922"/>
              </a:srgbClr>
            </a:solidFill>
          </p:spPr>
          <p:txBody>
            <a:bodyPr/>
            <a:lstStyle/>
            <a:p>
              <a:endParaRPr lang="en-US"/>
            </a:p>
          </p:txBody>
        </p:sp>
      </p:grpSp>
      <p:grpSp>
        <p:nvGrpSpPr>
          <p:cNvPr id="14" name="Group 14"/>
          <p:cNvGrpSpPr/>
          <p:nvPr/>
        </p:nvGrpSpPr>
        <p:grpSpPr>
          <a:xfrm>
            <a:off x="9100264" y="1263205"/>
            <a:ext cx="7170990" cy="894809"/>
            <a:chOff x="0" y="0"/>
            <a:chExt cx="10383121" cy="1295625"/>
          </a:xfrm>
        </p:grpSpPr>
        <p:sp>
          <p:nvSpPr>
            <p:cNvPr id="15" name="Freeform 15"/>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16" name="TextBox 16"/>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Previous experiences with disclosure</a:t>
              </a:r>
            </a:p>
          </p:txBody>
        </p:sp>
      </p:grpSp>
      <p:grpSp>
        <p:nvGrpSpPr>
          <p:cNvPr id="17" name="Group 17"/>
          <p:cNvGrpSpPr/>
          <p:nvPr/>
        </p:nvGrpSpPr>
        <p:grpSpPr>
          <a:xfrm>
            <a:off x="9100265" y="2410449"/>
            <a:ext cx="7170990" cy="894809"/>
            <a:chOff x="0" y="0"/>
            <a:chExt cx="10383121" cy="1295625"/>
          </a:xfrm>
        </p:grpSpPr>
        <p:sp>
          <p:nvSpPr>
            <p:cNvPr id="18" name="Freeform 18"/>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19" name="TextBox 19"/>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Inaccessible learning environments</a:t>
              </a:r>
            </a:p>
          </p:txBody>
        </p:sp>
      </p:grpSp>
      <p:grpSp>
        <p:nvGrpSpPr>
          <p:cNvPr id="20" name="Group 20"/>
          <p:cNvGrpSpPr/>
          <p:nvPr/>
        </p:nvGrpSpPr>
        <p:grpSpPr>
          <a:xfrm>
            <a:off x="9100265" y="3557694"/>
            <a:ext cx="7170990" cy="894809"/>
            <a:chOff x="0" y="0"/>
            <a:chExt cx="10383121" cy="1295625"/>
          </a:xfrm>
        </p:grpSpPr>
        <p:sp>
          <p:nvSpPr>
            <p:cNvPr id="21" name="Freeform 21"/>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22" name="TextBox 22"/>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Faculty preparation for disclosure</a:t>
              </a:r>
            </a:p>
          </p:txBody>
        </p:sp>
      </p:grpSp>
      <p:grpSp>
        <p:nvGrpSpPr>
          <p:cNvPr id="23" name="Group 23"/>
          <p:cNvGrpSpPr/>
          <p:nvPr/>
        </p:nvGrpSpPr>
        <p:grpSpPr>
          <a:xfrm>
            <a:off x="9100265" y="4704938"/>
            <a:ext cx="7170990" cy="894809"/>
            <a:chOff x="0" y="0"/>
            <a:chExt cx="10383121" cy="1295625"/>
          </a:xfrm>
        </p:grpSpPr>
        <p:sp>
          <p:nvSpPr>
            <p:cNvPr id="24" name="Freeform 24"/>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25" name="TextBox 25"/>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Institutional responsiveness to requests</a:t>
              </a:r>
            </a:p>
          </p:txBody>
        </p:sp>
      </p:grpSp>
      <p:grpSp>
        <p:nvGrpSpPr>
          <p:cNvPr id="26" name="Group 26"/>
          <p:cNvGrpSpPr/>
          <p:nvPr/>
        </p:nvGrpSpPr>
        <p:grpSpPr>
          <a:xfrm>
            <a:off x="9100265" y="5852183"/>
            <a:ext cx="7170990" cy="894809"/>
            <a:chOff x="0" y="0"/>
            <a:chExt cx="10383121" cy="1295625"/>
          </a:xfrm>
        </p:grpSpPr>
        <p:sp>
          <p:nvSpPr>
            <p:cNvPr id="27" name="Freeform 27"/>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28" name="TextBox 28"/>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Authentic expression of identity</a:t>
              </a:r>
            </a:p>
          </p:txBody>
        </p:sp>
      </p:grpSp>
      <p:grpSp>
        <p:nvGrpSpPr>
          <p:cNvPr id="29" name="Group 29"/>
          <p:cNvGrpSpPr/>
          <p:nvPr/>
        </p:nvGrpSpPr>
        <p:grpSpPr>
          <a:xfrm>
            <a:off x="9100265" y="6999427"/>
            <a:ext cx="7170990" cy="894809"/>
            <a:chOff x="0" y="0"/>
            <a:chExt cx="10383121" cy="1295625"/>
          </a:xfrm>
        </p:grpSpPr>
        <p:sp>
          <p:nvSpPr>
            <p:cNvPr id="30" name="Freeform 30"/>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31" name="TextBox 31"/>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Student demographics that matter</a:t>
              </a:r>
            </a:p>
          </p:txBody>
        </p:sp>
      </p:grpSp>
      <p:grpSp>
        <p:nvGrpSpPr>
          <p:cNvPr id="32" name="Group 32"/>
          <p:cNvGrpSpPr/>
          <p:nvPr/>
        </p:nvGrpSpPr>
        <p:grpSpPr>
          <a:xfrm>
            <a:off x="9100264" y="8146672"/>
            <a:ext cx="7170990" cy="894809"/>
            <a:chOff x="0" y="0"/>
            <a:chExt cx="10383121" cy="1295625"/>
          </a:xfrm>
        </p:grpSpPr>
        <p:sp>
          <p:nvSpPr>
            <p:cNvPr id="33" name="Freeform 33"/>
            <p:cNvSpPr/>
            <p:nvPr/>
          </p:nvSpPr>
          <p:spPr>
            <a:xfrm>
              <a:off x="0" y="0"/>
              <a:ext cx="10383182" cy="1295701"/>
            </a:xfrm>
            <a:custGeom>
              <a:avLst/>
              <a:gdLst/>
              <a:ahLst/>
              <a:cxnLst/>
              <a:rect l="l" t="t" r="r" b="b"/>
              <a:pathLst>
                <a:path w="10383182" h="1295701">
                  <a:moveTo>
                    <a:pt x="0" y="215976"/>
                  </a:moveTo>
                  <a:cubicBezTo>
                    <a:pt x="0" y="96718"/>
                    <a:pt x="136366" y="0"/>
                    <a:pt x="304513" y="0"/>
                  </a:cubicBezTo>
                  <a:lnTo>
                    <a:pt x="10078669" y="0"/>
                  </a:lnTo>
                  <a:cubicBezTo>
                    <a:pt x="10246816" y="0"/>
                    <a:pt x="10383182" y="96718"/>
                    <a:pt x="10383182" y="215976"/>
                  </a:cubicBezTo>
                  <a:lnTo>
                    <a:pt x="10383182" y="1079703"/>
                  </a:lnTo>
                  <a:cubicBezTo>
                    <a:pt x="10383182" y="1198961"/>
                    <a:pt x="10246816" y="1295701"/>
                    <a:pt x="10078669" y="1295701"/>
                  </a:cubicBezTo>
                  <a:lnTo>
                    <a:pt x="304513" y="1295701"/>
                  </a:lnTo>
                  <a:cubicBezTo>
                    <a:pt x="136366" y="1295589"/>
                    <a:pt x="0" y="1198961"/>
                    <a:pt x="0" y="1079703"/>
                  </a:cubicBezTo>
                  <a:close/>
                </a:path>
              </a:pathLst>
            </a:custGeom>
            <a:solidFill>
              <a:srgbClr val="FFFFFF"/>
            </a:solidFill>
          </p:spPr>
          <p:txBody>
            <a:bodyPr/>
            <a:lstStyle/>
            <a:p>
              <a:endParaRPr lang="en-US"/>
            </a:p>
          </p:txBody>
        </p:sp>
        <p:sp>
          <p:nvSpPr>
            <p:cNvPr id="34" name="TextBox 34"/>
            <p:cNvSpPr txBox="1"/>
            <p:nvPr/>
          </p:nvSpPr>
          <p:spPr>
            <a:xfrm>
              <a:off x="0" y="-9525"/>
              <a:ext cx="10383121" cy="1305150"/>
            </a:xfrm>
            <a:prstGeom prst="rect">
              <a:avLst/>
            </a:prstGeom>
          </p:spPr>
          <p:txBody>
            <a:bodyPr lIns="190500" tIns="190500" rIns="190500" bIns="190500" rtlCol="0" anchor="ctr"/>
            <a:lstStyle/>
            <a:p>
              <a:pPr algn="l">
                <a:lnSpc>
                  <a:spcPts val="3359"/>
                </a:lnSpc>
              </a:pPr>
              <a:r>
                <a:rPr lang="en-US" sz="2799" b="1">
                  <a:solidFill>
                    <a:srgbClr val="354F66"/>
                  </a:solidFill>
                  <a:latin typeface="Quicksand Bold"/>
                  <a:ea typeface="Quicksand Bold"/>
                  <a:cs typeface="Quicksand Bold"/>
                  <a:sym typeface="Quicksand Bold"/>
                </a:rPr>
                <a:t>Disclosure timing and purpose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TextBox 2"/>
          <p:cNvSpPr txBox="1"/>
          <p:nvPr/>
        </p:nvSpPr>
        <p:spPr>
          <a:xfrm>
            <a:off x="1266209" y="5079000"/>
            <a:ext cx="13653365" cy="1434709"/>
          </a:xfrm>
          <a:prstGeom prst="rect">
            <a:avLst/>
          </a:prstGeom>
        </p:spPr>
        <p:txBody>
          <a:bodyPr lIns="0" tIns="0" rIns="0" bIns="0" rtlCol="0" anchor="t">
            <a:spAutoFit/>
          </a:bodyPr>
          <a:lstStyle/>
          <a:p>
            <a:pPr algn="l">
              <a:lnSpc>
                <a:spcPts val="10342"/>
              </a:lnSpc>
            </a:pPr>
            <a:r>
              <a:rPr lang="en-US" sz="11969" b="1">
                <a:solidFill>
                  <a:srgbClr val="FAFFE7"/>
                </a:solidFill>
                <a:latin typeface="Red Hat Display Bold"/>
                <a:ea typeface="Red Hat Display Bold"/>
                <a:cs typeface="Red Hat Display Bold"/>
                <a:sym typeface="Red Hat Display Bold"/>
              </a:rPr>
              <a:t>Panel Discussion</a:t>
            </a:r>
          </a:p>
        </p:txBody>
      </p:sp>
      <p:sp>
        <p:nvSpPr>
          <p:cNvPr id="3" name="Freeform 3"/>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TextBox 2"/>
          <p:cNvSpPr txBox="1"/>
          <p:nvPr/>
        </p:nvSpPr>
        <p:spPr>
          <a:xfrm>
            <a:off x="1266209" y="5079000"/>
            <a:ext cx="13653365" cy="1434709"/>
          </a:xfrm>
          <a:prstGeom prst="rect">
            <a:avLst/>
          </a:prstGeom>
        </p:spPr>
        <p:txBody>
          <a:bodyPr lIns="0" tIns="0" rIns="0" bIns="0" rtlCol="0" anchor="t">
            <a:spAutoFit/>
          </a:bodyPr>
          <a:lstStyle/>
          <a:p>
            <a:pPr algn="l">
              <a:lnSpc>
                <a:spcPts val="10342"/>
              </a:lnSpc>
            </a:pPr>
            <a:r>
              <a:rPr lang="en-US" sz="11969" b="1">
                <a:solidFill>
                  <a:srgbClr val="FAFFE7"/>
                </a:solidFill>
                <a:latin typeface="Red Hat Display Bold"/>
                <a:ea typeface="Red Hat Display Bold"/>
                <a:cs typeface="Red Hat Display Bold"/>
                <a:sym typeface="Red Hat Display Bold"/>
              </a:rPr>
              <a:t>Q&amp;A</a:t>
            </a:r>
          </a:p>
        </p:txBody>
      </p:sp>
      <p:sp>
        <p:nvSpPr>
          <p:cNvPr id="3" name="Freeform 3"/>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grpSp>
        <p:nvGrpSpPr>
          <p:cNvPr id="2" name="Group 2"/>
          <p:cNvGrpSpPr/>
          <p:nvPr/>
        </p:nvGrpSpPr>
        <p:grpSpPr>
          <a:xfrm>
            <a:off x="10923609" y="0"/>
            <a:ext cx="7364391" cy="10287000"/>
            <a:chOff x="0" y="0"/>
            <a:chExt cx="9819188" cy="13716000"/>
          </a:xfrm>
        </p:grpSpPr>
        <p:sp>
          <p:nvSpPr>
            <p:cNvPr id="3" name="Freeform 3"/>
            <p:cNvSpPr/>
            <p:nvPr/>
          </p:nvSpPr>
          <p:spPr>
            <a:xfrm>
              <a:off x="0" y="0"/>
              <a:ext cx="9819132" cy="13716000"/>
            </a:xfrm>
            <a:custGeom>
              <a:avLst/>
              <a:gdLst/>
              <a:ahLst/>
              <a:cxnLst/>
              <a:rect l="l" t="t" r="r" b="b"/>
              <a:pathLst>
                <a:path w="9819132" h="13716000">
                  <a:moveTo>
                    <a:pt x="0" y="0"/>
                  </a:moveTo>
                  <a:lnTo>
                    <a:pt x="9819132" y="0"/>
                  </a:lnTo>
                  <a:lnTo>
                    <a:pt x="9819132" y="13716000"/>
                  </a:lnTo>
                  <a:lnTo>
                    <a:pt x="0" y="13716000"/>
                  </a:lnTo>
                  <a:close/>
                </a:path>
              </a:pathLst>
            </a:custGeom>
            <a:solidFill>
              <a:srgbClr val="99CCFF"/>
            </a:solidFill>
          </p:spPr>
          <p:txBody>
            <a:bodyPr/>
            <a:lstStyle/>
            <a:p>
              <a:endParaRPr lang="en-US"/>
            </a:p>
          </p:txBody>
        </p:sp>
      </p:grpSp>
      <p:grpSp>
        <p:nvGrpSpPr>
          <p:cNvPr id="4" name="Group 4"/>
          <p:cNvGrpSpPr/>
          <p:nvPr/>
        </p:nvGrpSpPr>
        <p:grpSpPr>
          <a:xfrm>
            <a:off x="10923609" y="2922609"/>
            <a:ext cx="7364391" cy="7364391"/>
            <a:chOff x="0" y="0"/>
            <a:chExt cx="9819188" cy="9819188"/>
          </a:xfrm>
        </p:grpSpPr>
        <p:sp>
          <p:nvSpPr>
            <p:cNvPr id="5" name="Freeform 5"/>
            <p:cNvSpPr/>
            <p:nvPr/>
          </p:nvSpPr>
          <p:spPr>
            <a:xfrm>
              <a:off x="0" y="0"/>
              <a:ext cx="9819132" cy="9819132"/>
            </a:xfrm>
            <a:custGeom>
              <a:avLst/>
              <a:gdLst/>
              <a:ahLst/>
              <a:cxnLst/>
              <a:rect l="l" t="t" r="r" b="b"/>
              <a:pathLst>
                <a:path w="9819132" h="9819132">
                  <a:moveTo>
                    <a:pt x="4909566" y="0"/>
                  </a:moveTo>
                  <a:cubicBezTo>
                    <a:pt x="2198116" y="0"/>
                    <a:pt x="0" y="2198116"/>
                    <a:pt x="0" y="4909566"/>
                  </a:cubicBezTo>
                  <a:cubicBezTo>
                    <a:pt x="0" y="7621015"/>
                    <a:pt x="2198116" y="9819132"/>
                    <a:pt x="4909566" y="9819132"/>
                  </a:cubicBezTo>
                  <a:cubicBezTo>
                    <a:pt x="7621015" y="9819132"/>
                    <a:pt x="9819132" y="7621143"/>
                    <a:pt x="9819132" y="4909566"/>
                  </a:cubicBezTo>
                  <a:cubicBezTo>
                    <a:pt x="9819132" y="2197988"/>
                    <a:pt x="7621143" y="0"/>
                    <a:pt x="4909566" y="0"/>
                  </a:cubicBezTo>
                  <a:close/>
                </a:path>
              </a:pathLst>
            </a:custGeom>
            <a:solidFill>
              <a:srgbClr val="697A05"/>
            </a:solidFill>
          </p:spPr>
          <p:txBody>
            <a:bodyPr/>
            <a:lstStyle/>
            <a:p>
              <a:endParaRPr lang="en-US"/>
            </a:p>
          </p:txBody>
        </p:sp>
      </p:grpSp>
      <p:grpSp>
        <p:nvGrpSpPr>
          <p:cNvPr id="6" name="Group 6"/>
          <p:cNvGrpSpPr/>
          <p:nvPr/>
        </p:nvGrpSpPr>
        <p:grpSpPr>
          <a:xfrm>
            <a:off x="12390915" y="0"/>
            <a:ext cx="4429777" cy="4429778"/>
            <a:chOff x="0" y="0"/>
            <a:chExt cx="5906370" cy="5906370"/>
          </a:xfrm>
        </p:grpSpPr>
        <p:sp>
          <p:nvSpPr>
            <p:cNvPr id="7" name="Freeform 7"/>
            <p:cNvSpPr/>
            <p:nvPr/>
          </p:nvSpPr>
          <p:spPr>
            <a:xfrm>
              <a:off x="0" y="0"/>
              <a:ext cx="5906389" cy="5906389"/>
            </a:xfrm>
            <a:custGeom>
              <a:avLst/>
              <a:gdLst/>
              <a:ahLst/>
              <a:cxnLst/>
              <a:rect l="l" t="t" r="r" b="b"/>
              <a:pathLst>
                <a:path w="5906389" h="5906389">
                  <a:moveTo>
                    <a:pt x="2953131" y="0"/>
                  </a:moveTo>
                  <a:cubicBezTo>
                    <a:pt x="1322197" y="0"/>
                    <a:pt x="0" y="1322197"/>
                    <a:pt x="0" y="2953131"/>
                  </a:cubicBezTo>
                  <a:cubicBezTo>
                    <a:pt x="0" y="4584065"/>
                    <a:pt x="1322197" y="5906389"/>
                    <a:pt x="2953131" y="5906389"/>
                  </a:cubicBezTo>
                  <a:cubicBezTo>
                    <a:pt x="4584065" y="5906389"/>
                    <a:pt x="5906389" y="4584192"/>
                    <a:pt x="5906389" y="2953131"/>
                  </a:cubicBezTo>
                  <a:cubicBezTo>
                    <a:pt x="5906389" y="1322070"/>
                    <a:pt x="4584192" y="0"/>
                    <a:pt x="2953131" y="0"/>
                  </a:cubicBezTo>
                  <a:close/>
                </a:path>
              </a:pathLst>
            </a:custGeom>
            <a:solidFill>
              <a:srgbClr val="CC60C2"/>
            </a:solidFill>
          </p:spPr>
          <p:txBody>
            <a:bodyPr/>
            <a:lstStyle/>
            <a:p>
              <a:endParaRPr lang="en-US"/>
            </a:p>
          </p:txBody>
        </p:sp>
      </p:grpSp>
      <p:grpSp>
        <p:nvGrpSpPr>
          <p:cNvPr id="8" name="Group 8"/>
          <p:cNvGrpSpPr/>
          <p:nvPr/>
        </p:nvGrpSpPr>
        <p:grpSpPr>
          <a:xfrm>
            <a:off x="2106989" y="3017314"/>
            <a:ext cx="5954262" cy="5954262"/>
            <a:chOff x="0" y="0"/>
            <a:chExt cx="1568201" cy="1568201"/>
          </a:xfrm>
        </p:grpSpPr>
        <p:sp>
          <p:nvSpPr>
            <p:cNvPr id="9" name="Freeform 9"/>
            <p:cNvSpPr/>
            <p:nvPr/>
          </p:nvSpPr>
          <p:spPr>
            <a:xfrm>
              <a:off x="0" y="0"/>
              <a:ext cx="1568201" cy="1568201"/>
            </a:xfrm>
            <a:custGeom>
              <a:avLst/>
              <a:gdLst/>
              <a:ahLst/>
              <a:cxnLst/>
              <a:rect l="l" t="t" r="r" b="b"/>
              <a:pathLst>
                <a:path w="1568201" h="1568201">
                  <a:moveTo>
                    <a:pt x="0" y="0"/>
                  </a:moveTo>
                  <a:lnTo>
                    <a:pt x="1568201" y="0"/>
                  </a:lnTo>
                  <a:lnTo>
                    <a:pt x="1568201" y="1568201"/>
                  </a:lnTo>
                  <a:lnTo>
                    <a:pt x="0" y="1568201"/>
                  </a:lnTo>
                  <a:close/>
                </a:path>
              </a:pathLst>
            </a:custGeom>
            <a:solidFill>
              <a:srgbClr val="FEFEFE"/>
            </a:solidFill>
          </p:spPr>
          <p:txBody>
            <a:bodyPr/>
            <a:lstStyle/>
            <a:p>
              <a:endParaRPr lang="en-US"/>
            </a:p>
          </p:txBody>
        </p:sp>
        <p:sp>
          <p:nvSpPr>
            <p:cNvPr id="10" name="TextBox 10"/>
            <p:cNvSpPr txBox="1"/>
            <p:nvPr/>
          </p:nvSpPr>
          <p:spPr>
            <a:xfrm>
              <a:off x="0" y="9525"/>
              <a:ext cx="1568201" cy="1558676"/>
            </a:xfrm>
            <a:prstGeom prst="rect">
              <a:avLst/>
            </a:prstGeom>
          </p:spPr>
          <p:txBody>
            <a:bodyPr lIns="50800" tIns="50800" rIns="50800" bIns="50800" rtlCol="0" anchor="ctr"/>
            <a:lstStyle/>
            <a:p>
              <a:pPr algn="ctr">
                <a:lnSpc>
                  <a:spcPts val="1727"/>
                </a:lnSpc>
              </a:pPr>
              <a:endParaRPr/>
            </a:p>
          </p:txBody>
        </p:sp>
      </p:grpSp>
      <p:sp>
        <p:nvSpPr>
          <p:cNvPr id="11" name="Freeform 11"/>
          <p:cNvSpPr/>
          <p:nvPr/>
        </p:nvSpPr>
        <p:spPr>
          <a:xfrm>
            <a:off x="2607350" y="3517674"/>
            <a:ext cx="4953540" cy="4953540"/>
          </a:xfrm>
          <a:custGeom>
            <a:avLst/>
            <a:gdLst/>
            <a:ahLst/>
            <a:cxnLst/>
            <a:rect l="l" t="t" r="r" b="b"/>
            <a:pathLst>
              <a:path w="4953540" h="4953540">
                <a:moveTo>
                  <a:pt x="0" y="0"/>
                </a:moveTo>
                <a:lnTo>
                  <a:pt x="4953540" y="0"/>
                </a:lnTo>
                <a:lnTo>
                  <a:pt x="4953540" y="4953541"/>
                </a:lnTo>
                <a:lnTo>
                  <a:pt x="0" y="4953541"/>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1028700" y="1019176"/>
            <a:ext cx="9073156" cy="980886"/>
          </a:xfrm>
          <a:prstGeom prst="rect">
            <a:avLst/>
          </a:prstGeom>
        </p:spPr>
        <p:txBody>
          <a:bodyPr lIns="0" tIns="0" rIns="0" bIns="0" rtlCol="0" anchor="t">
            <a:spAutoFit/>
          </a:bodyPr>
          <a:lstStyle/>
          <a:p>
            <a:pPr algn="l">
              <a:lnSpc>
                <a:spcPts val="7741"/>
              </a:lnSpc>
            </a:pPr>
            <a:r>
              <a:rPr lang="en-US" sz="6450" b="1">
                <a:solidFill>
                  <a:srgbClr val="FAFFE7"/>
                </a:solidFill>
                <a:latin typeface="Red Hat Display Bold"/>
                <a:ea typeface="Red Hat Display Bold"/>
                <a:cs typeface="Red Hat Display Bold"/>
                <a:sym typeface="Red Hat Display Bold"/>
              </a:rPr>
              <a:t>Share Your Feedback!</a:t>
            </a:r>
          </a:p>
        </p:txBody>
      </p:sp>
      <p:sp>
        <p:nvSpPr>
          <p:cNvPr id="13" name="TextBox 13"/>
          <p:cNvSpPr txBox="1"/>
          <p:nvPr/>
        </p:nvSpPr>
        <p:spPr>
          <a:xfrm>
            <a:off x="1058429" y="1960840"/>
            <a:ext cx="10050056" cy="285674"/>
          </a:xfrm>
          <a:prstGeom prst="rect">
            <a:avLst/>
          </a:prstGeom>
        </p:spPr>
        <p:txBody>
          <a:bodyPr lIns="0" tIns="0" rIns="0" bIns="0" rtlCol="0" anchor="t">
            <a:spAutoFit/>
          </a:bodyPr>
          <a:lstStyle/>
          <a:p>
            <a:pPr algn="l">
              <a:lnSpc>
                <a:spcPts val="2399"/>
              </a:lnSpc>
            </a:pPr>
            <a:r>
              <a:rPr lang="en-US" sz="1999" b="1" i="1" dirty="0">
                <a:solidFill>
                  <a:srgbClr val="FAFFE7"/>
                </a:solidFill>
                <a:latin typeface="Red Hat Display Bold Italics"/>
                <a:ea typeface="Red Hat Display Bold Italics"/>
                <a:cs typeface="Red Hat Display Bold Italics"/>
                <a:sym typeface="Red Hat Display Bold Italics"/>
              </a:rPr>
              <a:t>Evaluate this event below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grpSp>
        <p:nvGrpSpPr>
          <p:cNvPr id="2" name="Group 2"/>
          <p:cNvGrpSpPr/>
          <p:nvPr/>
        </p:nvGrpSpPr>
        <p:grpSpPr>
          <a:xfrm>
            <a:off x="7135272" y="1991354"/>
            <a:ext cx="4682020" cy="6148672"/>
            <a:chOff x="0" y="0"/>
            <a:chExt cx="6242693" cy="8198229"/>
          </a:xfrm>
        </p:grpSpPr>
        <p:sp>
          <p:nvSpPr>
            <p:cNvPr id="3" name="Freeform 3"/>
            <p:cNvSpPr/>
            <p:nvPr/>
          </p:nvSpPr>
          <p:spPr>
            <a:xfrm>
              <a:off x="0" y="0"/>
              <a:ext cx="6242685" cy="8198231"/>
            </a:xfrm>
            <a:custGeom>
              <a:avLst/>
              <a:gdLst/>
              <a:ahLst/>
              <a:cxnLst/>
              <a:rect l="l" t="t" r="r" b="b"/>
              <a:pathLst>
                <a:path w="6242685" h="8198231">
                  <a:moveTo>
                    <a:pt x="5438902" y="8198231"/>
                  </a:moveTo>
                  <a:lnTo>
                    <a:pt x="803783" y="8198231"/>
                  </a:lnTo>
                  <a:cubicBezTo>
                    <a:pt x="360934" y="8198231"/>
                    <a:pt x="0" y="7837297"/>
                    <a:pt x="0" y="7394448"/>
                  </a:cubicBezTo>
                  <a:lnTo>
                    <a:pt x="0" y="803783"/>
                  </a:lnTo>
                  <a:cubicBezTo>
                    <a:pt x="0" y="360934"/>
                    <a:pt x="360934" y="0"/>
                    <a:pt x="803783" y="0"/>
                  </a:cubicBezTo>
                  <a:lnTo>
                    <a:pt x="5438902" y="0"/>
                  </a:lnTo>
                  <a:cubicBezTo>
                    <a:pt x="5881751" y="0"/>
                    <a:pt x="6242685" y="360934"/>
                    <a:pt x="6242685" y="803783"/>
                  </a:cubicBezTo>
                  <a:lnTo>
                    <a:pt x="6242685" y="7394448"/>
                  </a:lnTo>
                  <a:cubicBezTo>
                    <a:pt x="6242685" y="7837297"/>
                    <a:pt x="5881751" y="8198231"/>
                    <a:pt x="5438902" y="8198231"/>
                  </a:cubicBezTo>
                  <a:close/>
                </a:path>
              </a:pathLst>
            </a:custGeom>
            <a:solidFill>
              <a:srgbClr val="FFFFFF"/>
            </a:solidFill>
          </p:spPr>
          <p:txBody>
            <a:bodyPr/>
            <a:lstStyle/>
            <a:p>
              <a:endParaRPr lang="en-US"/>
            </a:p>
          </p:txBody>
        </p:sp>
      </p:grpSp>
      <p:grpSp>
        <p:nvGrpSpPr>
          <p:cNvPr id="4" name="Group 4"/>
          <p:cNvGrpSpPr/>
          <p:nvPr/>
        </p:nvGrpSpPr>
        <p:grpSpPr>
          <a:xfrm>
            <a:off x="12151703" y="3197695"/>
            <a:ext cx="4682020" cy="6148672"/>
            <a:chOff x="0" y="0"/>
            <a:chExt cx="6242693" cy="8198229"/>
          </a:xfrm>
        </p:grpSpPr>
        <p:sp>
          <p:nvSpPr>
            <p:cNvPr id="5" name="Freeform 5"/>
            <p:cNvSpPr/>
            <p:nvPr/>
          </p:nvSpPr>
          <p:spPr>
            <a:xfrm>
              <a:off x="0" y="0"/>
              <a:ext cx="6242685" cy="8198231"/>
            </a:xfrm>
            <a:custGeom>
              <a:avLst/>
              <a:gdLst/>
              <a:ahLst/>
              <a:cxnLst/>
              <a:rect l="l" t="t" r="r" b="b"/>
              <a:pathLst>
                <a:path w="6242685" h="8198231">
                  <a:moveTo>
                    <a:pt x="5438902" y="8198231"/>
                  </a:moveTo>
                  <a:lnTo>
                    <a:pt x="803783" y="8198231"/>
                  </a:lnTo>
                  <a:cubicBezTo>
                    <a:pt x="360934" y="8198231"/>
                    <a:pt x="0" y="7837297"/>
                    <a:pt x="0" y="7394448"/>
                  </a:cubicBezTo>
                  <a:lnTo>
                    <a:pt x="0" y="803783"/>
                  </a:lnTo>
                  <a:cubicBezTo>
                    <a:pt x="0" y="360934"/>
                    <a:pt x="360934" y="0"/>
                    <a:pt x="803783" y="0"/>
                  </a:cubicBezTo>
                  <a:lnTo>
                    <a:pt x="5438902" y="0"/>
                  </a:lnTo>
                  <a:cubicBezTo>
                    <a:pt x="5881751" y="0"/>
                    <a:pt x="6242685" y="360934"/>
                    <a:pt x="6242685" y="803783"/>
                  </a:cubicBezTo>
                  <a:lnTo>
                    <a:pt x="6242685" y="7394448"/>
                  </a:lnTo>
                  <a:cubicBezTo>
                    <a:pt x="6242685" y="7837297"/>
                    <a:pt x="5881751" y="8198231"/>
                    <a:pt x="5438902" y="8198231"/>
                  </a:cubicBezTo>
                  <a:close/>
                </a:path>
              </a:pathLst>
            </a:custGeom>
            <a:solidFill>
              <a:srgbClr val="FFFFFF"/>
            </a:solidFill>
          </p:spPr>
          <p:txBody>
            <a:bodyPr/>
            <a:lstStyle/>
            <a:p>
              <a:endParaRPr lang="en-US"/>
            </a:p>
          </p:txBody>
        </p:sp>
      </p:grpSp>
      <p:grpSp>
        <p:nvGrpSpPr>
          <p:cNvPr id="6" name="Group 6"/>
          <p:cNvGrpSpPr/>
          <p:nvPr/>
        </p:nvGrpSpPr>
        <p:grpSpPr>
          <a:xfrm>
            <a:off x="2063103" y="3197695"/>
            <a:ext cx="4682020" cy="6148672"/>
            <a:chOff x="0" y="0"/>
            <a:chExt cx="6242693" cy="8198229"/>
          </a:xfrm>
        </p:grpSpPr>
        <p:sp>
          <p:nvSpPr>
            <p:cNvPr id="7" name="Freeform 7"/>
            <p:cNvSpPr/>
            <p:nvPr/>
          </p:nvSpPr>
          <p:spPr>
            <a:xfrm>
              <a:off x="0" y="0"/>
              <a:ext cx="6242685" cy="8198231"/>
            </a:xfrm>
            <a:custGeom>
              <a:avLst/>
              <a:gdLst/>
              <a:ahLst/>
              <a:cxnLst/>
              <a:rect l="l" t="t" r="r" b="b"/>
              <a:pathLst>
                <a:path w="6242685" h="8198231">
                  <a:moveTo>
                    <a:pt x="5438902" y="8198231"/>
                  </a:moveTo>
                  <a:lnTo>
                    <a:pt x="803783" y="8198231"/>
                  </a:lnTo>
                  <a:cubicBezTo>
                    <a:pt x="360934" y="8198231"/>
                    <a:pt x="0" y="7837297"/>
                    <a:pt x="0" y="7394448"/>
                  </a:cubicBezTo>
                  <a:lnTo>
                    <a:pt x="0" y="803783"/>
                  </a:lnTo>
                  <a:cubicBezTo>
                    <a:pt x="0" y="360934"/>
                    <a:pt x="360934" y="0"/>
                    <a:pt x="803783" y="0"/>
                  </a:cubicBezTo>
                  <a:lnTo>
                    <a:pt x="5438902" y="0"/>
                  </a:lnTo>
                  <a:cubicBezTo>
                    <a:pt x="5881751" y="0"/>
                    <a:pt x="6242685" y="360934"/>
                    <a:pt x="6242685" y="803783"/>
                  </a:cubicBezTo>
                  <a:lnTo>
                    <a:pt x="6242685" y="7394448"/>
                  </a:lnTo>
                  <a:cubicBezTo>
                    <a:pt x="6242685" y="7837297"/>
                    <a:pt x="5881751" y="8198231"/>
                    <a:pt x="5438902" y="8198231"/>
                  </a:cubicBezTo>
                  <a:close/>
                </a:path>
              </a:pathLst>
            </a:custGeom>
            <a:solidFill>
              <a:srgbClr val="FFFFFF"/>
            </a:solidFill>
          </p:spPr>
          <p:txBody>
            <a:bodyPr/>
            <a:lstStyle/>
            <a:p>
              <a:endParaRPr lang="en-US"/>
            </a:p>
          </p:txBody>
        </p:sp>
      </p:grpSp>
      <p:grpSp>
        <p:nvGrpSpPr>
          <p:cNvPr id="8" name="Group 8"/>
          <p:cNvGrpSpPr/>
          <p:nvPr/>
        </p:nvGrpSpPr>
        <p:grpSpPr>
          <a:xfrm>
            <a:off x="13233058" y="4017247"/>
            <a:ext cx="2519311" cy="2254784"/>
            <a:chOff x="0" y="0"/>
            <a:chExt cx="3359081" cy="3006379"/>
          </a:xfrm>
        </p:grpSpPr>
        <p:sp>
          <p:nvSpPr>
            <p:cNvPr id="9" name="Freeform 9"/>
            <p:cNvSpPr/>
            <p:nvPr/>
          </p:nvSpPr>
          <p:spPr>
            <a:xfrm>
              <a:off x="0" y="0"/>
              <a:ext cx="3359023" cy="3006344"/>
            </a:xfrm>
            <a:custGeom>
              <a:avLst/>
              <a:gdLst/>
              <a:ahLst/>
              <a:cxnLst/>
              <a:rect l="l" t="t" r="r" b="b"/>
              <a:pathLst>
                <a:path w="3359023" h="3006344">
                  <a:moveTo>
                    <a:pt x="0" y="0"/>
                  </a:moveTo>
                  <a:lnTo>
                    <a:pt x="3359023" y="0"/>
                  </a:lnTo>
                  <a:lnTo>
                    <a:pt x="3359023" y="3006344"/>
                  </a:lnTo>
                  <a:lnTo>
                    <a:pt x="0" y="3006344"/>
                  </a:lnTo>
                  <a:lnTo>
                    <a:pt x="0" y="0"/>
                  </a:lnTo>
                  <a:close/>
                </a:path>
              </a:pathLst>
            </a:custGeom>
            <a:blipFill>
              <a:blip r:embed="rId2"/>
              <a:stretch>
                <a:fillRect t="-46" r="-1" b="-47"/>
              </a:stretch>
            </a:blipFill>
          </p:spPr>
          <p:txBody>
            <a:bodyPr/>
            <a:lstStyle/>
            <a:p>
              <a:endParaRPr lang="en-US"/>
            </a:p>
          </p:txBody>
        </p:sp>
      </p:grpSp>
      <p:sp>
        <p:nvSpPr>
          <p:cNvPr id="10" name="Freeform 10"/>
          <p:cNvSpPr/>
          <p:nvPr/>
        </p:nvSpPr>
        <p:spPr>
          <a:xfrm>
            <a:off x="2974833" y="3833339"/>
            <a:ext cx="2858563" cy="2769233"/>
          </a:xfrm>
          <a:custGeom>
            <a:avLst/>
            <a:gdLst/>
            <a:ahLst/>
            <a:cxnLst/>
            <a:rect l="l" t="t" r="r" b="b"/>
            <a:pathLst>
              <a:path w="2858563" h="2769233">
                <a:moveTo>
                  <a:pt x="0" y="0"/>
                </a:moveTo>
                <a:lnTo>
                  <a:pt x="2858563" y="0"/>
                </a:lnTo>
                <a:lnTo>
                  <a:pt x="2858563" y="2769233"/>
                </a:lnTo>
                <a:lnTo>
                  <a:pt x="0" y="2769233"/>
                </a:lnTo>
                <a:lnTo>
                  <a:pt x="0" y="0"/>
                </a:lnTo>
                <a:close/>
              </a:path>
            </a:pathLst>
          </a:custGeom>
          <a:blipFill>
            <a:blip r:embed="rId3">
              <a:extLst>
                <a:ext uri="{96DAC541-7B7A-43D3-8B79-37D633B846F1}">
                  <asvg:svgBlip xmlns:asvg="http://schemas.microsoft.com/office/drawing/2016/SVG/main" r:embed="rId4"/>
                </a:ext>
              </a:extLst>
            </a:blip>
            <a:stretch>
              <a:fillRect l="-268" r="-268"/>
            </a:stretch>
          </a:blipFill>
        </p:spPr>
        <p:txBody>
          <a:bodyPr/>
          <a:lstStyle/>
          <a:p>
            <a:endParaRPr lang="en-US"/>
          </a:p>
        </p:txBody>
      </p:sp>
      <p:grpSp>
        <p:nvGrpSpPr>
          <p:cNvPr id="11" name="Group 11"/>
          <p:cNvGrpSpPr/>
          <p:nvPr/>
        </p:nvGrpSpPr>
        <p:grpSpPr>
          <a:xfrm>
            <a:off x="12640054" y="8112501"/>
            <a:ext cx="3705308" cy="882853"/>
            <a:chOff x="0" y="0"/>
            <a:chExt cx="4940410" cy="1177138"/>
          </a:xfrm>
        </p:grpSpPr>
        <p:sp>
          <p:nvSpPr>
            <p:cNvPr id="12" name="Freeform 12"/>
            <p:cNvSpPr/>
            <p:nvPr/>
          </p:nvSpPr>
          <p:spPr>
            <a:xfrm>
              <a:off x="0" y="0"/>
              <a:ext cx="4940427" cy="1177017"/>
            </a:xfrm>
            <a:custGeom>
              <a:avLst/>
              <a:gdLst/>
              <a:ahLst/>
              <a:cxnLst/>
              <a:rect l="l" t="t" r="r" b="b"/>
              <a:pathLst>
                <a:path w="4940427" h="1177017">
                  <a:moveTo>
                    <a:pt x="4940427" y="182362"/>
                  </a:moveTo>
                  <a:cubicBezTo>
                    <a:pt x="4940427" y="81612"/>
                    <a:pt x="4864481" y="0"/>
                    <a:pt x="4770882" y="0"/>
                  </a:cubicBezTo>
                  <a:lnTo>
                    <a:pt x="169418" y="0"/>
                  </a:lnTo>
                  <a:cubicBezTo>
                    <a:pt x="75819" y="0"/>
                    <a:pt x="0" y="81612"/>
                    <a:pt x="0" y="182362"/>
                  </a:cubicBezTo>
                  <a:lnTo>
                    <a:pt x="0" y="994655"/>
                  </a:lnTo>
                  <a:cubicBezTo>
                    <a:pt x="0" y="1095405"/>
                    <a:pt x="75819" y="1177017"/>
                    <a:pt x="169418" y="1177017"/>
                  </a:cubicBezTo>
                  <a:lnTo>
                    <a:pt x="4770882" y="1177017"/>
                  </a:lnTo>
                  <a:cubicBezTo>
                    <a:pt x="4864481" y="1177017"/>
                    <a:pt x="4940300" y="1095405"/>
                    <a:pt x="4940300" y="994655"/>
                  </a:cubicBezTo>
                  <a:close/>
                </a:path>
              </a:pathLst>
            </a:custGeom>
            <a:solidFill>
              <a:srgbClr val="697A05"/>
            </a:solidFill>
          </p:spPr>
          <p:txBody>
            <a:bodyPr/>
            <a:lstStyle/>
            <a:p>
              <a:endParaRPr lang="en-US"/>
            </a:p>
          </p:txBody>
        </p:sp>
        <p:sp>
          <p:nvSpPr>
            <p:cNvPr id="13" name="TextBox 13"/>
            <p:cNvSpPr txBox="1"/>
            <p:nvPr/>
          </p:nvSpPr>
          <p:spPr>
            <a:xfrm>
              <a:off x="0" y="28575"/>
              <a:ext cx="4940410" cy="1148563"/>
            </a:xfrm>
            <a:prstGeom prst="rect">
              <a:avLst/>
            </a:prstGeom>
          </p:spPr>
          <p:txBody>
            <a:bodyPr lIns="50800" tIns="50800" rIns="50800" bIns="50800" rtlCol="0" anchor="ctr"/>
            <a:lstStyle/>
            <a:p>
              <a:pPr algn="ctr">
                <a:lnSpc>
                  <a:spcPts val="4620"/>
                </a:lnSpc>
              </a:pPr>
              <a:r>
                <a:rPr lang="en-US" sz="4200" b="1">
                  <a:solidFill>
                    <a:srgbClr val="F8FFE5"/>
                  </a:solidFill>
                  <a:latin typeface="Red Hat Display Bold"/>
                  <a:ea typeface="Red Hat Display Bold"/>
                  <a:cs typeface="Red Hat Display Bold"/>
                  <a:sym typeface="Red Hat Display Bold"/>
                </a:rPr>
                <a:t>Apr 8 - 12</a:t>
              </a:r>
            </a:p>
          </p:txBody>
        </p:sp>
      </p:grpSp>
      <p:sp>
        <p:nvSpPr>
          <p:cNvPr id="14" name="Freeform 14"/>
          <p:cNvSpPr/>
          <p:nvPr/>
        </p:nvSpPr>
        <p:spPr>
          <a:xfrm>
            <a:off x="7946205" y="2377924"/>
            <a:ext cx="3072261" cy="2910830"/>
          </a:xfrm>
          <a:custGeom>
            <a:avLst/>
            <a:gdLst/>
            <a:ahLst/>
            <a:cxnLst/>
            <a:rect l="l" t="t" r="r" b="b"/>
            <a:pathLst>
              <a:path w="3072261" h="2910830">
                <a:moveTo>
                  <a:pt x="0" y="0"/>
                </a:moveTo>
                <a:lnTo>
                  <a:pt x="3072261" y="0"/>
                </a:lnTo>
                <a:lnTo>
                  <a:pt x="3072261" y="2910830"/>
                </a:lnTo>
                <a:lnTo>
                  <a:pt x="0" y="2910830"/>
                </a:lnTo>
                <a:lnTo>
                  <a:pt x="0" y="0"/>
                </a:lnTo>
                <a:close/>
              </a:path>
            </a:pathLst>
          </a:custGeom>
          <a:blipFill>
            <a:blip r:embed="rId5"/>
            <a:stretch>
              <a:fillRect l="-37702" t="-44330" r="-37137" b="-40206"/>
            </a:stretch>
          </a:blipFill>
        </p:spPr>
        <p:txBody>
          <a:bodyPr/>
          <a:lstStyle/>
          <a:p>
            <a:endParaRPr lang="en-US"/>
          </a:p>
        </p:txBody>
      </p:sp>
      <p:sp>
        <p:nvSpPr>
          <p:cNvPr id="15" name="TextBox 15"/>
          <p:cNvSpPr txBox="1"/>
          <p:nvPr/>
        </p:nvSpPr>
        <p:spPr>
          <a:xfrm>
            <a:off x="1028700" y="1083509"/>
            <a:ext cx="6509818" cy="681486"/>
          </a:xfrm>
          <a:prstGeom prst="rect">
            <a:avLst/>
          </a:prstGeom>
        </p:spPr>
        <p:txBody>
          <a:bodyPr lIns="0" tIns="0" rIns="0" bIns="0" rtlCol="0" anchor="t">
            <a:spAutoFit/>
          </a:bodyPr>
          <a:lstStyle/>
          <a:p>
            <a:pPr algn="l">
              <a:lnSpc>
                <a:spcPts val="6240"/>
              </a:lnSpc>
            </a:pPr>
            <a:r>
              <a:rPr lang="en-US" sz="6450" b="1">
                <a:solidFill>
                  <a:srgbClr val="FAFFE7"/>
                </a:solidFill>
                <a:latin typeface="Red Hat Display Bold"/>
                <a:ea typeface="Red Hat Display Bold"/>
                <a:cs typeface="Red Hat Display Bold"/>
                <a:sym typeface="Red Hat Display Bold"/>
              </a:rPr>
              <a:t>Stay Connected</a:t>
            </a:r>
          </a:p>
        </p:txBody>
      </p:sp>
      <p:sp>
        <p:nvSpPr>
          <p:cNvPr id="16" name="TextBox 16"/>
          <p:cNvSpPr txBox="1"/>
          <p:nvPr/>
        </p:nvSpPr>
        <p:spPr>
          <a:xfrm>
            <a:off x="7656853" y="5464752"/>
            <a:ext cx="3650966" cy="1767840"/>
          </a:xfrm>
          <a:prstGeom prst="rect">
            <a:avLst/>
          </a:prstGeom>
        </p:spPr>
        <p:txBody>
          <a:bodyPr lIns="0" tIns="0" rIns="0" bIns="0" rtlCol="0" anchor="t">
            <a:spAutoFit/>
          </a:bodyPr>
          <a:lstStyle/>
          <a:p>
            <a:pPr algn="ctr">
              <a:lnSpc>
                <a:spcPts val="4620"/>
              </a:lnSpc>
            </a:pPr>
            <a:r>
              <a:rPr lang="en-US" sz="4200" b="1" dirty="0">
                <a:solidFill>
                  <a:srgbClr val="354F66"/>
                </a:solidFill>
                <a:latin typeface="Red Hat Display Bold"/>
                <a:ea typeface="Red Hat Display Bold"/>
                <a:cs typeface="Red Hat Display Bold"/>
                <a:sym typeface="Red Hat Display Bold"/>
              </a:rPr>
              <a:t>Subscribe to our LinkedIn Newsletter</a:t>
            </a:r>
          </a:p>
        </p:txBody>
      </p:sp>
      <p:sp>
        <p:nvSpPr>
          <p:cNvPr id="17" name="TextBox 17"/>
          <p:cNvSpPr txBox="1"/>
          <p:nvPr/>
        </p:nvSpPr>
        <p:spPr>
          <a:xfrm>
            <a:off x="2257421" y="7108567"/>
            <a:ext cx="4293380" cy="1760376"/>
          </a:xfrm>
          <a:prstGeom prst="rect">
            <a:avLst/>
          </a:prstGeom>
        </p:spPr>
        <p:txBody>
          <a:bodyPr lIns="0" tIns="0" rIns="0" bIns="0" rtlCol="0" anchor="t">
            <a:spAutoFit/>
          </a:bodyPr>
          <a:lstStyle/>
          <a:p>
            <a:pPr algn="ctr">
              <a:lnSpc>
                <a:spcPts val="4618"/>
              </a:lnSpc>
            </a:pPr>
            <a:r>
              <a:rPr lang="en-US" sz="4200" b="1">
                <a:solidFill>
                  <a:srgbClr val="354F66"/>
                </a:solidFill>
                <a:latin typeface="Red Hat Display Bold"/>
                <a:ea typeface="Red Hat Display Bold"/>
                <a:cs typeface="Red Hat Display Bold"/>
                <a:sym typeface="Red Hat Display Bold"/>
              </a:rPr>
              <a:t>Join our Communications Network</a:t>
            </a:r>
          </a:p>
        </p:txBody>
      </p:sp>
      <p:sp>
        <p:nvSpPr>
          <p:cNvPr id="18" name="TextBox 18"/>
          <p:cNvSpPr txBox="1"/>
          <p:nvPr/>
        </p:nvSpPr>
        <p:spPr>
          <a:xfrm>
            <a:off x="12346016" y="6624525"/>
            <a:ext cx="4293380" cy="1186815"/>
          </a:xfrm>
          <a:prstGeom prst="rect">
            <a:avLst/>
          </a:prstGeom>
        </p:spPr>
        <p:txBody>
          <a:bodyPr lIns="0" tIns="0" rIns="0" bIns="0" rtlCol="0" anchor="t">
            <a:spAutoFit/>
          </a:bodyPr>
          <a:lstStyle/>
          <a:p>
            <a:pPr algn="ctr">
              <a:lnSpc>
                <a:spcPts val="4620"/>
              </a:lnSpc>
            </a:pPr>
            <a:r>
              <a:rPr lang="en-US" sz="4200" b="1">
                <a:solidFill>
                  <a:srgbClr val="354F66"/>
                </a:solidFill>
                <a:latin typeface="Red Hat Display Bold"/>
                <a:ea typeface="Red Hat Display Bold"/>
                <a:cs typeface="Red Hat Display Bold"/>
                <a:sym typeface="Red Hat Display Bold"/>
              </a:rPr>
              <a:t>Find us at </a:t>
            </a:r>
          </a:p>
          <a:p>
            <a:pPr algn="ctr">
              <a:lnSpc>
                <a:spcPts val="4620"/>
              </a:lnSpc>
            </a:pPr>
            <a:r>
              <a:rPr lang="en-US" sz="4200" b="1">
                <a:solidFill>
                  <a:srgbClr val="354F66"/>
                </a:solidFill>
                <a:latin typeface="Red Hat Display Bold"/>
                <a:ea typeface="Red Hat Display Bold"/>
                <a:cs typeface="Red Hat Display Bold"/>
                <a:sym typeface="Red Hat Display Bold"/>
              </a:rPr>
              <a:t>AERA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878678" y="2244951"/>
            <a:ext cx="2628123" cy="2520323"/>
          </a:xfrm>
          <a:prstGeom prst="rect">
            <a:avLst/>
          </a:prstGeom>
        </p:spPr>
        <p:txBody>
          <a:bodyPr lIns="0" tIns="0" rIns="0" bIns="0" rtlCol="0" anchor="t">
            <a:spAutoFit/>
          </a:bodyPr>
          <a:lstStyle/>
          <a:p>
            <a:pPr algn="ctr">
              <a:lnSpc>
                <a:spcPts val="20684"/>
              </a:lnSpc>
              <a:spcBef>
                <a:spcPct val="0"/>
              </a:spcBef>
            </a:pPr>
            <a:r>
              <a:rPr lang="en-US" sz="14774" b="1">
                <a:solidFill>
                  <a:srgbClr val="FAFFE7"/>
                </a:solidFill>
                <a:latin typeface="Red Hat Display Bold"/>
                <a:ea typeface="Red Hat Display Bold"/>
                <a:cs typeface="Red Hat Display Bold"/>
                <a:sym typeface="Red Hat Display Bold"/>
              </a:rPr>
              <a:t>1</a:t>
            </a:r>
          </a:p>
        </p:txBody>
      </p:sp>
      <p:sp>
        <p:nvSpPr>
          <p:cNvPr id="3" name="Freeform 3"/>
          <p:cNvSpPr/>
          <p:nvPr/>
        </p:nvSpPr>
        <p:spPr>
          <a:xfrm rot="5400000">
            <a:off x="1636842" y="2735942"/>
            <a:ext cx="1111796" cy="324612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10800000">
            <a:off x="1537808" y="5143500"/>
            <a:ext cx="1309863" cy="2360392"/>
            <a:chOff x="0" y="0"/>
            <a:chExt cx="344984" cy="621667"/>
          </a:xfrm>
        </p:grpSpPr>
        <p:sp>
          <p:nvSpPr>
            <p:cNvPr id="5" name="Freeform 5"/>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99CCFF"/>
            </a:solidFill>
          </p:spPr>
          <p:txBody>
            <a:bodyPr/>
            <a:lstStyle/>
            <a:p>
              <a:endParaRPr lang="en-US"/>
            </a:p>
          </p:txBody>
        </p:sp>
        <p:sp>
          <p:nvSpPr>
            <p:cNvPr id="6" name="TextBox 6"/>
            <p:cNvSpPr txBox="1"/>
            <p:nvPr/>
          </p:nvSpPr>
          <p:spPr>
            <a:xfrm>
              <a:off x="0" y="-38100"/>
              <a:ext cx="344984" cy="65976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a:off x="1743393" y="5025930"/>
            <a:ext cx="898694" cy="2623924"/>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878678" y="6330821"/>
            <a:ext cx="2628123" cy="2927479"/>
            <a:chOff x="0" y="0"/>
            <a:chExt cx="692181" cy="771023"/>
          </a:xfrm>
        </p:grpSpPr>
        <p:sp>
          <p:nvSpPr>
            <p:cNvPr id="9" name="Freeform 9"/>
            <p:cNvSpPr/>
            <p:nvPr/>
          </p:nvSpPr>
          <p:spPr>
            <a:xfrm>
              <a:off x="0" y="0"/>
              <a:ext cx="692181" cy="771023"/>
            </a:xfrm>
            <a:custGeom>
              <a:avLst/>
              <a:gdLst/>
              <a:ahLst/>
              <a:cxnLst/>
              <a:rect l="l" t="t" r="r" b="b"/>
              <a:pathLst>
                <a:path w="692181" h="771023">
                  <a:moveTo>
                    <a:pt x="58916" y="0"/>
                  </a:moveTo>
                  <a:lnTo>
                    <a:pt x="633265" y="0"/>
                  </a:lnTo>
                  <a:cubicBezTo>
                    <a:pt x="648890" y="0"/>
                    <a:pt x="663876" y="6207"/>
                    <a:pt x="674924" y="17256"/>
                  </a:cubicBezTo>
                  <a:cubicBezTo>
                    <a:pt x="685973" y="28305"/>
                    <a:pt x="692181" y="43290"/>
                    <a:pt x="692181" y="58916"/>
                  </a:cubicBezTo>
                  <a:lnTo>
                    <a:pt x="692181" y="712107"/>
                  </a:lnTo>
                  <a:cubicBezTo>
                    <a:pt x="692181" y="744646"/>
                    <a:pt x="665803" y="771023"/>
                    <a:pt x="633265" y="771023"/>
                  </a:cubicBezTo>
                  <a:lnTo>
                    <a:pt x="58916" y="771023"/>
                  </a:lnTo>
                  <a:cubicBezTo>
                    <a:pt x="43290" y="771023"/>
                    <a:pt x="28305" y="764816"/>
                    <a:pt x="17256" y="753767"/>
                  </a:cubicBezTo>
                  <a:cubicBezTo>
                    <a:pt x="6207" y="742718"/>
                    <a:pt x="0" y="727733"/>
                    <a:pt x="0" y="712107"/>
                  </a:cubicBezTo>
                  <a:lnTo>
                    <a:pt x="0" y="58916"/>
                  </a:lnTo>
                  <a:cubicBezTo>
                    <a:pt x="0" y="43290"/>
                    <a:pt x="6207" y="28305"/>
                    <a:pt x="17256" y="17256"/>
                  </a:cubicBezTo>
                  <a:cubicBezTo>
                    <a:pt x="28305" y="6207"/>
                    <a:pt x="43290" y="0"/>
                    <a:pt x="58916" y="0"/>
                  </a:cubicBezTo>
                  <a:close/>
                </a:path>
              </a:pathLst>
            </a:custGeom>
            <a:solidFill>
              <a:srgbClr val="FAFFE7"/>
            </a:solidFill>
          </p:spPr>
          <p:txBody>
            <a:bodyPr/>
            <a:lstStyle/>
            <a:p>
              <a:endParaRPr lang="en-US"/>
            </a:p>
          </p:txBody>
        </p:sp>
        <p:sp>
          <p:nvSpPr>
            <p:cNvPr id="10" name="TextBox 10"/>
            <p:cNvSpPr txBox="1"/>
            <p:nvPr/>
          </p:nvSpPr>
          <p:spPr>
            <a:xfrm>
              <a:off x="0" y="-38100"/>
              <a:ext cx="692181" cy="80912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013439" y="5143500"/>
            <a:ext cx="1309863" cy="2360392"/>
            <a:chOff x="0" y="0"/>
            <a:chExt cx="344984" cy="621667"/>
          </a:xfrm>
        </p:grpSpPr>
        <p:sp>
          <p:nvSpPr>
            <p:cNvPr id="12" name="Freeform 12"/>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99CCFF"/>
            </a:solidFill>
          </p:spPr>
          <p:txBody>
            <a:bodyPr/>
            <a:lstStyle/>
            <a:p>
              <a:endParaRPr lang="en-US"/>
            </a:p>
          </p:txBody>
        </p:sp>
        <p:sp>
          <p:nvSpPr>
            <p:cNvPr id="13" name="TextBox 13"/>
            <p:cNvSpPr txBox="1"/>
            <p:nvPr/>
          </p:nvSpPr>
          <p:spPr>
            <a:xfrm>
              <a:off x="0" y="-38100"/>
              <a:ext cx="344984" cy="6597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5219023" y="5025930"/>
            <a:ext cx="898694" cy="2623924"/>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354309" y="6330821"/>
            <a:ext cx="2628123" cy="2927479"/>
            <a:chOff x="0" y="0"/>
            <a:chExt cx="692181" cy="771023"/>
          </a:xfrm>
        </p:grpSpPr>
        <p:sp>
          <p:nvSpPr>
            <p:cNvPr id="16" name="Freeform 16"/>
            <p:cNvSpPr/>
            <p:nvPr/>
          </p:nvSpPr>
          <p:spPr>
            <a:xfrm>
              <a:off x="0" y="0"/>
              <a:ext cx="692181" cy="771023"/>
            </a:xfrm>
            <a:custGeom>
              <a:avLst/>
              <a:gdLst/>
              <a:ahLst/>
              <a:cxnLst/>
              <a:rect l="l" t="t" r="r" b="b"/>
              <a:pathLst>
                <a:path w="692181" h="771023">
                  <a:moveTo>
                    <a:pt x="58916" y="0"/>
                  </a:moveTo>
                  <a:lnTo>
                    <a:pt x="633265" y="0"/>
                  </a:lnTo>
                  <a:cubicBezTo>
                    <a:pt x="648890" y="0"/>
                    <a:pt x="663876" y="6207"/>
                    <a:pt x="674924" y="17256"/>
                  </a:cubicBezTo>
                  <a:cubicBezTo>
                    <a:pt x="685973" y="28305"/>
                    <a:pt x="692181" y="43290"/>
                    <a:pt x="692181" y="58916"/>
                  </a:cubicBezTo>
                  <a:lnTo>
                    <a:pt x="692181" y="712107"/>
                  </a:lnTo>
                  <a:cubicBezTo>
                    <a:pt x="692181" y="744646"/>
                    <a:pt x="665803" y="771023"/>
                    <a:pt x="633265" y="771023"/>
                  </a:cubicBezTo>
                  <a:lnTo>
                    <a:pt x="58916" y="771023"/>
                  </a:lnTo>
                  <a:cubicBezTo>
                    <a:pt x="43290" y="771023"/>
                    <a:pt x="28305" y="764816"/>
                    <a:pt x="17256" y="753767"/>
                  </a:cubicBezTo>
                  <a:cubicBezTo>
                    <a:pt x="6207" y="742718"/>
                    <a:pt x="0" y="727733"/>
                    <a:pt x="0" y="712107"/>
                  </a:cubicBezTo>
                  <a:lnTo>
                    <a:pt x="0" y="58916"/>
                  </a:lnTo>
                  <a:cubicBezTo>
                    <a:pt x="0" y="43290"/>
                    <a:pt x="6207" y="28305"/>
                    <a:pt x="17256" y="17256"/>
                  </a:cubicBezTo>
                  <a:cubicBezTo>
                    <a:pt x="28305" y="6207"/>
                    <a:pt x="43290" y="0"/>
                    <a:pt x="58916" y="0"/>
                  </a:cubicBezTo>
                  <a:close/>
                </a:path>
              </a:pathLst>
            </a:custGeom>
            <a:solidFill>
              <a:srgbClr val="FAFFE7"/>
            </a:solidFill>
          </p:spPr>
          <p:txBody>
            <a:bodyPr/>
            <a:lstStyle/>
            <a:p>
              <a:endParaRPr lang="en-US"/>
            </a:p>
          </p:txBody>
        </p:sp>
        <p:sp>
          <p:nvSpPr>
            <p:cNvPr id="17" name="TextBox 17"/>
            <p:cNvSpPr txBox="1"/>
            <p:nvPr/>
          </p:nvSpPr>
          <p:spPr>
            <a:xfrm>
              <a:off x="0" y="-38100"/>
              <a:ext cx="692181" cy="80912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4354309" y="2244951"/>
            <a:ext cx="2628123" cy="2520323"/>
          </a:xfrm>
          <a:prstGeom prst="rect">
            <a:avLst/>
          </a:prstGeom>
        </p:spPr>
        <p:txBody>
          <a:bodyPr lIns="0" tIns="0" rIns="0" bIns="0" rtlCol="0" anchor="t">
            <a:spAutoFit/>
          </a:bodyPr>
          <a:lstStyle/>
          <a:p>
            <a:pPr algn="ctr">
              <a:lnSpc>
                <a:spcPts val="20684"/>
              </a:lnSpc>
              <a:spcBef>
                <a:spcPct val="0"/>
              </a:spcBef>
            </a:pPr>
            <a:r>
              <a:rPr lang="en-US" sz="14774" b="1">
                <a:solidFill>
                  <a:srgbClr val="FAFFE7"/>
                </a:solidFill>
                <a:latin typeface="Red Hat Display Bold"/>
                <a:ea typeface="Red Hat Display Bold"/>
                <a:cs typeface="Red Hat Display Bold"/>
                <a:sym typeface="Red Hat Display Bold"/>
              </a:rPr>
              <a:t>2</a:t>
            </a:r>
          </a:p>
        </p:txBody>
      </p:sp>
      <p:sp>
        <p:nvSpPr>
          <p:cNvPr id="19" name="Freeform 19"/>
          <p:cNvSpPr/>
          <p:nvPr/>
        </p:nvSpPr>
        <p:spPr>
          <a:xfrm rot="5400000">
            <a:off x="5112472" y="2735942"/>
            <a:ext cx="1111796" cy="324612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extBox 20"/>
          <p:cNvSpPr txBox="1"/>
          <p:nvPr/>
        </p:nvSpPr>
        <p:spPr>
          <a:xfrm>
            <a:off x="7829939" y="2244951"/>
            <a:ext cx="2628123" cy="2520323"/>
          </a:xfrm>
          <a:prstGeom prst="rect">
            <a:avLst/>
          </a:prstGeom>
        </p:spPr>
        <p:txBody>
          <a:bodyPr lIns="0" tIns="0" rIns="0" bIns="0" rtlCol="0" anchor="t">
            <a:spAutoFit/>
          </a:bodyPr>
          <a:lstStyle/>
          <a:p>
            <a:pPr algn="ctr">
              <a:lnSpc>
                <a:spcPts val="20684"/>
              </a:lnSpc>
              <a:spcBef>
                <a:spcPct val="0"/>
              </a:spcBef>
            </a:pPr>
            <a:r>
              <a:rPr lang="en-US" sz="14774" b="1">
                <a:solidFill>
                  <a:srgbClr val="FAFFE7"/>
                </a:solidFill>
                <a:latin typeface="Red Hat Display Bold"/>
                <a:ea typeface="Red Hat Display Bold"/>
                <a:cs typeface="Red Hat Display Bold"/>
                <a:sym typeface="Red Hat Display Bold"/>
              </a:rPr>
              <a:t>3</a:t>
            </a:r>
          </a:p>
        </p:txBody>
      </p:sp>
      <p:sp>
        <p:nvSpPr>
          <p:cNvPr id="21" name="Freeform 21"/>
          <p:cNvSpPr/>
          <p:nvPr/>
        </p:nvSpPr>
        <p:spPr>
          <a:xfrm rot="5400000">
            <a:off x="8588102" y="2735942"/>
            <a:ext cx="1111796" cy="324612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2" name="Group 22"/>
          <p:cNvGrpSpPr/>
          <p:nvPr/>
        </p:nvGrpSpPr>
        <p:grpSpPr>
          <a:xfrm rot="-10800000">
            <a:off x="8489069" y="5143500"/>
            <a:ext cx="1309863" cy="2360392"/>
            <a:chOff x="0" y="0"/>
            <a:chExt cx="344984" cy="621667"/>
          </a:xfrm>
        </p:grpSpPr>
        <p:sp>
          <p:nvSpPr>
            <p:cNvPr id="23" name="Freeform 23"/>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99CCFF"/>
            </a:solidFill>
          </p:spPr>
          <p:txBody>
            <a:bodyPr/>
            <a:lstStyle/>
            <a:p>
              <a:endParaRPr lang="en-US"/>
            </a:p>
          </p:txBody>
        </p:sp>
        <p:sp>
          <p:nvSpPr>
            <p:cNvPr id="24" name="TextBox 24"/>
            <p:cNvSpPr txBox="1"/>
            <p:nvPr/>
          </p:nvSpPr>
          <p:spPr>
            <a:xfrm>
              <a:off x="0" y="-38100"/>
              <a:ext cx="344984" cy="659767"/>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5400000">
            <a:off x="8694653" y="5025930"/>
            <a:ext cx="898694" cy="2623924"/>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6"/>
          <p:cNvSpPr txBox="1"/>
          <p:nvPr/>
        </p:nvSpPr>
        <p:spPr>
          <a:xfrm>
            <a:off x="11305569" y="2244951"/>
            <a:ext cx="2628123" cy="2520323"/>
          </a:xfrm>
          <a:prstGeom prst="rect">
            <a:avLst/>
          </a:prstGeom>
        </p:spPr>
        <p:txBody>
          <a:bodyPr lIns="0" tIns="0" rIns="0" bIns="0" rtlCol="0" anchor="t">
            <a:spAutoFit/>
          </a:bodyPr>
          <a:lstStyle/>
          <a:p>
            <a:pPr algn="ctr">
              <a:lnSpc>
                <a:spcPts val="20684"/>
              </a:lnSpc>
              <a:spcBef>
                <a:spcPct val="0"/>
              </a:spcBef>
            </a:pPr>
            <a:r>
              <a:rPr lang="en-US" sz="14774" b="1">
                <a:solidFill>
                  <a:srgbClr val="FAFFE7"/>
                </a:solidFill>
                <a:latin typeface="Red Hat Display Bold"/>
                <a:ea typeface="Red Hat Display Bold"/>
                <a:cs typeface="Red Hat Display Bold"/>
                <a:sym typeface="Red Hat Display Bold"/>
              </a:rPr>
              <a:t>4</a:t>
            </a:r>
          </a:p>
        </p:txBody>
      </p:sp>
      <p:sp>
        <p:nvSpPr>
          <p:cNvPr id="27" name="Freeform 27"/>
          <p:cNvSpPr/>
          <p:nvPr/>
        </p:nvSpPr>
        <p:spPr>
          <a:xfrm rot="5400000">
            <a:off x="12063732" y="2735942"/>
            <a:ext cx="1111796" cy="324612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8" name="Group 28"/>
          <p:cNvGrpSpPr/>
          <p:nvPr/>
        </p:nvGrpSpPr>
        <p:grpSpPr>
          <a:xfrm rot="-10800000">
            <a:off x="11964699" y="5143500"/>
            <a:ext cx="1309863" cy="2360392"/>
            <a:chOff x="0" y="0"/>
            <a:chExt cx="344984" cy="621667"/>
          </a:xfrm>
        </p:grpSpPr>
        <p:sp>
          <p:nvSpPr>
            <p:cNvPr id="29" name="Freeform 29"/>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99CCFF"/>
            </a:solidFill>
          </p:spPr>
          <p:txBody>
            <a:bodyPr/>
            <a:lstStyle/>
            <a:p>
              <a:endParaRPr lang="en-US"/>
            </a:p>
          </p:txBody>
        </p:sp>
        <p:sp>
          <p:nvSpPr>
            <p:cNvPr id="30" name="TextBox 30"/>
            <p:cNvSpPr txBox="1"/>
            <p:nvPr/>
          </p:nvSpPr>
          <p:spPr>
            <a:xfrm>
              <a:off x="0" y="-38100"/>
              <a:ext cx="344984" cy="659767"/>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400000">
            <a:off x="12170283" y="5025930"/>
            <a:ext cx="898694" cy="2623924"/>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TextBox 32"/>
          <p:cNvSpPr txBox="1"/>
          <p:nvPr/>
        </p:nvSpPr>
        <p:spPr>
          <a:xfrm>
            <a:off x="14781199" y="2244951"/>
            <a:ext cx="2628123" cy="2520323"/>
          </a:xfrm>
          <a:prstGeom prst="rect">
            <a:avLst/>
          </a:prstGeom>
        </p:spPr>
        <p:txBody>
          <a:bodyPr lIns="0" tIns="0" rIns="0" bIns="0" rtlCol="0" anchor="t">
            <a:spAutoFit/>
          </a:bodyPr>
          <a:lstStyle/>
          <a:p>
            <a:pPr algn="ctr">
              <a:lnSpc>
                <a:spcPts val="20684"/>
              </a:lnSpc>
              <a:spcBef>
                <a:spcPct val="0"/>
              </a:spcBef>
            </a:pPr>
            <a:r>
              <a:rPr lang="en-US" sz="14774" b="1">
                <a:solidFill>
                  <a:srgbClr val="FAFFE7"/>
                </a:solidFill>
                <a:latin typeface="Red Hat Display Bold"/>
                <a:ea typeface="Red Hat Display Bold"/>
                <a:cs typeface="Red Hat Display Bold"/>
                <a:sym typeface="Red Hat Display Bold"/>
              </a:rPr>
              <a:t>5</a:t>
            </a:r>
          </a:p>
        </p:txBody>
      </p:sp>
      <p:sp>
        <p:nvSpPr>
          <p:cNvPr id="33" name="Freeform 33"/>
          <p:cNvSpPr/>
          <p:nvPr/>
        </p:nvSpPr>
        <p:spPr>
          <a:xfrm rot="5400000">
            <a:off x="15539362" y="2735942"/>
            <a:ext cx="1111796" cy="324612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4" name="Group 34"/>
          <p:cNvGrpSpPr/>
          <p:nvPr/>
        </p:nvGrpSpPr>
        <p:grpSpPr>
          <a:xfrm rot="-10800000">
            <a:off x="15440329" y="5143500"/>
            <a:ext cx="1309863" cy="2360392"/>
            <a:chOff x="0" y="0"/>
            <a:chExt cx="344984" cy="621667"/>
          </a:xfrm>
        </p:grpSpPr>
        <p:sp>
          <p:nvSpPr>
            <p:cNvPr id="35" name="Freeform 35"/>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99CCFF"/>
            </a:solidFill>
          </p:spPr>
          <p:txBody>
            <a:bodyPr/>
            <a:lstStyle/>
            <a:p>
              <a:endParaRPr lang="en-US"/>
            </a:p>
          </p:txBody>
        </p:sp>
        <p:sp>
          <p:nvSpPr>
            <p:cNvPr id="36" name="TextBox 36"/>
            <p:cNvSpPr txBox="1"/>
            <p:nvPr/>
          </p:nvSpPr>
          <p:spPr>
            <a:xfrm>
              <a:off x="0" y="-38100"/>
              <a:ext cx="344984" cy="659767"/>
            </a:xfrm>
            <a:prstGeom prst="rect">
              <a:avLst/>
            </a:prstGeom>
          </p:spPr>
          <p:txBody>
            <a:bodyPr lIns="50800" tIns="50800" rIns="50800" bIns="50800" rtlCol="0" anchor="ctr"/>
            <a:lstStyle/>
            <a:p>
              <a:pPr algn="ctr">
                <a:lnSpc>
                  <a:spcPts val="2659"/>
                </a:lnSpc>
              </a:pPr>
              <a:endParaRPr/>
            </a:p>
          </p:txBody>
        </p:sp>
      </p:grpSp>
      <p:sp>
        <p:nvSpPr>
          <p:cNvPr id="37" name="Freeform 37"/>
          <p:cNvSpPr/>
          <p:nvPr/>
        </p:nvSpPr>
        <p:spPr>
          <a:xfrm rot="5400000">
            <a:off x="15645913" y="5025930"/>
            <a:ext cx="898694" cy="2623924"/>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8" name="Group 38"/>
          <p:cNvGrpSpPr/>
          <p:nvPr/>
        </p:nvGrpSpPr>
        <p:grpSpPr>
          <a:xfrm>
            <a:off x="7829939" y="6330821"/>
            <a:ext cx="2628123" cy="2927479"/>
            <a:chOff x="0" y="0"/>
            <a:chExt cx="692181" cy="771023"/>
          </a:xfrm>
        </p:grpSpPr>
        <p:sp>
          <p:nvSpPr>
            <p:cNvPr id="39" name="Freeform 39"/>
            <p:cNvSpPr/>
            <p:nvPr/>
          </p:nvSpPr>
          <p:spPr>
            <a:xfrm>
              <a:off x="0" y="0"/>
              <a:ext cx="692181" cy="771023"/>
            </a:xfrm>
            <a:custGeom>
              <a:avLst/>
              <a:gdLst/>
              <a:ahLst/>
              <a:cxnLst/>
              <a:rect l="l" t="t" r="r" b="b"/>
              <a:pathLst>
                <a:path w="692181" h="771023">
                  <a:moveTo>
                    <a:pt x="58916" y="0"/>
                  </a:moveTo>
                  <a:lnTo>
                    <a:pt x="633265" y="0"/>
                  </a:lnTo>
                  <a:cubicBezTo>
                    <a:pt x="648890" y="0"/>
                    <a:pt x="663876" y="6207"/>
                    <a:pt x="674924" y="17256"/>
                  </a:cubicBezTo>
                  <a:cubicBezTo>
                    <a:pt x="685973" y="28305"/>
                    <a:pt x="692181" y="43290"/>
                    <a:pt x="692181" y="58916"/>
                  </a:cubicBezTo>
                  <a:lnTo>
                    <a:pt x="692181" y="712107"/>
                  </a:lnTo>
                  <a:cubicBezTo>
                    <a:pt x="692181" y="744646"/>
                    <a:pt x="665803" y="771023"/>
                    <a:pt x="633265" y="771023"/>
                  </a:cubicBezTo>
                  <a:lnTo>
                    <a:pt x="58916" y="771023"/>
                  </a:lnTo>
                  <a:cubicBezTo>
                    <a:pt x="43290" y="771023"/>
                    <a:pt x="28305" y="764816"/>
                    <a:pt x="17256" y="753767"/>
                  </a:cubicBezTo>
                  <a:cubicBezTo>
                    <a:pt x="6207" y="742718"/>
                    <a:pt x="0" y="727733"/>
                    <a:pt x="0" y="712107"/>
                  </a:cubicBezTo>
                  <a:lnTo>
                    <a:pt x="0" y="58916"/>
                  </a:lnTo>
                  <a:cubicBezTo>
                    <a:pt x="0" y="43290"/>
                    <a:pt x="6207" y="28305"/>
                    <a:pt x="17256" y="17256"/>
                  </a:cubicBezTo>
                  <a:cubicBezTo>
                    <a:pt x="28305" y="6207"/>
                    <a:pt x="43290" y="0"/>
                    <a:pt x="58916" y="0"/>
                  </a:cubicBezTo>
                  <a:close/>
                </a:path>
              </a:pathLst>
            </a:custGeom>
            <a:solidFill>
              <a:srgbClr val="FAFFE7"/>
            </a:solidFill>
          </p:spPr>
          <p:txBody>
            <a:bodyPr/>
            <a:lstStyle/>
            <a:p>
              <a:endParaRPr lang="en-US"/>
            </a:p>
          </p:txBody>
        </p:sp>
        <p:sp>
          <p:nvSpPr>
            <p:cNvPr id="40" name="TextBox 40"/>
            <p:cNvSpPr txBox="1"/>
            <p:nvPr/>
          </p:nvSpPr>
          <p:spPr>
            <a:xfrm>
              <a:off x="0" y="-38100"/>
              <a:ext cx="692181" cy="809123"/>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1305569" y="6330821"/>
            <a:ext cx="2628123" cy="2927479"/>
            <a:chOff x="0" y="0"/>
            <a:chExt cx="692181" cy="771023"/>
          </a:xfrm>
        </p:grpSpPr>
        <p:sp>
          <p:nvSpPr>
            <p:cNvPr id="42" name="Freeform 42"/>
            <p:cNvSpPr/>
            <p:nvPr/>
          </p:nvSpPr>
          <p:spPr>
            <a:xfrm>
              <a:off x="0" y="0"/>
              <a:ext cx="692181" cy="771023"/>
            </a:xfrm>
            <a:custGeom>
              <a:avLst/>
              <a:gdLst/>
              <a:ahLst/>
              <a:cxnLst/>
              <a:rect l="l" t="t" r="r" b="b"/>
              <a:pathLst>
                <a:path w="692181" h="771023">
                  <a:moveTo>
                    <a:pt x="58916" y="0"/>
                  </a:moveTo>
                  <a:lnTo>
                    <a:pt x="633265" y="0"/>
                  </a:lnTo>
                  <a:cubicBezTo>
                    <a:pt x="648890" y="0"/>
                    <a:pt x="663876" y="6207"/>
                    <a:pt x="674924" y="17256"/>
                  </a:cubicBezTo>
                  <a:cubicBezTo>
                    <a:pt x="685973" y="28305"/>
                    <a:pt x="692181" y="43290"/>
                    <a:pt x="692181" y="58916"/>
                  </a:cubicBezTo>
                  <a:lnTo>
                    <a:pt x="692181" y="712107"/>
                  </a:lnTo>
                  <a:cubicBezTo>
                    <a:pt x="692181" y="744646"/>
                    <a:pt x="665803" y="771023"/>
                    <a:pt x="633265" y="771023"/>
                  </a:cubicBezTo>
                  <a:lnTo>
                    <a:pt x="58916" y="771023"/>
                  </a:lnTo>
                  <a:cubicBezTo>
                    <a:pt x="43290" y="771023"/>
                    <a:pt x="28305" y="764816"/>
                    <a:pt x="17256" y="753767"/>
                  </a:cubicBezTo>
                  <a:cubicBezTo>
                    <a:pt x="6207" y="742718"/>
                    <a:pt x="0" y="727733"/>
                    <a:pt x="0" y="712107"/>
                  </a:cubicBezTo>
                  <a:lnTo>
                    <a:pt x="0" y="58916"/>
                  </a:lnTo>
                  <a:cubicBezTo>
                    <a:pt x="0" y="43290"/>
                    <a:pt x="6207" y="28305"/>
                    <a:pt x="17256" y="17256"/>
                  </a:cubicBezTo>
                  <a:cubicBezTo>
                    <a:pt x="28305" y="6207"/>
                    <a:pt x="43290" y="0"/>
                    <a:pt x="58916" y="0"/>
                  </a:cubicBezTo>
                  <a:close/>
                </a:path>
              </a:pathLst>
            </a:custGeom>
            <a:solidFill>
              <a:srgbClr val="FAFFE7"/>
            </a:solidFill>
          </p:spPr>
          <p:txBody>
            <a:bodyPr/>
            <a:lstStyle/>
            <a:p>
              <a:endParaRPr lang="en-US"/>
            </a:p>
          </p:txBody>
        </p:sp>
        <p:sp>
          <p:nvSpPr>
            <p:cNvPr id="43" name="TextBox 43"/>
            <p:cNvSpPr txBox="1"/>
            <p:nvPr/>
          </p:nvSpPr>
          <p:spPr>
            <a:xfrm>
              <a:off x="0" y="-38100"/>
              <a:ext cx="692181" cy="809123"/>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4781199" y="6330821"/>
            <a:ext cx="2628123" cy="2927479"/>
            <a:chOff x="0" y="0"/>
            <a:chExt cx="692181" cy="771023"/>
          </a:xfrm>
        </p:grpSpPr>
        <p:sp>
          <p:nvSpPr>
            <p:cNvPr id="45" name="Freeform 45"/>
            <p:cNvSpPr/>
            <p:nvPr/>
          </p:nvSpPr>
          <p:spPr>
            <a:xfrm>
              <a:off x="0" y="0"/>
              <a:ext cx="692181" cy="771023"/>
            </a:xfrm>
            <a:custGeom>
              <a:avLst/>
              <a:gdLst/>
              <a:ahLst/>
              <a:cxnLst/>
              <a:rect l="l" t="t" r="r" b="b"/>
              <a:pathLst>
                <a:path w="692181" h="771023">
                  <a:moveTo>
                    <a:pt x="58916" y="0"/>
                  </a:moveTo>
                  <a:lnTo>
                    <a:pt x="633265" y="0"/>
                  </a:lnTo>
                  <a:cubicBezTo>
                    <a:pt x="648890" y="0"/>
                    <a:pt x="663876" y="6207"/>
                    <a:pt x="674924" y="17256"/>
                  </a:cubicBezTo>
                  <a:cubicBezTo>
                    <a:pt x="685973" y="28305"/>
                    <a:pt x="692181" y="43290"/>
                    <a:pt x="692181" y="58916"/>
                  </a:cubicBezTo>
                  <a:lnTo>
                    <a:pt x="692181" y="712107"/>
                  </a:lnTo>
                  <a:cubicBezTo>
                    <a:pt x="692181" y="744646"/>
                    <a:pt x="665803" y="771023"/>
                    <a:pt x="633265" y="771023"/>
                  </a:cubicBezTo>
                  <a:lnTo>
                    <a:pt x="58916" y="771023"/>
                  </a:lnTo>
                  <a:cubicBezTo>
                    <a:pt x="43290" y="771023"/>
                    <a:pt x="28305" y="764816"/>
                    <a:pt x="17256" y="753767"/>
                  </a:cubicBezTo>
                  <a:cubicBezTo>
                    <a:pt x="6207" y="742718"/>
                    <a:pt x="0" y="727733"/>
                    <a:pt x="0" y="712107"/>
                  </a:cubicBezTo>
                  <a:lnTo>
                    <a:pt x="0" y="58916"/>
                  </a:lnTo>
                  <a:cubicBezTo>
                    <a:pt x="0" y="43290"/>
                    <a:pt x="6207" y="28305"/>
                    <a:pt x="17256" y="17256"/>
                  </a:cubicBezTo>
                  <a:cubicBezTo>
                    <a:pt x="28305" y="6207"/>
                    <a:pt x="43290" y="0"/>
                    <a:pt x="58916" y="0"/>
                  </a:cubicBezTo>
                  <a:close/>
                </a:path>
              </a:pathLst>
            </a:custGeom>
            <a:solidFill>
              <a:srgbClr val="FAFFE7"/>
            </a:solidFill>
          </p:spPr>
          <p:txBody>
            <a:bodyPr/>
            <a:lstStyle/>
            <a:p>
              <a:endParaRPr lang="en-US"/>
            </a:p>
          </p:txBody>
        </p:sp>
        <p:sp>
          <p:nvSpPr>
            <p:cNvPr id="46" name="TextBox 46"/>
            <p:cNvSpPr txBox="1"/>
            <p:nvPr/>
          </p:nvSpPr>
          <p:spPr>
            <a:xfrm>
              <a:off x="0" y="-38100"/>
              <a:ext cx="692181" cy="809123"/>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144990" y="6772952"/>
            <a:ext cx="2095500" cy="2139486"/>
            <a:chOff x="0" y="-19050"/>
            <a:chExt cx="2794000" cy="2852646"/>
          </a:xfrm>
        </p:grpSpPr>
        <p:sp>
          <p:nvSpPr>
            <p:cNvPr id="48" name="TextBox 48"/>
            <p:cNvSpPr txBox="1"/>
            <p:nvPr/>
          </p:nvSpPr>
          <p:spPr>
            <a:xfrm>
              <a:off x="0" y="-19050"/>
              <a:ext cx="2794000" cy="775970"/>
            </a:xfrm>
            <a:prstGeom prst="rect">
              <a:avLst/>
            </a:prstGeom>
          </p:spPr>
          <p:txBody>
            <a:bodyPr lIns="0" tIns="0" rIns="0" bIns="0" rtlCol="0" anchor="t">
              <a:spAutoFit/>
            </a:bodyPr>
            <a:lstStyle/>
            <a:p>
              <a:pPr algn="ctr">
                <a:lnSpc>
                  <a:spcPts val="2339"/>
                </a:lnSpc>
              </a:pPr>
              <a:r>
                <a:rPr lang="en-US" sz="1799" b="1" dirty="0">
                  <a:solidFill>
                    <a:srgbClr val="354F66"/>
                  </a:solidFill>
                  <a:latin typeface="Red Hat Display Bold"/>
                  <a:ea typeface="Red Hat Display Bold"/>
                  <a:cs typeface="Red Hat Display Bold"/>
                  <a:sym typeface="Red Hat Display Bold"/>
                </a:rPr>
                <a:t>Share in the chat: </a:t>
              </a:r>
            </a:p>
            <a:p>
              <a:pPr algn="ctr">
                <a:lnSpc>
                  <a:spcPts val="2339"/>
                </a:lnSpc>
              </a:pPr>
              <a:endParaRPr lang="en-US" sz="1799" b="1" dirty="0">
                <a:solidFill>
                  <a:srgbClr val="354F66"/>
                </a:solidFill>
                <a:latin typeface="Red Hat Display Bold"/>
                <a:ea typeface="Red Hat Display Bold"/>
                <a:cs typeface="Red Hat Display Bold"/>
                <a:sym typeface="Red Hat Display Bold"/>
              </a:endParaRPr>
            </a:p>
          </p:txBody>
        </p:sp>
        <p:sp>
          <p:nvSpPr>
            <p:cNvPr id="49" name="TextBox 49"/>
            <p:cNvSpPr txBox="1"/>
            <p:nvPr/>
          </p:nvSpPr>
          <p:spPr>
            <a:xfrm>
              <a:off x="0" y="1052340"/>
              <a:ext cx="2794000" cy="1781256"/>
            </a:xfrm>
            <a:prstGeom prst="rect">
              <a:avLst/>
            </a:prstGeom>
          </p:spPr>
          <p:txBody>
            <a:bodyPr lIns="0" tIns="0" rIns="0" bIns="0" rtlCol="0" anchor="t">
              <a:spAutoFit/>
            </a:bodyPr>
            <a:lstStyle/>
            <a:p>
              <a:pPr algn="ctr">
                <a:lnSpc>
                  <a:spcPts val="2079"/>
                </a:lnSpc>
              </a:pPr>
              <a:r>
                <a:rPr lang="en-US" sz="1599" dirty="0">
                  <a:solidFill>
                    <a:srgbClr val="354F66"/>
                  </a:solidFill>
                  <a:latin typeface="Quicksand" pitchFamily="2" charset="77"/>
                  <a:ea typeface="Red Hat Display Medium"/>
                  <a:cs typeface="Red Hat Display Medium"/>
                  <a:sym typeface="Red Hat Display"/>
                </a:rPr>
                <a:t> How do we remove barriers to disclosure for students with disabilities in higher education?</a:t>
              </a:r>
            </a:p>
          </p:txBody>
        </p:sp>
      </p:grpSp>
      <p:grpSp>
        <p:nvGrpSpPr>
          <p:cNvPr id="50" name="Group 50"/>
          <p:cNvGrpSpPr/>
          <p:nvPr/>
        </p:nvGrpSpPr>
        <p:grpSpPr>
          <a:xfrm>
            <a:off x="4620620" y="6772952"/>
            <a:ext cx="2095500" cy="2124776"/>
            <a:chOff x="0" y="-19050"/>
            <a:chExt cx="2794000" cy="2833034"/>
          </a:xfrm>
        </p:grpSpPr>
        <p:sp>
          <p:nvSpPr>
            <p:cNvPr id="51" name="TextBox 51"/>
            <p:cNvSpPr txBox="1"/>
            <p:nvPr/>
          </p:nvSpPr>
          <p:spPr>
            <a:xfrm>
              <a:off x="0" y="-19050"/>
              <a:ext cx="2794000" cy="775970"/>
            </a:xfrm>
            <a:prstGeom prst="rect">
              <a:avLst/>
            </a:prstGeom>
          </p:spPr>
          <p:txBody>
            <a:bodyPr lIns="0" tIns="0" rIns="0" bIns="0" rtlCol="0" anchor="t">
              <a:spAutoFit/>
            </a:bodyPr>
            <a:lstStyle/>
            <a:p>
              <a:pPr algn="ctr">
                <a:lnSpc>
                  <a:spcPts val="2339"/>
                </a:lnSpc>
              </a:pPr>
              <a:r>
                <a:rPr lang="en-US" sz="1799" b="1" dirty="0">
                  <a:solidFill>
                    <a:srgbClr val="354F66"/>
                  </a:solidFill>
                  <a:latin typeface="Red Hat Display Bold"/>
                  <a:ea typeface="Red Hat Display Bold"/>
                  <a:cs typeface="Red Hat Display Bold"/>
                  <a:sym typeface="Red Hat Display Bold"/>
                </a:rPr>
                <a:t>We are recording this event</a:t>
              </a:r>
            </a:p>
          </p:txBody>
        </p:sp>
        <p:sp>
          <p:nvSpPr>
            <p:cNvPr id="52" name="TextBox 52"/>
            <p:cNvSpPr txBox="1"/>
            <p:nvPr/>
          </p:nvSpPr>
          <p:spPr>
            <a:xfrm>
              <a:off x="0" y="1042815"/>
              <a:ext cx="2794000" cy="1771169"/>
            </a:xfrm>
            <a:prstGeom prst="rect">
              <a:avLst/>
            </a:prstGeom>
          </p:spPr>
          <p:txBody>
            <a:bodyPr lIns="0" tIns="0" rIns="0" bIns="0" rtlCol="0" anchor="t">
              <a:spAutoFit/>
            </a:bodyPr>
            <a:lstStyle/>
            <a:p>
              <a:pPr algn="ctr">
                <a:lnSpc>
                  <a:spcPts val="2079"/>
                </a:lnSpc>
              </a:pPr>
              <a:r>
                <a:rPr lang="en-US" sz="1599" dirty="0">
                  <a:solidFill>
                    <a:srgbClr val="354F66"/>
                  </a:solidFill>
                  <a:latin typeface="Quicksand"/>
                  <a:ea typeface="Quicksand"/>
                  <a:cs typeface="Quicksand"/>
                  <a:sym typeface="Quicksand"/>
                </a:rPr>
                <a:t>All recordings will be available on our YouTube in the event you can’t stay the entire hour.</a:t>
              </a:r>
            </a:p>
          </p:txBody>
        </p:sp>
      </p:grpSp>
      <p:grpSp>
        <p:nvGrpSpPr>
          <p:cNvPr id="53" name="Group 53"/>
          <p:cNvGrpSpPr/>
          <p:nvPr/>
        </p:nvGrpSpPr>
        <p:grpSpPr>
          <a:xfrm>
            <a:off x="8096250" y="6787240"/>
            <a:ext cx="2095500" cy="2100053"/>
            <a:chOff x="0" y="0"/>
            <a:chExt cx="2794000" cy="2800071"/>
          </a:xfrm>
        </p:grpSpPr>
        <p:sp>
          <p:nvSpPr>
            <p:cNvPr id="54" name="TextBox 54"/>
            <p:cNvSpPr txBox="1"/>
            <p:nvPr/>
          </p:nvSpPr>
          <p:spPr>
            <a:xfrm>
              <a:off x="0" y="-19050"/>
              <a:ext cx="2794000" cy="1169670"/>
            </a:xfrm>
            <a:prstGeom prst="rect">
              <a:avLst/>
            </a:prstGeom>
          </p:spPr>
          <p:txBody>
            <a:bodyPr lIns="0" tIns="0" rIns="0" bIns="0" rtlCol="0" anchor="t">
              <a:spAutoFit/>
            </a:bodyPr>
            <a:lstStyle/>
            <a:p>
              <a:pPr algn="ctr">
                <a:lnSpc>
                  <a:spcPts val="2339"/>
                </a:lnSpc>
              </a:pPr>
              <a:r>
                <a:rPr lang="en-US" sz="1799" b="1" dirty="0">
                  <a:solidFill>
                    <a:srgbClr val="354F66"/>
                  </a:solidFill>
                  <a:latin typeface="Red Hat Display Bold"/>
                  <a:ea typeface="Red Hat Display Bold"/>
                  <a:cs typeface="Red Hat Display Bold"/>
                  <a:sym typeface="Red Hat Display Bold"/>
                </a:rPr>
                <a:t>Your camera + microphone are turned off</a:t>
              </a:r>
            </a:p>
          </p:txBody>
        </p:sp>
        <p:sp>
          <p:nvSpPr>
            <p:cNvPr id="55" name="TextBox 55"/>
            <p:cNvSpPr txBox="1"/>
            <p:nvPr/>
          </p:nvSpPr>
          <p:spPr>
            <a:xfrm>
              <a:off x="0" y="1436515"/>
              <a:ext cx="2794000" cy="1363557"/>
            </a:xfrm>
            <a:prstGeom prst="rect">
              <a:avLst/>
            </a:prstGeom>
          </p:spPr>
          <p:txBody>
            <a:bodyPr lIns="0" tIns="0" rIns="0" bIns="0" rtlCol="0" anchor="t">
              <a:spAutoFit/>
            </a:bodyPr>
            <a:lstStyle/>
            <a:p>
              <a:pPr algn="ctr">
                <a:lnSpc>
                  <a:spcPts val="2079"/>
                </a:lnSpc>
              </a:pPr>
              <a:r>
                <a:rPr lang="en-US" sz="1599" dirty="0">
                  <a:solidFill>
                    <a:srgbClr val="354F66"/>
                  </a:solidFill>
                  <a:latin typeface="Quicksand"/>
                  <a:ea typeface="Quicksand"/>
                  <a:cs typeface="Quicksand"/>
                  <a:sym typeface="Quicksand"/>
                </a:rPr>
                <a:t>For your convenience we have disabled all but the necessary features for this event.</a:t>
              </a:r>
            </a:p>
          </p:txBody>
        </p:sp>
      </p:grpSp>
      <p:grpSp>
        <p:nvGrpSpPr>
          <p:cNvPr id="56" name="Group 56"/>
          <p:cNvGrpSpPr/>
          <p:nvPr/>
        </p:nvGrpSpPr>
        <p:grpSpPr>
          <a:xfrm>
            <a:off x="11571880" y="6772953"/>
            <a:ext cx="2095500" cy="2124776"/>
            <a:chOff x="0" y="-19050"/>
            <a:chExt cx="2794000" cy="2833035"/>
          </a:xfrm>
        </p:grpSpPr>
        <p:sp>
          <p:nvSpPr>
            <p:cNvPr id="57" name="TextBox 57"/>
            <p:cNvSpPr txBox="1"/>
            <p:nvPr/>
          </p:nvSpPr>
          <p:spPr>
            <a:xfrm>
              <a:off x="0" y="-19050"/>
              <a:ext cx="2794000" cy="775970"/>
            </a:xfrm>
            <a:prstGeom prst="rect">
              <a:avLst/>
            </a:prstGeom>
          </p:spPr>
          <p:txBody>
            <a:bodyPr lIns="0" tIns="0" rIns="0" bIns="0" rtlCol="0" anchor="t">
              <a:spAutoFit/>
            </a:bodyPr>
            <a:lstStyle/>
            <a:p>
              <a:pPr algn="ctr">
                <a:lnSpc>
                  <a:spcPts val="2339"/>
                </a:lnSpc>
              </a:pPr>
              <a:r>
                <a:rPr lang="en-US" sz="1799" b="1" dirty="0">
                  <a:solidFill>
                    <a:srgbClr val="354F66"/>
                  </a:solidFill>
                  <a:latin typeface="Red Hat Display Bold"/>
                  <a:ea typeface="Red Hat Display Bold"/>
                  <a:cs typeface="Red Hat Display Bold"/>
                  <a:sym typeface="Red Hat Display Bold"/>
                </a:rPr>
                <a:t>ASL and CART captions provided; </a:t>
              </a:r>
            </a:p>
          </p:txBody>
        </p:sp>
        <p:sp>
          <p:nvSpPr>
            <p:cNvPr id="58" name="TextBox 58"/>
            <p:cNvSpPr txBox="1"/>
            <p:nvPr/>
          </p:nvSpPr>
          <p:spPr>
            <a:xfrm>
              <a:off x="0" y="1042815"/>
              <a:ext cx="2794000" cy="1771170"/>
            </a:xfrm>
            <a:prstGeom prst="rect">
              <a:avLst/>
            </a:prstGeom>
          </p:spPr>
          <p:txBody>
            <a:bodyPr lIns="0" tIns="0" rIns="0" bIns="0" rtlCol="0" anchor="t">
              <a:spAutoFit/>
            </a:bodyPr>
            <a:lstStyle/>
            <a:p>
              <a:pPr algn="ctr">
                <a:lnSpc>
                  <a:spcPts val="2079"/>
                </a:lnSpc>
              </a:pPr>
              <a:r>
                <a:rPr lang="en-US" sz="1599" dirty="0">
                  <a:solidFill>
                    <a:srgbClr val="354F66"/>
                  </a:solidFill>
                  <a:latin typeface="Quicksand"/>
                  <a:ea typeface="Quicksand"/>
                  <a:cs typeface="Quicksand"/>
                  <a:sym typeface="Quicksand"/>
                </a:rPr>
                <a:t>More accessibility tips can be found on the event confirmation email or Event Access Page.</a:t>
              </a:r>
            </a:p>
          </p:txBody>
        </p:sp>
      </p:grpSp>
      <p:grpSp>
        <p:nvGrpSpPr>
          <p:cNvPr id="59" name="Group 59"/>
          <p:cNvGrpSpPr/>
          <p:nvPr/>
        </p:nvGrpSpPr>
        <p:grpSpPr>
          <a:xfrm>
            <a:off x="15047510" y="6787240"/>
            <a:ext cx="2095500" cy="2061953"/>
            <a:chOff x="0" y="0"/>
            <a:chExt cx="2794000" cy="2749271"/>
          </a:xfrm>
        </p:grpSpPr>
        <p:sp>
          <p:nvSpPr>
            <p:cNvPr id="60" name="TextBox 60"/>
            <p:cNvSpPr txBox="1"/>
            <p:nvPr/>
          </p:nvSpPr>
          <p:spPr>
            <a:xfrm>
              <a:off x="0" y="-19050"/>
              <a:ext cx="2794000" cy="775970"/>
            </a:xfrm>
            <a:prstGeom prst="rect">
              <a:avLst/>
            </a:prstGeom>
          </p:spPr>
          <p:txBody>
            <a:bodyPr lIns="0" tIns="0" rIns="0" bIns="0" rtlCol="0" anchor="t">
              <a:spAutoFit/>
            </a:bodyPr>
            <a:lstStyle/>
            <a:p>
              <a:pPr algn="ctr">
                <a:lnSpc>
                  <a:spcPts val="2339"/>
                </a:lnSpc>
              </a:pPr>
              <a:r>
                <a:rPr lang="en-US" sz="1799" b="1" dirty="0">
                  <a:solidFill>
                    <a:srgbClr val="354F66"/>
                  </a:solidFill>
                  <a:latin typeface="Red Hat Display Bold"/>
                  <a:ea typeface="Red Hat Display Bold"/>
                  <a:cs typeface="Red Hat Display Bold"/>
                  <a:sym typeface="Red Hat Display Bold"/>
                </a:rPr>
                <a:t>Please be respectful</a:t>
              </a:r>
            </a:p>
          </p:txBody>
        </p:sp>
        <p:sp>
          <p:nvSpPr>
            <p:cNvPr id="61" name="TextBox 61"/>
            <p:cNvSpPr txBox="1"/>
            <p:nvPr/>
          </p:nvSpPr>
          <p:spPr>
            <a:xfrm>
              <a:off x="0" y="1042815"/>
              <a:ext cx="2794000" cy="1706457"/>
            </a:xfrm>
            <a:prstGeom prst="rect">
              <a:avLst/>
            </a:prstGeom>
          </p:spPr>
          <p:txBody>
            <a:bodyPr lIns="0" tIns="0" rIns="0" bIns="0" rtlCol="0" anchor="t">
              <a:spAutoFit/>
            </a:bodyPr>
            <a:lstStyle/>
            <a:p>
              <a:pPr algn="ctr">
                <a:lnSpc>
                  <a:spcPts val="2079"/>
                </a:lnSpc>
              </a:pPr>
              <a:r>
                <a:rPr lang="en-US" sz="1599" dirty="0">
                  <a:solidFill>
                    <a:srgbClr val="354F66"/>
                  </a:solidFill>
                  <a:latin typeface="Quicksand"/>
                  <a:ea typeface="Quicksand"/>
                  <a:cs typeface="Quicksand"/>
                  <a:sym typeface="Quicksand"/>
                </a:rPr>
                <a:t>Chats are monitored.  We will respond to all questions during our Q&amp;A section of the event.</a:t>
              </a:r>
            </a:p>
          </p:txBody>
        </p:sp>
      </p:grpSp>
      <p:sp>
        <p:nvSpPr>
          <p:cNvPr id="62" name="Freeform 62"/>
          <p:cNvSpPr/>
          <p:nvPr/>
        </p:nvSpPr>
        <p:spPr>
          <a:xfrm>
            <a:off x="1857746" y="5485162"/>
            <a:ext cx="669989" cy="568653"/>
          </a:xfrm>
          <a:custGeom>
            <a:avLst/>
            <a:gdLst/>
            <a:ahLst/>
            <a:cxnLst/>
            <a:rect l="l" t="t" r="r" b="b"/>
            <a:pathLst>
              <a:path w="669989" h="568653">
                <a:moveTo>
                  <a:pt x="0" y="0"/>
                </a:moveTo>
                <a:lnTo>
                  <a:pt x="669988" y="0"/>
                </a:lnTo>
                <a:lnTo>
                  <a:pt x="669988" y="568653"/>
                </a:lnTo>
                <a:lnTo>
                  <a:pt x="0" y="568653"/>
                </a:lnTo>
                <a:lnTo>
                  <a:pt x="0" y="0"/>
                </a:lnTo>
                <a:close/>
              </a:path>
            </a:pathLst>
          </a:custGeom>
          <a:blipFill>
            <a:blip r:embed="rId6"/>
            <a:stretch>
              <a:fillRect/>
            </a:stretch>
          </a:blipFill>
        </p:spPr>
        <p:txBody>
          <a:bodyPr/>
          <a:lstStyle/>
          <a:p>
            <a:endParaRPr lang="en-US"/>
          </a:p>
        </p:txBody>
      </p:sp>
      <p:sp>
        <p:nvSpPr>
          <p:cNvPr id="63" name="Freeform 63"/>
          <p:cNvSpPr/>
          <p:nvPr/>
        </p:nvSpPr>
        <p:spPr>
          <a:xfrm>
            <a:off x="5295293" y="5384398"/>
            <a:ext cx="776135" cy="669417"/>
          </a:xfrm>
          <a:custGeom>
            <a:avLst/>
            <a:gdLst/>
            <a:ahLst/>
            <a:cxnLst/>
            <a:rect l="l" t="t" r="r" b="b"/>
            <a:pathLst>
              <a:path w="776135" h="669417">
                <a:moveTo>
                  <a:pt x="0" y="0"/>
                </a:moveTo>
                <a:lnTo>
                  <a:pt x="776135" y="0"/>
                </a:lnTo>
                <a:lnTo>
                  <a:pt x="776135" y="669417"/>
                </a:lnTo>
                <a:lnTo>
                  <a:pt x="0" y="6694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4" name="Freeform 64"/>
          <p:cNvSpPr/>
          <p:nvPr/>
        </p:nvSpPr>
        <p:spPr>
          <a:xfrm>
            <a:off x="8914008" y="5413164"/>
            <a:ext cx="459984" cy="691705"/>
          </a:xfrm>
          <a:custGeom>
            <a:avLst/>
            <a:gdLst/>
            <a:ahLst/>
            <a:cxnLst/>
            <a:rect l="l" t="t" r="r" b="b"/>
            <a:pathLst>
              <a:path w="459984" h="691705">
                <a:moveTo>
                  <a:pt x="0" y="0"/>
                </a:moveTo>
                <a:lnTo>
                  <a:pt x="459984" y="0"/>
                </a:lnTo>
                <a:lnTo>
                  <a:pt x="459984" y="691705"/>
                </a:lnTo>
                <a:lnTo>
                  <a:pt x="0" y="691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5" name="Freeform 65"/>
          <p:cNvSpPr/>
          <p:nvPr/>
        </p:nvSpPr>
        <p:spPr>
          <a:xfrm>
            <a:off x="12184300" y="5384398"/>
            <a:ext cx="870659" cy="720471"/>
          </a:xfrm>
          <a:custGeom>
            <a:avLst/>
            <a:gdLst/>
            <a:ahLst/>
            <a:cxnLst/>
            <a:rect l="l" t="t" r="r" b="b"/>
            <a:pathLst>
              <a:path w="870659" h="720471">
                <a:moveTo>
                  <a:pt x="0" y="0"/>
                </a:moveTo>
                <a:lnTo>
                  <a:pt x="870660" y="0"/>
                </a:lnTo>
                <a:lnTo>
                  <a:pt x="870660" y="720471"/>
                </a:lnTo>
                <a:lnTo>
                  <a:pt x="0" y="7204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6" name="Freeform 66"/>
          <p:cNvSpPr/>
          <p:nvPr/>
        </p:nvSpPr>
        <p:spPr>
          <a:xfrm>
            <a:off x="15655617" y="5519495"/>
            <a:ext cx="897464" cy="549697"/>
          </a:xfrm>
          <a:custGeom>
            <a:avLst/>
            <a:gdLst/>
            <a:ahLst/>
            <a:cxnLst/>
            <a:rect l="l" t="t" r="r" b="b"/>
            <a:pathLst>
              <a:path w="897464" h="549697">
                <a:moveTo>
                  <a:pt x="0" y="0"/>
                </a:moveTo>
                <a:lnTo>
                  <a:pt x="897464" y="0"/>
                </a:lnTo>
                <a:lnTo>
                  <a:pt x="897464" y="549697"/>
                </a:lnTo>
                <a:lnTo>
                  <a:pt x="0" y="549697"/>
                </a:lnTo>
                <a:lnTo>
                  <a:pt x="0" y="0"/>
                </a:lnTo>
                <a:close/>
              </a:path>
            </a:pathLst>
          </a:custGeom>
          <a:blipFill>
            <a:blip r:embed="rId13"/>
            <a:stretch>
              <a:fillRect/>
            </a:stretch>
          </a:blipFill>
        </p:spPr>
        <p:txBody>
          <a:bodyPr/>
          <a:lstStyle/>
          <a:p>
            <a:endParaRPr lang="en-US"/>
          </a:p>
        </p:txBody>
      </p:sp>
      <p:sp>
        <p:nvSpPr>
          <p:cNvPr id="67" name="TextBox 67"/>
          <p:cNvSpPr txBox="1"/>
          <p:nvPr/>
        </p:nvSpPr>
        <p:spPr>
          <a:xfrm>
            <a:off x="878678" y="956028"/>
            <a:ext cx="14995822" cy="8983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 Before We Start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TextBox 2"/>
          <p:cNvSpPr txBox="1"/>
          <p:nvPr/>
        </p:nvSpPr>
        <p:spPr>
          <a:xfrm>
            <a:off x="1266209" y="5079000"/>
            <a:ext cx="13653365" cy="1434709"/>
          </a:xfrm>
          <a:prstGeom prst="rect">
            <a:avLst/>
          </a:prstGeom>
        </p:spPr>
        <p:txBody>
          <a:bodyPr lIns="0" tIns="0" rIns="0" bIns="0" rtlCol="0" anchor="t">
            <a:spAutoFit/>
          </a:bodyPr>
          <a:lstStyle/>
          <a:p>
            <a:pPr algn="l">
              <a:lnSpc>
                <a:spcPts val="10342"/>
              </a:lnSpc>
            </a:pPr>
            <a:r>
              <a:rPr lang="en-US" sz="11969" b="1">
                <a:solidFill>
                  <a:srgbClr val="FAFFE7"/>
                </a:solidFill>
                <a:latin typeface="Red Hat Display Bold"/>
                <a:ea typeface="Red Hat Display Bold"/>
                <a:cs typeface="Red Hat Display Bold"/>
                <a:sym typeface="Red Hat Display Bold"/>
              </a:rPr>
              <a:t>Thank you</a:t>
            </a:r>
          </a:p>
        </p:txBody>
      </p:sp>
      <p:sp>
        <p:nvSpPr>
          <p:cNvPr id="3" name="Freeform 3"/>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Freeform 2"/>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66209" y="5079000"/>
            <a:ext cx="13653365" cy="1434709"/>
          </a:xfrm>
          <a:prstGeom prst="rect">
            <a:avLst/>
          </a:prstGeom>
        </p:spPr>
        <p:txBody>
          <a:bodyPr lIns="0" tIns="0" rIns="0" bIns="0" rtlCol="0" anchor="t">
            <a:spAutoFit/>
          </a:bodyPr>
          <a:lstStyle/>
          <a:p>
            <a:pPr algn="l">
              <a:lnSpc>
                <a:spcPts val="10342"/>
              </a:lnSpc>
            </a:pPr>
            <a:r>
              <a:rPr lang="en-US" sz="11969" b="1">
                <a:solidFill>
                  <a:srgbClr val="FAFFE7"/>
                </a:solidFill>
                <a:latin typeface="Red Hat Display Bold"/>
                <a:ea typeface="Red Hat Display Bold"/>
                <a:cs typeface="Red Hat Display Bold"/>
                <a:sym typeface="Red Hat Display Bold"/>
              </a:rPr>
              <a:t>Welcome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AutoShape 2"/>
          <p:cNvSpPr/>
          <p:nvPr/>
        </p:nvSpPr>
        <p:spPr>
          <a:xfrm>
            <a:off x="6609870" y="0"/>
            <a:ext cx="0" cy="10287000"/>
          </a:xfrm>
          <a:prstGeom prst="line">
            <a:avLst/>
          </a:prstGeom>
          <a:ln w="9525" cap="flat">
            <a:solidFill>
              <a:srgbClr val="172C51"/>
            </a:solidFill>
            <a:prstDash val="solid"/>
            <a:headEnd type="none" w="sm" len="sm"/>
            <a:tailEnd type="none" w="sm" len="sm"/>
          </a:ln>
        </p:spPr>
        <p:txBody>
          <a:bodyPr/>
          <a:lstStyle/>
          <a:p>
            <a:endParaRPr lang="en-US"/>
          </a:p>
        </p:txBody>
      </p:sp>
      <p:sp>
        <p:nvSpPr>
          <p:cNvPr id="3" name="TextBox 3"/>
          <p:cNvSpPr txBox="1"/>
          <p:nvPr/>
        </p:nvSpPr>
        <p:spPr>
          <a:xfrm>
            <a:off x="1028700" y="1198285"/>
            <a:ext cx="5331316" cy="740817"/>
          </a:xfrm>
          <a:prstGeom prst="rect">
            <a:avLst/>
          </a:prstGeom>
        </p:spPr>
        <p:txBody>
          <a:bodyPr lIns="0" tIns="0" rIns="0" bIns="0" rtlCol="0" anchor="t">
            <a:spAutoFit/>
          </a:bodyPr>
          <a:lstStyle/>
          <a:p>
            <a:pPr algn="l">
              <a:lnSpc>
                <a:spcPts val="5356"/>
              </a:lnSpc>
            </a:pPr>
            <a:r>
              <a:rPr lang="en-US" sz="6200" b="1">
                <a:solidFill>
                  <a:srgbClr val="FAFFE7"/>
                </a:solidFill>
                <a:latin typeface="Red Hat Display Bold"/>
                <a:ea typeface="Red Hat Display Bold"/>
                <a:cs typeface="Red Hat Display Bold"/>
                <a:sym typeface="Red Hat Display Bold"/>
              </a:rPr>
              <a:t>Agenda</a:t>
            </a:r>
          </a:p>
        </p:txBody>
      </p:sp>
      <p:grpSp>
        <p:nvGrpSpPr>
          <p:cNvPr id="4" name="Group 4"/>
          <p:cNvGrpSpPr/>
          <p:nvPr/>
        </p:nvGrpSpPr>
        <p:grpSpPr>
          <a:xfrm rot="-701057">
            <a:off x="69788" y="2251023"/>
            <a:ext cx="5478250" cy="5478250"/>
            <a:chOff x="0" y="0"/>
            <a:chExt cx="7304333" cy="7304333"/>
          </a:xfrm>
        </p:grpSpPr>
        <p:grpSp>
          <p:nvGrpSpPr>
            <p:cNvPr id="5" name="Group 5"/>
            <p:cNvGrpSpPr/>
            <p:nvPr/>
          </p:nvGrpSpPr>
          <p:grpSpPr>
            <a:xfrm>
              <a:off x="0" y="0"/>
              <a:ext cx="7304333" cy="730433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FE7">
                  <a:alpha val="45882"/>
                </a:srgbClr>
              </a:solidFill>
            </p:spPr>
            <p:txBody>
              <a:bodyPr/>
              <a:lstStyle/>
              <a:p>
                <a:endParaRPr lang="en-US"/>
              </a:p>
            </p:txBody>
          </p:sp>
          <p:sp>
            <p:nvSpPr>
              <p:cNvPr id="7" name="TextBox 7"/>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nvGrpSpPr>
            <p:cNvPr id="8" name="Group 8"/>
            <p:cNvGrpSpPr/>
            <p:nvPr/>
          </p:nvGrpSpPr>
          <p:grpSpPr>
            <a:xfrm>
              <a:off x="0" y="0"/>
              <a:ext cx="7304333" cy="73043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7A05"/>
              </a:solidFill>
              <a:ln w="57150" cap="sq">
                <a:solidFill>
                  <a:srgbClr val="697A05"/>
                </a:solidFill>
                <a:prstDash val="solid"/>
                <a:miter/>
              </a:ln>
            </p:spPr>
            <p:txBody>
              <a:bodyPr/>
              <a:lstStyle/>
              <a:p>
                <a:endParaRPr lang="en-US"/>
              </a:p>
            </p:txBody>
          </p:sp>
          <p:sp>
            <p:nvSpPr>
              <p:cNvPr id="10" name="TextBox 10"/>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grpSp>
      <p:grpSp>
        <p:nvGrpSpPr>
          <p:cNvPr id="11" name="Group 11"/>
          <p:cNvGrpSpPr>
            <a:grpSpLocks noChangeAspect="1"/>
          </p:cNvGrpSpPr>
          <p:nvPr/>
        </p:nvGrpSpPr>
        <p:grpSpPr>
          <a:xfrm>
            <a:off x="1196418" y="3258965"/>
            <a:ext cx="3224989" cy="3224989"/>
            <a:chOff x="0" y="0"/>
            <a:chExt cx="7952962" cy="7952962"/>
          </a:xfrm>
        </p:grpSpPr>
        <p:sp>
          <p:nvSpPr>
            <p:cNvPr id="12" name="Freeform 12" descr="A white logo with leaves  Description automatically generated"/>
            <p:cNvSpPr/>
            <p:nvPr/>
          </p:nvSpPr>
          <p:spPr>
            <a:xfrm>
              <a:off x="0" y="0"/>
              <a:ext cx="7952994" cy="7952994"/>
            </a:xfrm>
            <a:custGeom>
              <a:avLst/>
              <a:gdLst/>
              <a:ahLst/>
              <a:cxnLst/>
              <a:rect l="l" t="t" r="r" b="b"/>
              <a:pathLst>
                <a:path w="7952994" h="7952994">
                  <a:moveTo>
                    <a:pt x="0" y="0"/>
                  </a:moveTo>
                  <a:lnTo>
                    <a:pt x="7952994" y="0"/>
                  </a:lnTo>
                  <a:lnTo>
                    <a:pt x="7952994" y="7952994"/>
                  </a:lnTo>
                  <a:lnTo>
                    <a:pt x="0" y="7952994"/>
                  </a:lnTo>
                  <a:lnTo>
                    <a:pt x="0" y="0"/>
                  </a:lnTo>
                  <a:close/>
                </a:path>
              </a:pathLst>
            </a:custGeom>
            <a:blipFill>
              <a:blip r:embed="rId2"/>
              <a:stretch>
                <a:fillRect/>
              </a:stretch>
            </a:blipFill>
          </p:spPr>
          <p:txBody>
            <a:bodyPr/>
            <a:lstStyle/>
            <a:p>
              <a:endParaRPr lang="en-US"/>
            </a:p>
          </p:txBody>
        </p:sp>
      </p:grpSp>
      <p:grpSp>
        <p:nvGrpSpPr>
          <p:cNvPr id="13" name="Group 13"/>
          <p:cNvGrpSpPr/>
          <p:nvPr/>
        </p:nvGrpSpPr>
        <p:grpSpPr>
          <a:xfrm>
            <a:off x="7524272" y="8574881"/>
            <a:ext cx="8339405" cy="523875"/>
            <a:chOff x="0" y="0"/>
            <a:chExt cx="11119207" cy="698500"/>
          </a:xfrm>
        </p:grpSpPr>
        <p:grpSp>
          <p:nvGrpSpPr>
            <p:cNvPr id="14" name="Group 14"/>
            <p:cNvGrpSpPr/>
            <p:nvPr/>
          </p:nvGrpSpPr>
          <p:grpSpPr>
            <a:xfrm>
              <a:off x="0" y="0"/>
              <a:ext cx="587375" cy="58737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7" name="TextBox 17"/>
            <p:cNvSpPr txBox="1"/>
            <p:nvPr/>
          </p:nvSpPr>
          <p:spPr>
            <a:xfrm>
              <a:off x="1800228" y="0"/>
              <a:ext cx="9318979" cy="698500"/>
            </a:xfrm>
            <a:prstGeom prst="rect">
              <a:avLst/>
            </a:prstGeom>
          </p:spPr>
          <p:txBody>
            <a:bodyPr lIns="0" tIns="0" rIns="0" bIns="0" rtlCol="0" anchor="t">
              <a:spAutoFit/>
            </a:bodyPr>
            <a:lstStyle/>
            <a:p>
              <a:pPr algn="l">
                <a:lnSpc>
                  <a:spcPts val="4199"/>
                </a:lnSpc>
              </a:pPr>
              <a:r>
                <a:rPr lang="en-US" sz="3499" b="1">
                  <a:solidFill>
                    <a:srgbClr val="FAFFE7"/>
                  </a:solidFill>
                  <a:latin typeface="Quicksand Bold"/>
                  <a:ea typeface="Quicksand Bold"/>
                  <a:cs typeface="Quicksand Bold"/>
                  <a:sym typeface="Quicksand Bold"/>
                </a:rPr>
                <a:t>Conclusion + Feedback</a:t>
              </a:r>
            </a:p>
          </p:txBody>
        </p:sp>
      </p:grpSp>
      <p:grpSp>
        <p:nvGrpSpPr>
          <p:cNvPr id="18" name="Group 18"/>
          <p:cNvGrpSpPr/>
          <p:nvPr/>
        </p:nvGrpSpPr>
        <p:grpSpPr>
          <a:xfrm>
            <a:off x="7524272" y="7379970"/>
            <a:ext cx="10557051" cy="1060996"/>
            <a:chOff x="0" y="0"/>
            <a:chExt cx="14076068" cy="1414661"/>
          </a:xfrm>
        </p:grpSpPr>
        <p:sp>
          <p:nvSpPr>
            <p:cNvPr id="19" name="TextBox 19"/>
            <p:cNvSpPr txBox="1"/>
            <p:nvPr/>
          </p:nvSpPr>
          <p:spPr>
            <a:xfrm>
              <a:off x="1800228" y="0"/>
              <a:ext cx="12275840" cy="1414661"/>
            </a:xfrm>
            <a:prstGeom prst="rect">
              <a:avLst/>
            </a:prstGeom>
          </p:spPr>
          <p:txBody>
            <a:bodyPr lIns="0" tIns="0" rIns="0" bIns="0" rtlCol="0" anchor="t">
              <a:spAutoFit/>
            </a:bodyPr>
            <a:lstStyle/>
            <a:p>
              <a:pPr algn="l">
                <a:lnSpc>
                  <a:spcPts val="4199"/>
                </a:lnSpc>
              </a:pPr>
              <a:r>
                <a:rPr lang="en-US" sz="3499" b="1" dirty="0">
                  <a:solidFill>
                    <a:srgbClr val="FAFFE7"/>
                  </a:solidFill>
                  <a:latin typeface="Quicksand Bold"/>
                  <a:ea typeface="Quicksand Bold"/>
                  <a:cs typeface="Quicksand Bold"/>
                  <a:sym typeface="Quicksand Bold"/>
                </a:rPr>
                <a:t>Your Input on Disclosure Decision Factors</a:t>
              </a:r>
            </a:p>
            <a:p>
              <a:pPr algn="l">
                <a:lnSpc>
                  <a:spcPts val="4199"/>
                </a:lnSpc>
              </a:pPr>
              <a:endParaRPr lang="en-US" sz="3499" b="1" dirty="0">
                <a:solidFill>
                  <a:srgbClr val="FAFFE7"/>
                </a:solidFill>
                <a:latin typeface="Quicksand Bold"/>
                <a:ea typeface="Quicksand Bold"/>
                <a:cs typeface="Quicksand Bold"/>
                <a:sym typeface="Quicksand Bold"/>
              </a:endParaRPr>
            </a:p>
          </p:txBody>
        </p:sp>
        <p:grpSp>
          <p:nvGrpSpPr>
            <p:cNvPr id="20" name="Group 20"/>
            <p:cNvGrpSpPr/>
            <p:nvPr/>
          </p:nvGrpSpPr>
          <p:grpSpPr>
            <a:xfrm>
              <a:off x="0" y="0"/>
              <a:ext cx="587375" cy="58737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grpSp>
        <p:nvGrpSpPr>
          <p:cNvPr id="23" name="Group 23"/>
          <p:cNvGrpSpPr/>
          <p:nvPr/>
        </p:nvGrpSpPr>
        <p:grpSpPr>
          <a:xfrm>
            <a:off x="7524272" y="5661184"/>
            <a:ext cx="9735028" cy="1060996"/>
            <a:chOff x="0" y="0"/>
            <a:chExt cx="12980037" cy="1414661"/>
          </a:xfrm>
        </p:grpSpPr>
        <p:sp>
          <p:nvSpPr>
            <p:cNvPr id="24" name="TextBox 24"/>
            <p:cNvSpPr txBox="1"/>
            <p:nvPr/>
          </p:nvSpPr>
          <p:spPr>
            <a:xfrm>
              <a:off x="1800228" y="0"/>
              <a:ext cx="11179809" cy="1414661"/>
            </a:xfrm>
            <a:prstGeom prst="rect">
              <a:avLst/>
            </a:prstGeom>
          </p:spPr>
          <p:txBody>
            <a:bodyPr lIns="0" tIns="0" rIns="0" bIns="0" rtlCol="0" anchor="t">
              <a:spAutoFit/>
            </a:bodyPr>
            <a:lstStyle/>
            <a:p>
              <a:pPr algn="l">
                <a:lnSpc>
                  <a:spcPts val="4199"/>
                </a:lnSpc>
              </a:pPr>
              <a:r>
                <a:rPr lang="en-US" sz="3499" b="1" dirty="0">
                  <a:solidFill>
                    <a:srgbClr val="FAFFE7"/>
                  </a:solidFill>
                  <a:latin typeface="Quicksand Bold"/>
                  <a:ea typeface="Quicksand Bold"/>
                  <a:cs typeface="Quicksand Bold"/>
                  <a:sym typeface="Quicksand Bold"/>
                </a:rPr>
                <a:t>Student Panel Discussion: Soren, MA,  Jaxsen Day, MA, Ife Adekoya</a:t>
              </a:r>
            </a:p>
          </p:txBody>
        </p:sp>
        <p:grpSp>
          <p:nvGrpSpPr>
            <p:cNvPr id="25" name="Group 25"/>
            <p:cNvGrpSpPr/>
            <p:nvPr/>
          </p:nvGrpSpPr>
          <p:grpSpPr>
            <a:xfrm>
              <a:off x="0" y="0"/>
              <a:ext cx="587375" cy="58737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grpSp>
        <p:nvGrpSpPr>
          <p:cNvPr id="28" name="Group 28"/>
          <p:cNvGrpSpPr/>
          <p:nvPr/>
        </p:nvGrpSpPr>
        <p:grpSpPr>
          <a:xfrm>
            <a:off x="7524272" y="2747486"/>
            <a:ext cx="9678362" cy="2127442"/>
            <a:chOff x="0" y="0"/>
            <a:chExt cx="12904483" cy="2836589"/>
          </a:xfrm>
        </p:grpSpPr>
        <p:sp>
          <p:nvSpPr>
            <p:cNvPr id="29" name="TextBox 29"/>
            <p:cNvSpPr txBox="1"/>
            <p:nvPr/>
          </p:nvSpPr>
          <p:spPr>
            <a:xfrm>
              <a:off x="1800228" y="0"/>
              <a:ext cx="11104255" cy="2836589"/>
            </a:xfrm>
            <a:prstGeom prst="rect">
              <a:avLst/>
            </a:prstGeom>
          </p:spPr>
          <p:txBody>
            <a:bodyPr lIns="0" tIns="0" rIns="0" bIns="0" rtlCol="0" anchor="t">
              <a:spAutoFit/>
            </a:bodyPr>
            <a:lstStyle/>
            <a:p>
              <a:pPr algn="l">
                <a:lnSpc>
                  <a:spcPts val="4199"/>
                </a:lnSpc>
              </a:pPr>
              <a:r>
                <a:rPr lang="en-US" sz="3499" b="1" dirty="0">
                  <a:solidFill>
                    <a:srgbClr val="FAFFE7"/>
                  </a:solidFill>
                  <a:latin typeface="Quicksand Bold"/>
                  <a:ea typeface="Quicksand Bold"/>
                  <a:cs typeface="Quicksand Bold"/>
                  <a:sym typeface="Quicksand Bold"/>
                </a:rPr>
                <a:t>Deep Dive: Building Our Understanding of Disclosure</a:t>
              </a:r>
            </a:p>
            <a:p>
              <a:pPr marL="755649" lvl="1" indent="-377824" algn="l">
                <a:lnSpc>
                  <a:spcPts val="4199"/>
                </a:lnSpc>
                <a:buFont typeface="Arial"/>
                <a:buChar char="•"/>
              </a:pPr>
              <a:r>
                <a:rPr lang="en-US" sz="3499" dirty="0">
                  <a:solidFill>
                    <a:srgbClr val="FAFFE7"/>
                  </a:solidFill>
                  <a:latin typeface="Quicksand"/>
                  <a:ea typeface="Quicksand"/>
                  <a:cs typeface="Quicksand"/>
                  <a:sym typeface="Quicksand"/>
                </a:rPr>
                <a:t>What we know so far</a:t>
              </a:r>
            </a:p>
            <a:p>
              <a:pPr marL="755649" lvl="1" indent="-377824" algn="l">
                <a:lnSpc>
                  <a:spcPts val="4199"/>
                </a:lnSpc>
                <a:buFont typeface="Arial"/>
                <a:buChar char="•"/>
              </a:pPr>
              <a:r>
                <a:rPr lang="en-US" sz="3499" dirty="0">
                  <a:solidFill>
                    <a:srgbClr val="FAFFE7"/>
                  </a:solidFill>
                  <a:latin typeface="Quicksand"/>
                  <a:ea typeface="Quicksand"/>
                  <a:cs typeface="Quicksand"/>
                  <a:sym typeface="Quicksand"/>
                </a:rPr>
                <a:t>What our next study will focus on</a:t>
              </a:r>
            </a:p>
          </p:txBody>
        </p:sp>
        <p:grpSp>
          <p:nvGrpSpPr>
            <p:cNvPr id="30" name="Group 30"/>
            <p:cNvGrpSpPr/>
            <p:nvPr/>
          </p:nvGrpSpPr>
          <p:grpSpPr>
            <a:xfrm>
              <a:off x="0" y="0"/>
              <a:ext cx="587375" cy="587375"/>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grpSp>
        <p:nvGrpSpPr>
          <p:cNvPr id="33" name="Group 33"/>
          <p:cNvGrpSpPr/>
          <p:nvPr/>
        </p:nvGrpSpPr>
        <p:grpSpPr>
          <a:xfrm>
            <a:off x="7524272" y="1028700"/>
            <a:ext cx="9050682" cy="1047750"/>
            <a:chOff x="0" y="0"/>
            <a:chExt cx="12067576" cy="1397000"/>
          </a:xfrm>
        </p:grpSpPr>
        <p:sp>
          <p:nvSpPr>
            <p:cNvPr id="34" name="TextBox 34"/>
            <p:cNvSpPr txBox="1"/>
            <p:nvPr/>
          </p:nvSpPr>
          <p:spPr>
            <a:xfrm>
              <a:off x="1800228" y="0"/>
              <a:ext cx="10267348" cy="1397000"/>
            </a:xfrm>
            <a:prstGeom prst="rect">
              <a:avLst/>
            </a:prstGeom>
          </p:spPr>
          <p:txBody>
            <a:bodyPr lIns="0" tIns="0" rIns="0" bIns="0" rtlCol="0" anchor="t">
              <a:spAutoFit/>
            </a:bodyPr>
            <a:lstStyle/>
            <a:p>
              <a:pPr algn="l">
                <a:lnSpc>
                  <a:spcPts val="4199"/>
                </a:lnSpc>
              </a:pPr>
              <a:r>
                <a:rPr lang="en-US" sz="3499" b="1">
                  <a:solidFill>
                    <a:srgbClr val="FAFFE7"/>
                  </a:solidFill>
                  <a:latin typeface="Quicksand Bold"/>
                  <a:ea typeface="Quicksand Bold"/>
                  <a:cs typeface="Quicksand Bold"/>
                  <a:sym typeface="Quicksand Bold"/>
                </a:rPr>
                <a:t>Welcome and What’s New at the Center </a:t>
              </a:r>
            </a:p>
          </p:txBody>
        </p:sp>
        <p:grpSp>
          <p:nvGrpSpPr>
            <p:cNvPr id="35" name="Group 35"/>
            <p:cNvGrpSpPr/>
            <p:nvPr/>
          </p:nvGrpSpPr>
          <p:grpSpPr>
            <a:xfrm>
              <a:off x="0" y="0"/>
              <a:ext cx="587375" cy="58737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CFF"/>
              </a:solidFill>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sp>
        <p:nvSpPr>
          <p:cNvPr id="38" name="AutoShape 38"/>
          <p:cNvSpPr/>
          <p:nvPr/>
        </p:nvSpPr>
        <p:spPr>
          <a:xfrm>
            <a:off x="7753180" y="1070868"/>
            <a:ext cx="0" cy="7838559"/>
          </a:xfrm>
          <a:prstGeom prst="line">
            <a:avLst/>
          </a:prstGeom>
          <a:ln w="38100" cap="rnd">
            <a:solidFill>
              <a:srgbClr val="99CCFF"/>
            </a:solidFill>
            <a:prstDash val="solid"/>
            <a:headEnd type="none" w="sm" len="sm"/>
            <a:tailEnd type="none" w="sm" len="sm"/>
          </a:ln>
        </p:spPr>
        <p:txBody>
          <a:bodyPr/>
          <a:lstStyle/>
          <a:p>
            <a:endParaRPr lang="en-US"/>
          </a:p>
        </p:txBody>
      </p:sp>
      <p:grpSp>
        <p:nvGrpSpPr>
          <p:cNvPr id="39" name="Group 39"/>
          <p:cNvGrpSpPr/>
          <p:nvPr/>
        </p:nvGrpSpPr>
        <p:grpSpPr>
          <a:xfrm>
            <a:off x="-674047" y="6483955"/>
            <a:ext cx="6965920" cy="696592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FE7"/>
            </a:solidFill>
          </p:spPr>
          <p:txBody>
            <a:bodyPr/>
            <a:lstStyle/>
            <a:p>
              <a:endParaRPr lang="en-US"/>
            </a:p>
          </p:txBody>
        </p:sp>
        <p:sp>
          <p:nvSpPr>
            <p:cNvPr id="41" name="TextBox 41"/>
            <p:cNvSpPr txBox="1"/>
            <p:nvPr/>
          </p:nvSpPr>
          <p:spPr>
            <a:xfrm>
              <a:off x="76200" y="-28575"/>
              <a:ext cx="660400" cy="765175"/>
            </a:xfrm>
            <a:prstGeom prst="rect">
              <a:avLst/>
            </a:prstGeom>
          </p:spPr>
          <p:txBody>
            <a:bodyPr lIns="50800" tIns="50800" rIns="50800" bIns="50800" rtlCol="0" anchor="ctr"/>
            <a:lstStyle/>
            <a:p>
              <a:pPr algn="ctr">
                <a:lnSpc>
                  <a:spcPts val="3401"/>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97A05"/>
        </a:solidFill>
        <a:effectLst/>
      </p:bgPr>
    </p:bg>
    <p:spTree>
      <p:nvGrpSpPr>
        <p:cNvPr id="1" name=""/>
        <p:cNvGrpSpPr/>
        <p:nvPr/>
      </p:nvGrpSpPr>
      <p:grpSpPr>
        <a:xfrm>
          <a:off x="0" y="0"/>
          <a:ext cx="0" cy="0"/>
          <a:chOff x="0" y="0"/>
          <a:chExt cx="0" cy="0"/>
        </a:xfrm>
      </p:grpSpPr>
      <p:sp>
        <p:nvSpPr>
          <p:cNvPr id="2" name="Freeform 2"/>
          <p:cNvSpPr/>
          <p:nvPr/>
        </p:nvSpPr>
        <p:spPr>
          <a:xfrm>
            <a:off x="11858770" y="6742415"/>
            <a:ext cx="7160190" cy="7160190"/>
          </a:xfrm>
          <a:custGeom>
            <a:avLst/>
            <a:gdLst/>
            <a:ahLst/>
            <a:cxnLst/>
            <a:rect l="l" t="t" r="r" b="b"/>
            <a:pathLst>
              <a:path w="7160190" h="7160190">
                <a:moveTo>
                  <a:pt x="0" y="0"/>
                </a:moveTo>
                <a:lnTo>
                  <a:pt x="7160190" y="0"/>
                </a:lnTo>
                <a:lnTo>
                  <a:pt x="7160190" y="7160190"/>
                </a:lnTo>
                <a:lnTo>
                  <a:pt x="0" y="716019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349559" y="1788259"/>
            <a:ext cx="2909741" cy="2909741"/>
          </a:xfrm>
          <a:custGeom>
            <a:avLst/>
            <a:gdLst/>
            <a:ahLst/>
            <a:cxnLst/>
            <a:rect l="l" t="t" r="r" b="b"/>
            <a:pathLst>
              <a:path w="2909741" h="2909741">
                <a:moveTo>
                  <a:pt x="0" y="0"/>
                </a:moveTo>
                <a:lnTo>
                  <a:pt x="2909741" y="0"/>
                </a:lnTo>
                <a:lnTo>
                  <a:pt x="2909741" y="2909741"/>
                </a:lnTo>
                <a:lnTo>
                  <a:pt x="0" y="2909741"/>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092702" y="-2098563"/>
            <a:ext cx="5221645" cy="5221645"/>
          </a:xfrm>
          <a:custGeom>
            <a:avLst/>
            <a:gdLst/>
            <a:ahLst/>
            <a:cxnLst/>
            <a:rect l="l" t="t" r="r" b="b"/>
            <a:pathLst>
              <a:path w="5221645" h="5221645">
                <a:moveTo>
                  <a:pt x="0" y="0"/>
                </a:moveTo>
                <a:lnTo>
                  <a:pt x="5221645" y="0"/>
                </a:lnTo>
                <a:lnTo>
                  <a:pt x="5221645" y="5221646"/>
                </a:lnTo>
                <a:lnTo>
                  <a:pt x="0" y="5221646"/>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66209" y="5079000"/>
            <a:ext cx="13653365" cy="1434709"/>
          </a:xfrm>
          <a:prstGeom prst="rect">
            <a:avLst/>
          </a:prstGeom>
        </p:spPr>
        <p:txBody>
          <a:bodyPr lIns="0" tIns="0" rIns="0" bIns="0" rtlCol="0" anchor="t">
            <a:spAutoFit/>
          </a:bodyPr>
          <a:lstStyle/>
          <a:p>
            <a:pPr algn="l">
              <a:lnSpc>
                <a:spcPts val="10342"/>
              </a:lnSpc>
            </a:pPr>
            <a:r>
              <a:rPr lang="en-US" sz="11969" b="1" dirty="0">
                <a:solidFill>
                  <a:srgbClr val="FAFFE7"/>
                </a:solidFill>
                <a:latin typeface="Red Hat Display Bold"/>
                <a:ea typeface="Red Hat Display Bold"/>
                <a:cs typeface="Red Hat Display Bold"/>
                <a:sym typeface="Red Hat Display Bold"/>
              </a:rPr>
              <a:t>What’s New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Freeform 2"/>
          <p:cNvSpPr/>
          <p:nvPr/>
        </p:nvSpPr>
        <p:spPr>
          <a:xfrm rot="770302">
            <a:off x="4186806" y="1935176"/>
            <a:ext cx="9282670" cy="9124091"/>
          </a:xfrm>
          <a:custGeom>
            <a:avLst/>
            <a:gdLst/>
            <a:ahLst/>
            <a:cxnLst/>
            <a:rect l="l" t="t" r="r" b="b"/>
            <a:pathLst>
              <a:path w="9282670" h="9124091">
                <a:moveTo>
                  <a:pt x="0" y="0"/>
                </a:moveTo>
                <a:lnTo>
                  <a:pt x="9282670" y="0"/>
                </a:lnTo>
                <a:lnTo>
                  <a:pt x="9282670" y="9124092"/>
                </a:lnTo>
                <a:lnTo>
                  <a:pt x="0" y="912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5423293" y="3967446"/>
            <a:ext cx="7441414" cy="4185795"/>
          </a:xfrm>
          <a:prstGeom prst="rect">
            <a:avLst/>
          </a:prstGeom>
        </p:spPr>
      </p:pic>
      <p:sp>
        <p:nvSpPr>
          <p:cNvPr id="4" name="Freeform 4"/>
          <p:cNvSpPr/>
          <p:nvPr/>
        </p:nvSpPr>
        <p:spPr>
          <a:xfrm>
            <a:off x="4937501" y="3800617"/>
            <a:ext cx="8412998" cy="6760096"/>
          </a:xfrm>
          <a:custGeom>
            <a:avLst/>
            <a:gdLst/>
            <a:ahLst/>
            <a:cxnLst/>
            <a:rect l="l" t="t" r="r" b="b"/>
            <a:pathLst>
              <a:path w="8412998" h="6760096">
                <a:moveTo>
                  <a:pt x="0" y="0"/>
                </a:moveTo>
                <a:lnTo>
                  <a:pt x="8412998" y="0"/>
                </a:lnTo>
                <a:lnTo>
                  <a:pt x="8412998" y="6760096"/>
                </a:lnTo>
                <a:lnTo>
                  <a:pt x="0" y="6760096"/>
                </a:lnTo>
                <a:lnTo>
                  <a:pt x="0" y="0"/>
                </a:lnTo>
                <a:close/>
              </a:path>
            </a:pathLst>
          </a:custGeom>
          <a:blipFill>
            <a:blip r:embed="rId7"/>
            <a:stretch>
              <a:fillRect l="-5904" r="-935"/>
            </a:stretch>
          </a:blipFill>
        </p:spPr>
        <p:txBody>
          <a:bodyPr/>
          <a:lstStyle/>
          <a:p>
            <a:endParaRPr lang="en-US"/>
          </a:p>
        </p:txBody>
      </p:sp>
      <p:grpSp>
        <p:nvGrpSpPr>
          <p:cNvPr id="5" name="Group 5"/>
          <p:cNvGrpSpPr/>
          <p:nvPr/>
        </p:nvGrpSpPr>
        <p:grpSpPr>
          <a:xfrm>
            <a:off x="7678164" y="1983478"/>
            <a:ext cx="4089392" cy="728046"/>
            <a:chOff x="0" y="0"/>
            <a:chExt cx="5452523" cy="970728"/>
          </a:xfrm>
        </p:grpSpPr>
        <p:sp>
          <p:nvSpPr>
            <p:cNvPr id="6" name="Freeform 6"/>
            <p:cNvSpPr/>
            <p:nvPr/>
          </p:nvSpPr>
          <p:spPr>
            <a:xfrm>
              <a:off x="0" y="0"/>
              <a:ext cx="5452523" cy="970706"/>
            </a:xfrm>
            <a:custGeom>
              <a:avLst/>
              <a:gdLst/>
              <a:ahLst/>
              <a:cxnLst/>
              <a:rect l="l" t="t" r="r" b="b"/>
              <a:pathLst>
                <a:path w="5452523" h="970706">
                  <a:moveTo>
                    <a:pt x="0" y="161769"/>
                  </a:moveTo>
                  <a:cubicBezTo>
                    <a:pt x="0" y="72445"/>
                    <a:pt x="49194" y="0"/>
                    <a:pt x="109850" y="0"/>
                  </a:cubicBezTo>
                  <a:lnTo>
                    <a:pt x="5342672" y="0"/>
                  </a:lnTo>
                  <a:cubicBezTo>
                    <a:pt x="5403328" y="0"/>
                    <a:pt x="5452523" y="72445"/>
                    <a:pt x="5452523" y="161769"/>
                  </a:cubicBezTo>
                  <a:lnTo>
                    <a:pt x="5452523" y="808937"/>
                  </a:lnTo>
                  <a:cubicBezTo>
                    <a:pt x="5452523" y="898261"/>
                    <a:pt x="5403328" y="970706"/>
                    <a:pt x="5342672" y="970706"/>
                  </a:cubicBezTo>
                  <a:lnTo>
                    <a:pt x="109850" y="970706"/>
                  </a:lnTo>
                  <a:cubicBezTo>
                    <a:pt x="49194" y="970706"/>
                    <a:pt x="0" y="898261"/>
                    <a:pt x="0" y="808937"/>
                  </a:cubicBezTo>
                  <a:close/>
                </a:path>
              </a:pathLst>
            </a:custGeom>
            <a:solidFill>
              <a:srgbClr val="354F66"/>
            </a:solidFill>
          </p:spPr>
          <p:txBody>
            <a:bodyPr/>
            <a:lstStyle/>
            <a:p>
              <a:endParaRPr lang="en-US"/>
            </a:p>
          </p:txBody>
        </p:sp>
      </p:grpSp>
      <p:grpSp>
        <p:nvGrpSpPr>
          <p:cNvPr id="7" name="Group 7"/>
          <p:cNvGrpSpPr/>
          <p:nvPr/>
        </p:nvGrpSpPr>
        <p:grpSpPr>
          <a:xfrm>
            <a:off x="16024522" y="329984"/>
            <a:ext cx="4089392" cy="728046"/>
            <a:chOff x="0" y="0"/>
            <a:chExt cx="5452523" cy="970728"/>
          </a:xfrm>
        </p:grpSpPr>
        <p:sp>
          <p:nvSpPr>
            <p:cNvPr id="8" name="Freeform 8"/>
            <p:cNvSpPr/>
            <p:nvPr/>
          </p:nvSpPr>
          <p:spPr>
            <a:xfrm>
              <a:off x="0" y="0"/>
              <a:ext cx="5452523" cy="970706"/>
            </a:xfrm>
            <a:custGeom>
              <a:avLst/>
              <a:gdLst/>
              <a:ahLst/>
              <a:cxnLst/>
              <a:rect l="l" t="t" r="r" b="b"/>
              <a:pathLst>
                <a:path w="5452523" h="970706">
                  <a:moveTo>
                    <a:pt x="0" y="161769"/>
                  </a:moveTo>
                  <a:cubicBezTo>
                    <a:pt x="0" y="72445"/>
                    <a:pt x="49194" y="0"/>
                    <a:pt x="109850" y="0"/>
                  </a:cubicBezTo>
                  <a:lnTo>
                    <a:pt x="5342672" y="0"/>
                  </a:lnTo>
                  <a:cubicBezTo>
                    <a:pt x="5403328" y="0"/>
                    <a:pt x="5452523" y="72445"/>
                    <a:pt x="5452523" y="161769"/>
                  </a:cubicBezTo>
                  <a:lnTo>
                    <a:pt x="5452523" y="808937"/>
                  </a:lnTo>
                  <a:cubicBezTo>
                    <a:pt x="5452523" y="898261"/>
                    <a:pt x="5403328" y="970706"/>
                    <a:pt x="5342672" y="970706"/>
                  </a:cubicBezTo>
                  <a:lnTo>
                    <a:pt x="109850" y="970706"/>
                  </a:lnTo>
                  <a:cubicBezTo>
                    <a:pt x="49194" y="970706"/>
                    <a:pt x="0" y="898261"/>
                    <a:pt x="0" y="808937"/>
                  </a:cubicBezTo>
                  <a:close/>
                </a:path>
              </a:pathLst>
            </a:custGeom>
            <a:solidFill>
              <a:srgbClr val="FAFFE7"/>
            </a:solidFill>
          </p:spPr>
          <p:txBody>
            <a:bodyPr/>
            <a:lstStyle/>
            <a:p>
              <a:endParaRPr lang="en-US"/>
            </a:p>
          </p:txBody>
        </p:sp>
      </p:grpSp>
      <p:sp>
        <p:nvSpPr>
          <p:cNvPr id="9" name="TextBox 9"/>
          <p:cNvSpPr txBox="1"/>
          <p:nvPr/>
        </p:nvSpPr>
        <p:spPr>
          <a:xfrm>
            <a:off x="13623941" y="3739417"/>
            <a:ext cx="4445277" cy="2472055"/>
          </a:xfrm>
          <a:prstGeom prst="rect">
            <a:avLst/>
          </a:prstGeom>
        </p:spPr>
        <p:txBody>
          <a:bodyPr lIns="0" tIns="0" rIns="0" bIns="0" rtlCol="0" anchor="t">
            <a:spAutoFit/>
          </a:bodyPr>
          <a:lstStyle/>
          <a:p>
            <a:pPr algn="l">
              <a:lnSpc>
                <a:spcPts val="3919"/>
              </a:lnSpc>
            </a:pPr>
            <a:r>
              <a:rPr lang="en-US" sz="2799" dirty="0">
                <a:solidFill>
                  <a:srgbClr val="FAFFE7"/>
                </a:solidFill>
                <a:latin typeface="Quicksand"/>
                <a:ea typeface="Quicksand"/>
                <a:cs typeface="Quicksand"/>
                <a:sym typeface="Quicksand"/>
              </a:rPr>
              <a:t>Turn research into practical approaches for accessible classrooms.</a:t>
            </a:r>
          </a:p>
          <a:p>
            <a:pPr algn="l">
              <a:lnSpc>
                <a:spcPts val="3919"/>
              </a:lnSpc>
            </a:pPr>
            <a:endParaRPr lang="en-US" sz="2799" dirty="0">
              <a:solidFill>
                <a:srgbClr val="FAFFE7"/>
              </a:solidFill>
              <a:latin typeface="Quicksand"/>
              <a:ea typeface="Quicksand"/>
              <a:cs typeface="Quicksand"/>
              <a:sym typeface="Quicksand"/>
            </a:endParaRPr>
          </a:p>
          <a:p>
            <a:pPr algn="l">
              <a:lnSpc>
                <a:spcPts val="3919"/>
              </a:lnSpc>
            </a:pPr>
            <a:endParaRPr lang="en-US" sz="2799" dirty="0">
              <a:solidFill>
                <a:srgbClr val="FAFFE7"/>
              </a:solidFill>
              <a:latin typeface="Quicksand"/>
              <a:ea typeface="Quicksand"/>
              <a:cs typeface="Quicksand"/>
              <a:sym typeface="Quicksand"/>
            </a:endParaRPr>
          </a:p>
        </p:txBody>
      </p:sp>
      <p:pic>
        <p:nvPicPr>
          <p:cNvPr id="10" name="Picture 10"/>
          <p:cNvPicPr>
            <a:picLocks noChangeAspect="1"/>
          </p:cNvPicPr>
          <p:nvPr/>
        </p:nvPicPr>
        <p:blipFill>
          <a:blip r:embed="rId8"/>
          <a:stretch>
            <a:fillRect/>
          </a:stretch>
        </p:blipFill>
        <p:spPr>
          <a:xfrm>
            <a:off x="14238665" y="5450465"/>
            <a:ext cx="3661163" cy="3661163"/>
          </a:xfrm>
          <a:prstGeom prst="rect">
            <a:avLst/>
          </a:prstGeom>
        </p:spPr>
      </p:pic>
      <p:sp>
        <p:nvSpPr>
          <p:cNvPr id="11" name="TextBox 11"/>
          <p:cNvSpPr txBox="1"/>
          <p:nvPr/>
        </p:nvSpPr>
        <p:spPr>
          <a:xfrm>
            <a:off x="13623941" y="3196223"/>
            <a:ext cx="3739844" cy="490855"/>
          </a:xfrm>
          <a:prstGeom prst="rect">
            <a:avLst/>
          </a:prstGeom>
        </p:spPr>
        <p:txBody>
          <a:bodyPr lIns="0" tIns="0" rIns="0" bIns="0" rtlCol="0" anchor="t">
            <a:spAutoFit/>
          </a:bodyPr>
          <a:lstStyle/>
          <a:p>
            <a:pPr algn="l">
              <a:lnSpc>
                <a:spcPts val="3919"/>
              </a:lnSpc>
            </a:pPr>
            <a:r>
              <a:rPr lang="en-US" sz="2799" b="1" spc="-55" dirty="0">
                <a:solidFill>
                  <a:srgbClr val="FAFFE7"/>
                </a:solidFill>
                <a:latin typeface="Quicksand Bold"/>
                <a:ea typeface="Quicksand Bold"/>
                <a:cs typeface="Quicksand Bold"/>
                <a:sym typeface="Quicksand Bold"/>
              </a:rPr>
              <a:t>Apply Strategies</a:t>
            </a:r>
          </a:p>
        </p:txBody>
      </p:sp>
      <p:sp>
        <p:nvSpPr>
          <p:cNvPr id="12" name="TextBox 12"/>
          <p:cNvSpPr txBox="1"/>
          <p:nvPr/>
        </p:nvSpPr>
        <p:spPr>
          <a:xfrm>
            <a:off x="16234736" y="547640"/>
            <a:ext cx="6606335" cy="264159"/>
          </a:xfrm>
          <a:prstGeom prst="rect">
            <a:avLst/>
          </a:prstGeom>
        </p:spPr>
        <p:txBody>
          <a:bodyPr lIns="0" tIns="0" rIns="0" bIns="0" rtlCol="0" anchor="t">
            <a:spAutoFit/>
          </a:bodyPr>
          <a:lstStyle/>
          <a:p>
            <a:pPr algn="l">
              <a:lnSpc>
                <a:spcPts val="2240"/>
              </a:lnSpc>
            </a:pPr>
            <a:r>
              <a:rPr lang="en-US" sz="1600" b="1" spc="80">
                <a:solidFill>
                  <a:srgbClr val="CC60C2"/>
                </a:solidFill>
                <a:latin typeface="Red Hat Display Bold"/>
                <a:ea typeface="Red Hat Display Bold"/>
                <a:cs typeface="Red Hat Display Bold"/>
                <a:sym typeface="Red Hat Display Bold"/>
              </a:rPr>
              <a:t>COURSE 1 </a:t>
            </a:r>
          </a:p>
        </p:txBody>
      </p:sp>
      <p:sp>
        <p:nvSpPr>
          <p:cNvPr id="13" name="TextBox 13"/>
          <p:cNvSpPr txBox="1"/>
          <p:nvPr/>
        </p:nvSpPr>
        <p:spPr>
          <a:xfrm>
            <a:off x="1028700" y="1134229"/>
            <a:ext cx="15206036" cy="17746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Foundations on Disabled Students in U.S. Higher Education </a:t>
            </a:r>
          </a:p>
        </p:txBody>
      </p:sp>
      <p:sp>
        <p:nvSpPr>
          <p:cNvPr id="14" name="TextBox 14"/>
          <p:cNvSpPr txBox="1"/>
          <p:nvPr/>
        </p:nvSpPr>
        <p:spPr>
          <a:xfrm>
            <a:off x="1045257" y="6430547"/>
            <a:ext cx="3739844" cy="490855"/>
          </a:xfrm>
          <a:prstGeom prst="rect">
            <a:avLst/>
          </a:prstGeom>
        </p:spPr>
        <p:txBody>
          <a:bodyPr lIns="0" tIns="0" rIns="0" bIns="0" rtlCol="0" anchor="t">
            <a:spAutoFit/>
          </a:bodyPr>
          <a:lstStyle/>
          <a:p>
            <a:pPr algn="l">
              <a:lnSpc>
                <a:spcPts val="3919"/>
              </a:lnSpc>
            </a:pPr>
            <a:r>
              <a:rPr lang="en-US" sz="2799" b="1" spc="-55" dirty="0">
                <a:solidFill>
                  <a:srgbClr val="FAFFE7"/>
                </a:solidFill>
                <a:latin typeface="Quicksand Bold"/>
                <a:ea typeface="Quicksand Bold"/>
                <a:cs typeface="Quicksand Bold"/>
                <a:sym typeface="Quicksand Bold"/>
              </a:rPr>
              <a:t>Explore Data</a:t>
            </a:r>
          </a:p>
        </p:txBody>
      </p:sp>
      <p:sp>
        <p:nvSpPr>
          <p:cNvPr id="15" name="TextBox 15"/>
          <p:cNvSpPr txBox="1"/>
          <p:nvPr/>
        </p:nvSpPr>
        <p:spPr>
          <a:xfrm>
            <a:off x="1045257" y="6973742"/>
            <a:ext cx="3908801" cy="1976755"/>
          </a:xfrm>
          <a:prstGeom prst="rect">
            <a:avLst/>
          </a:prstGeom>
        </p:spPr>
        <p:txBody>
          <a:bodyPr lIns="0" tIns="0" rIns="0" bIns="0" rtlCol="0" anchor="t">
            <a:spAutoFit/>
          </a:bodyPr>
          <a:lstStyle/>
          <a:p>
            <a:pPr algn="l">
              <a:lnSpc>
                <a:spcPts val="3919"/>
              </a:lnSpc>
            </a:pPr>
            <a:r>
              <a:rPr lang="en-US" sz="2799" dirty="0">
                <a:solidFill>
                  <a:srgbClr val="FAFFE7"/>
                </a:solidFill>
                <a:latin typeface="Quicksand"/>
                <a:ea typeface="Quicksand"/>
                <a:cs typeface="Quicksand"/>
                <a:sym typeface="Quicksand"/>
              </a:rPr>
              <a:t>Examine national findings and Campus Accessibility Measure insights.</a:t>
            </a:r>
          </a:p>
        </p:txBody>
      </p:sp>
      <p:sp>
        <p:nvSpPr>
          <p:cNvPr id="16" name="TextBox 16"/>
          <p:cNvSpPr txBox="1"/>
          <p:nvPr/>
        </p:nvSpPr>
        <p:spPr>
          <a:xfrm>
            <a:off x="1045257" y="3196223"/>
            <a:ext cx="3739844" cy="490855"/>
          </a:xfrm>
          <a:prstGeom prst="rect">
            <a:avLst/>
          </a:prstGeom>
        </p:spPr>
        <p:txBody>
          <a:bodyPr lIns="0" tIns="0" rIns="0" bIns="0" rtlCol="0" anchor="t">
            <a:spAutoFit/>
          </a:bodyPr>
          <a:lstStyle/>
          <a:p>
            <a:pPr algn="l">
              <a:lnSpc>
                <a:spcPts val="3919"/>
              </a:lnSpc>
            </a:pPr>
            <a:r>
              <a:rPr lang="en-US" sz="2799" b="1" spc="-55" dirty="0">
                <a:solidFill>
                  <a:srgbClr val="FAFFE7"/>
                </a:solidFill>
                <a:latin typeface="Quicksand Bold"/>
                <a:ea typeface="Quicksand Bold"/>
                <a:cs typeface="Quicksand Bold"/>
                <a:sym typeface="Quicksand Bold"/>
              </a:rPr>
              <a:t>Understand Disability</a:t>
            </a:r>
          </a:p>
        </p:txBody>
      </p:sp>
      <p:sp>
        <p:nvSpPr>
          <p:cNvPr id="17" name="TextBox 17"/>
          <p:cNvSpPr txBox="1"/>
          <p:nvPr/>
        </p:nvSpPr>
        <p:spPr>
          <a:xfrm>
            <a:off x="1045257" y="3739417"/>
            <a:ext cx="3739844" cy="1481455"/>
          </a:xfrm>
          <a:prstGeom prst="rect">
            <a:avLst/>
          </a:prstGeom>
        </p:spPr>
        <p:txBody>
          <a:bodyPr lIns="0" tIns="0" rIns="0" bIns="0" rtlCol="0" anchor="t">
            <a:spAutoFit/>
          </a:bodyPr>
          <a:lstStyle/>
          <a:p>
            <a:pPr algn="l">
              <a:lnSpc>
                <a:spcPts val="3919"/>
              </a:lnSpc>
            </a:pPr>
            <a:r>
              <a:rPr lang="en-US" sz="2799" dirty="0">
                <a:solidFill>
                  <a:srgbClr val="FAFFE7"/>
                </a:solidFill>
                <a:latin typeface="Quicksand"/>
                <a:ea typeface="Quicksand"/>
                <a:cs typeface="Quicksand"/>
                <a:sym typeface="Quicksand"/>
              </a:rPr>
              <a:t>Learn key research on disabled students in U.S. higher education.</a:t>
            </a:r>
          </a:p>
        </p:txBody>
      </p:sp>
      <p:sp>
        <p:nvSpPr>
          <p:cNvPr id="18" name="TextBox 18"/>
          <p:cNvSpPr txBox="1"/>
          <p:nvPr/>
        </p:nvSpPr>
        <p:spPr>
          <a:xfrm>
            <a:off x="14003941" y="9084383"/>
            <a:ext cx="4121106" cy="409575"/>
          </a:xfrm>
          <a:prstGeom prst="rect">
            <a:avLst/>
          </a:prstGeom>
        </p:spPr>
        <p:txBody>
          <a:bodyPr lIns="0" tIns="0" rIns="0" bIns="0" rtlCol="0" anchor="t">
            <a:spAutoFit/>
          </a:bodyPr>
          <a:lstStyle/>
          <a:p>
            <a:pPr algn="ctr">
              <a:lnSpc>
                <a:spcPts val="3240"/>
              </a:lnSpc>
            </a:pPr>
            <a:r>
              <a:rPr lang="en-US" sz="2700">
                <a:solidFill>
                  <a:srgbClr val="F8FFE5"/>
                </a:solidFill>
                <a:latin typeface="Red Hat Display Medium"/>
                <a:ea typeface="Red Hat Display Medium"/>
                <a:cs typeface="Red Hat Display Medium"/>
                <a:sym typeface="Red Hat Display"/>
              </a:rPr>
              <a:t>TAKE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1028700" y="1134229"/>
            <a:ext cx="15206036" cy="17746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10 Study Sets to Support Disabled Student Success</a:t>
            </a:r>
          </a:p>
        </p:txBody>
      </p:sp>
      <p:grpSp>
        <p:nvGrpSpPr>
          <p:cNvPr id="3" name="Group 3"/>
          <p:cNvGrpSpPr/>
          <p:nvPr/>
        </p:nvGrpSpPr>
        <p:grpSpPr>
          <a:xfrm>
            <a:off x="-913194" y="3952482"/>
            <a:ext cx="6291757" cy="4633423"/>
            <a:chOff x="0" y="0"/>
            <a:chExt cx="2554461" cy="1881175"/>
          </a:xfrm>
        </p:grpSpPr>
        <p:sp>
          <p:nvSpPr>
            <p:cNvPr id="4" name="Freeform 4"/>
            <p:cNvSpPr/>
            <p:nvPr/>
          </p:nvSpPr>
          <p:spPr>
            <a:xfrm>
              <a:off x="0" y="0"/>
              <a:ext cx="2554461" cy="1881175"/>
            </a:xfrm>
            <a:custGeom>
              <a:avLst/>
              <a:gdLst/>
              <a:ahLst/>
              <a:cxnLst/>
              <a:rect l="l" t="t" r="r" b="b"/>
              <a:pathLst>
                <a:path w="2554461" h="1881175">
                  <a:moveTo>
                    <a:pt x="9613" y="0"/>
                  </a:moveTo>
                  <a:lnTo>
                    <a:pt x="2544848" y="0"/>
                  </a:lnTo>
                  <a:cubicBezTo>
                    <a:pt x="2547398" y="0"/>
                    <a:pt x="2549843" y="1013"/>
                    <a:pt x="2551645" y="2816"/>
                  </a:cubicBezTo>
                  <a:cubicBezTo>
                    <a:pt x="2553448" y="4618"/>
                    <a:pt x="2554461" y="7064"/>
                    <a:pt x="2554461" y="9613"/>
                  </a:cubicBezTo>
                  <a:lnTo>
                    <a:pt x="2554461" y="1871562"/>
                  </a:lnTo>
                  <a:cubicBezTo>
                    <a:pt x="2554461" y="1874112"/>
                    <a:pt x="2553448" y="1876557"/>
                    <a:pt x="2551645" y="1878360"/>
                  </a:cubicBezTo>
                  <a:cubicBezTo>
                    <a:pt x="2549843" y="1880163"/>
                    <a:pt x="2547398" y="1881175"/>
                    <a:pt x="2544848" y="1881175"/>
                  </a:cubicBezTo>
                  <a:lnTo>
                    <a:pt x="9613" y="1881175"/>
                  </a:lnTo>
                  <a:cubicBezTo>
                    <a:pt x="7064" y="1881175"/>
                    <a:pt x="4618" y="1880163"/>
                    <a:pt x="2816" y="1878360"/>
                  </a:cubicBezTo>
                  <a:cubicBezTo>
                    <a:pt x="1013" y="1876557"/>
                    <a:pt x="0" y="1874112"/>
                    <a:pt x="0" y="1871562"/>
                  </a:cubicBezTo>
                  <a:lnTo>
                    <a:pt x="0" y="9613"/>
                  </a:lnTo>
                  <a:cubicBezTo>
                    <a:pt x="0" y="7064"/>
                    <a:pt x="1013" y="4618"/>
                    <a:pt x="2816" y="2816"/>
                  </a:cubicBezTo>
                  <a:cubicBezTo>
                    <a:pt x="4618" y="1013"/>
                    <a:pt x="7064" y="0"/>
                    <a:pt x="9613" y="0"/>
                  </a:cubicBezTo>
                  <a:close/>
                </a:path>
              </a:pathLst>
            </a:custGeom>
            <a:solidFill>
              <a:srgbClr val="697A05"/>
            </a:solidFill>
          </p:spPr>
          <p:txBody>
            <a:bodyPr/>
            <a:lstStyle/>
            <a:p>
              <a:endParaRPr lang="en-US"/>
            </a:p>
          </p:txBody>
        </p:sp>
        <p:sp>
          <p:nvSpPr>
            <p:cNvPr id="5" name="TextBox 5"/>
            <p:cNvSpPr txBox="1"/>
            <p:nvPr/>
          </p:nvSpPr>
          <p:spPr>
            <a:xfrm>
              <a:off x="0" y="-9525"/>
              <a:ext cx="2554461" cy="1890700"/>
            </a:xfrm>
            <a:prstGeom prst="rect">
              <a:avLst/>
            </a:prstGeom>
          </p:spPr>
          <p:txBody>
            <a:bodyPr lIns="50800" tIns="50800" rIns="50800" bIns="50800" rtlCol="0" anchor="ctr"/>
            <a:lstStyle/>
            <a:p>
              <a:pPr algn="ctr">
                <a:lnSpc>
                  <a:spcPts val="1260"/>
                </a:lnSpc>
              </a:pPr>
              <a:endParaRPr/>
            </a:p>
          </p:txBody>
        </p:sp>
      </p:grpSp>
      <p:sp>
        <p:nvSpPr>
          <p:cNvPr id="6" name="Freeform 6"/>
          <p:cNvSpPr/>
          <p:nvPr/>
        </p:nvSpPr>
        <p:spPr>
          <a:xfrm>
            <a:off x="-699192" y="3694121"/>
            <a:ext cx="6077755" cy="5204077"/>
          </a:xfrm>
          <a:custGeom>
            <a:avLst/>
            <a:gdLst/>
            <a:ahLst/>
            <a:cxnLst/>
            <a:rect l="l" t="t" r="r" b="b"/>
            <a:pathLst>
              <a:path w="6077755" h="5204077">
                <a:moveTo>
                  <a:pt x="0" y="0"/>
                </a:moveTo>
                <a:lnTo>
                  <a:pt x="6077755" y="0"/>
                </a:lnTo>
                <a:lnTo>
                  <a:pt x="6077755" y="5204078"/>
                </a:lnTo>
                <a:lnTo>
                  <a:pt x="0" y="5204078"/>
                </a:lnTo>
                <a:lnTo>
                  <a:pt x="0" y="0"/>
                </a:lnTo>
                <a:close/>
              </a:path>
            </a:pathLst>
          </a:custGeom>
          <a:blipFill>
            <a:blip r:embed="rId2"/>
            <a:stretch>
              <a:fillRect l="-5931" t="-10117" r="-38261" b="-1945"/>
            </a:stretch>
          </a:blipFill>
        </p:spPr>
        <p:txBody>
          <a:bodyPr/>
          <a:lstStyle/>
          <a:p>
            <a:endParaRPr lang="en-US"/>
          </a:p>
        </p:txBody>
      </p:sp>
      <p:grpSp>
        <p:nvGrpSpPr>
          <p:cNvPr id="7" name="Group 7"/>
          <p:cNvGrpSpPr/>
          <p:nvPr/>
        </p:nvGrpSpPr>
        <p:grpSpPr>
          <a:xfrm>
            <a:off x="5889110" y="3952482"/>
            <a:ext cx="6291757" cy="4423565"/>
            <a:chOff x="0" y="0"/>
            <a:chExt cx="2303155" cy="1619286"/>
          </a:xfrm>
        </p:grpSpPr>
        <p:sp>
          <p:nvSpPr>
            <p:cNvPr id="8" name="Freeform 8"/>
            <p:cNvSpPr/>
            <p:nvPr/>
          </p:nvSpPr>
          <p:spPr>
            <a:xfrm>
              <a:off x="0" y="0"/>
              <a:ext cx="2303155" cy="1619286"/>
            </a:xfrm>
            <a:custGeom>
              <a:avLst/>
              <a:gdLst/>
              <a:ahLst/>
              <a:cxnLst/>
              <a:rect l="l" t="t" r="r" b="b"/>
              <a:pathLst>
                <a:path w="2303155" h="1619286">
                  <a:moveTo>
                    <a:pt x="9613" y="0"/>
                  </a:moveTo>
                  <a:lnTo>
                    <a:pt x="2293542" y="0"/>
                  </a:lnTo>
                  <a:cubicBezTo>
                    <a:pt x="2296092" y="0"/>
                    <a:pt x="2298537" y="1013"/>
                    <a:pt x="2300340" y="2816"/>
                  </a:cubicBezTo>
                  <a:cubicBezTo>
                    <a:pt x="2302142" y="4618"/>
                    <a:pt x="2303155" y="7064"/>
                    <a:pt x="2303155" y="9613"/>
                  </a:cubicBezTo>
                  <a:lnTo>
                    <a:pt x="2303155" y="1609673"/>
                  </a:lnTo>
                  <a:cubicBezTo>
                    <a:pt x="2303155" y="1614982"/>
                    <a:pt x="2298851" y="1619286"/>
                    <a:pt x="2293542" y="1619286"/>
                  </a:cubicBezTo>
                  <a:lnTo>
                    <a:pt x="9613" y="1619286"/>
                  </a:lnTo>
                  <a:cubicBezTo>
                    <a:pt x="7064" y="1619286"/>
                    <a:pt x="4618" y="1618273"/>
                    <a:pt x="2816" y="1616471"/>
                  </a:cubicBezTo>
                  <a:cubicBezTo>
                    <a:pt x="1013" y="1614668"/>
                    <a:pt x="0" y="1612223"/>
                    <a:pt x="0" y="1609673"/>
                  </a:cubicBezTo>
                  <a:lnTo>
                    <a:pt x="0" y="9613"/>
                  </a:lnTo>
                  <a:cubicBezTo>
                    <a:pt x="0" y="7064"/>
                    <a:pt x="1013" y="4618"/>
                    <a:pt x="2816" y="2816"/>
                  </a:cubicBezTo>
                  <a:cubicBezTo>
                    <a:pt x="4618" y="1013"/>
                    <a:pt x="7064" y="0"/>
                    <a:pt x="9613" y="0"/>
                  </a:cubicBezTo>
                  <a:close/>
                </a:path>
              </a:pathLst>
            </a:custGeom>
            <a:solidFill>
              <a:srgbClr val="697A05"/>
            </a:solidFill>
          </p:spPr>
          <p:txBody>
            <a:bodyPr/>
            <a:lstStyle/>
            <a:p>
              <a:endParaRPr lang="en-US"/>
            </a:p>
          </p:txBody>
        </p:sp>
        <p:sp>
          <p:nvSpPr>
            <p:cNvPr id="9" name="TextBox 9"/>
            <p:cNvSpPr txBox="1"/>
            <p:nvPr/>
          </p:nvSpPr>
          <p:spPr>
            <a:xfrm>
              <a:off x="0" y="-9525"/>
              <a:ext cx="2303155" cy="1628811"/>
            </a:xfrm>
            <a:prstGeom prst="rect">
              <a:avLst/>
            </a:prstGeom>
          </p:spPr>
          <p:txBody>
            <a:bodyPr lIns="50800" tIns="50800" rIns="50800" bIns="50800" rtlCol="0" anchor="ctr"/>
            <a:lstStyle/>
            <a:p>
              <a:pPr algn="ctr">
                <a:lnSpc>
                  <a:spcPts val="1260"/>
                </a:lnSpc>
              </a:pPr>
              <a:endParaRPr/>
            </a:p>
          </p:txBody>
        </p:sp>
      </p:grpSp>
      <p:sp>
        <p:nvSpPr>
          <p:cNvPr id="10" name="Freeform 10"/>
          <p:cNvSpPr/>
          <p:nvPr/>
        </p:nvSpPr>
        <p:spPr>
          <a:xfrm>
            <a:off x="6105123" y="3694121"/>
            <a:ext cx="6077755" cy="5204077"/>
          </a:xfrm>
          <a:custGeom>
            <a:avLst/>
            <a:gdLst/>
            <a:ahLst/>
            <a:cxnLst/>
            <a:rect l="l" t="t" r="r" b="b"/>
            <a:pathLst>
              <a:path w="6077755" h="5204077">
                <a:moveTo>
                  <a:pt x="0" y="0"/>
                </a:moveTo>
                <a:lnTo>
                  <a:pt x="6077754" y="0"/>
                </a:lnTo>
                <a:lnTo>
                  <a:pt x="6077754" y="5204078"/>
                </a:lnTo>
                <a:lnTo>
                  <a:pt x="0" y="5204078"/>
                </a:lnTo>
                <a:lnTo>
                  <a:pt x="0" y="0"/>
                </a:lnTo>
                <a:close/>
              </a:path>
            </a:pathLst>
          </a:custGeom>
          <a:blipFill>
            <a:blip r:embed="rId3"/>
            <a:stretch>
              <a:fillRect l="-5950" t="-9914" r="-35477"/>
            </a:stretch>
          </a:blipFill>
        </p:spPr>
        <p:txBody>
          <a:bodyPr/>
          <a:lstStyle/>
          <a:p>
            <a:endParaRPr lang="en-US"/>
          </a:p>
        </p:txBody>
      </p:sp>
      <p:grpSp>
        <p:nvGrpSpPr>
          <p:cNvPr id="11" name="Group 11"/>
          <p:cNvGrpSpPr/>
          <p:nvPr/>
        </p:nvGrpSpPr>
        <p:grpSpPr>
          <a:xfrm>
            <a:off x="12909437" y="3952482"/>
            <a:ext cx="6291757" cy="4479955"/>
            <a:chOff x="0" y="0"/>
            <a:chExt cx="2303155" cy="1639928"/>
          </a:xfrm>
        </p:grpSpPr>
        <p:sp>
          <p:nvSpPr>
            <p:cNvPr id="12" name="Freeform 12"/>
            <p:cNvSpPr/>
            <p:nvPr/>
          </p:nvSpPr>
          <p:spPr>
            <a:xfrm>
              <a:off x="0" y="0"/>
              <a:ext cx="2303155" cy="1639928"/>
            </a:xfrm>
            <a:custGeom>
              <a:avLst/>
              <a:gdLst/>
              <a:ahLst/>
              <a:cxnLst/>
              <a:rect l="l" t="t" r="r" b="b"/>
              <a:pathLst>
                <a:path w="2303155" h="1639928">
                  <a:moveTo>
                    <a:pt x="9613" y="0"/>
                  </a:moveTo>
                  <a:lnTo>
                    <a:pt x="2293542" y="0"/>
                  </a:lnTo>
                  <a:cubicBezTo>
                    <a:pt x="2296092" y="0"/>
                    <a:pt x="2298537" y="1013"/>
                    <a:pt x="2300340" y="2816"/>
                  </a:cubicBezTo>
                  <a:cubicBezTo>
                    <a:pt x="2302142" y="4618"/>
                    <a:pt x="2303155" y="7064"/>
                    <a:pt x="2303155" y="9613"/>
                  </a:cubicBezTo>
                  <a:lnTo>
                    <a:pt x="2303155" y="1630315"/>
                  </a:lnTo>
                  <a:cubicBezTo>
                    <a:pt x="2303155" y="1635624"/>
                    <a:pt x="2298851" y="1639928"/>
                    <a:pt x="2293542" y="1639928"/>
                  </a:cubicBezTo>
                  <a:lnTo>
                    <a:pt x="9613" y="1639928"/>
                  </a:lnTo>
                  <a:cubicBezTo>
                    <a:pt x="7064" y="1639928"/>
                    <a:pt x="4618" y="1638916"/>
                    <a:pt x="2816" y="1637113"/>
                  </a:cubicBezTo>
                  <a:cubicBezTo>
                    <a:pt x="1013" y="1635310"/>
                    <a:pt x="0" y="1632865"/>
                    <a:pt x="0" y="1630315"/>
                  </a:cubicBezTo>
                  <a:lnTo>
                    <a:pt x="0" y="9613"/>
                  </a:lnTo>
                  <a:cubicBezTo>
                    <a:pt x="0" y="7064"/>
                    <a:pt x="1013" y="4618"/>
                    <a:pt x="2816" y="2816"/>
                  </a:cubicBezTo>
                  <a:cubicBezTo>
                    <a:pt x="4618" y="1013"/>
                    <a:pt x="7064" y="0"/>
                    <a:pt x="9613" y="0"/>
                  </a:cubicBezTo>
                  <a:close/>
                </a:path>
              </a:pathLst>
            </a:custGeom>
            <a:solidFill>
              <a:srgbClr val="697A05"/>
            </a:solidFill>
          </p:spPr>
          <p:txBody>
            <a:bodyPr/>
            <a:lstStyle/>
            <a:p>
              <a:endParaRPr lang="en-US"/>
            </a:p>
          </p:txBody>
        </p:sp>
        <p:sp>
          <p:nvSpPr>
            <p:cNvPr id="13" name="TextBox 13"/>
            <p:cNvSpPr txBox="1"/>
            <p:nvPr/>
          </p:nvSpPr>
          <p:spPr>
            <a:xfrm>
              <a:off x="0" y="-9525"/>
              <a:ext cx="2303155" cy="1649453"/>
            </a:xfrm>
            <a:prstGeom prst="rect">
              <a:avLst/>
            </a:prstGeom>
          </p:spPr>
          <p:txBody>
            <a:bodyPr lIns="50800" tIns="50800" rIns="50800" bIns="50800" rtlCol="0" anchor="ctr"/>
            <a:lstStyle/>
            <a:p>
              <a:pPr algn="ctr">
                <a:lnSpc>
                  <a:spcPts val="1260"/>
                </a:lnSpc>
              </a:pPr>
              <a:endParaRPr/>
            </a:p>
          </p:txBody>
        </p:sp>
      </p:grpSp>
      <p:sp>
        <p:nvSpPr>
          <p:cNvPr id="14" name="Freeform 14"/>
          <p:cNvSpPr/>
          <p:nvPr/>
        </p:nvSpPr>
        <p:spPr>
          <a:xfrm>
            <a:off x="13123440" y="3694121"/>
            <a:ext cx="6077755" cy="5204077"/>
          </a:xfrm>
          <a:custGeom>
            <a:avLst/>
            <a:gdLst/>
            <a:ahLst/>
            <a:cxnLst/>
            <a:rect l="l" t="t" r="r" b="b"/>
            <a:pathLst>
              <a:path w="6077755" h="5204077">
                <a:moveTo>
                  <a:pt x="0" y="0"/>
                </a:moveTo>
                <a:lnTo>
                  <a:pt x="6077754" y="0"/>
                </a:lnTo>
                <a:lnTo>
                  <a:pt x="6077754" y="5204078"/>
                </a:lnTo>
                <a:lnTo>
                  <a:pt x="0" y="5204078"/>
                </a:lnTo>
                <a:lnTo>
                  <a:pt x="0" y="0"/>
                </a:lnTo>
                <a:close/>
              </a:path>
            </a:pathLst>
          </a:custGeom>
          <a:blipFill>
            <a:blip r:embed="rId4"/>
            <a:stretch>
              <a:fillRect l="-6012" t="-9975" r="-35495"/>
            </a:stretch>
          </a:blipFill>
        </p:spPr>
        <p:txBody>
          <a:bodyPr/>
          <a:lstStyle/>
          <a:p>
            <a:endParaRPr lang="en-US"/>
          </a:p>
        </p:txBody>
      </p:sp>
      <p:grpSp>
        <p:nvGrpSpPr>
          <p:cNvPr id="15" name="Group 15"/>
          <p:cNvGrpSpPr/>
          <p:nvPr/>
        </p:nvGrpSpPr>
        <p:grpSpPr>
          <a:xfrm>
            <a:off x="13123440" y="8278969"/>
            <a:ext cx="6077755" cy="306936"/>
            <a:chOff x="0" y="0"/>
            <a:chExt cx="2847766" cy="143817"/>
          </a:xfrm>
        </p:grpSpPr>
        <p:sp>
          <p:nvSpPr>
            <p:cNvPr id="16" name="Freeform 16"/>
            <p:cNvSpPr/>
            <p:nvPr/>
          </p:nvSpPr>
          <p:spPr>
            <a:xfrm>
              <a:off x="0" y="0"/>
              <a:ext cx="2847766" cy="143817"/>
            </a:xfrm>
            <a:custGeom>
              <a:avLst/>
              <a:gdLst/>
              <a:ahLst/>
              <a:cxnLst/>
              <a:rect l="l" t="t" r="r" b="b"/>
              <a:pathLst>
                <a:path w="2847766" h="143817">
                  <a:moveTo>
                    <a:pt x="0" y="0"/>
                  </a:moveTo>
                  <a:lnTo>
                    <a:pt x="2847766" y="0"/>
                  </a:lnTo>
                  <a:lnTo>
                    <a:pt x="2847766" y="143817"/>
                  </a:lnTo>
                  <a:lnTo>
                    <a:pt x="0" y="143817"/>
                  </a:lnTo>
                  <a:close/>
                </a:path>
              </a:pathLst>
            </a:custGeom>
            <a:solidFill>
              <a:srgbClr val="FFFFFF"/>
            </a:solidFill>
          </p:spPr>
          <p:txBody>
            <a:bodyPr/>
            <a:lstStyle/>
            <a:p>
              <a:endParaRPr lang="en-US"/>
            </a:p>
          </p:txBody>
        </p:sp>
        <p:sp>
          <p:nvSpPr>
            <p:cNvPr id="17" name="TextBox 17"/>
            <p:cNvSpPr txBox="1"/>
            <p:nvPr/>
          </p:nvSpPr>
          <p:spPr>
            <a:xfrm>
              <a:off x="0" y="-9525"/>
              <a:ext cx="2847766" cy="153342"/>
            </a:xfrm>
            <a:prstGeom prst="rect">
              <a:avLst/>
            </a:prstGeom>
          </p:spPr>
          <p:txBody>
            <a:bodyPr lIns="50800" tIns="50800" rIns="50800" bIns="50800" rtlCol="0" anchor="ctr"/>
            <a:lstStyle/>
            <a:p>
              <a:pPr algn="ctr">
                <a:lnSpc>
                  <a:spcPts val="126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sp>
        <p:nvSpPr>
          <p:cNvPr id="2" name="TextBox 2"/>
          <p:cNvSpPr txBox="1"/>
          <p:nvPr/>
        </p:nvSpPr>
        <p:spPr>
          <a:xfrm>
            <a:off x="1028700" y="1134229"/>
            <a:ext cx="15206036" cy="898398"/>
          </a:xfrm>
          <a:prstGeom prst="rect">
            <a:avLst/>
          </a:prstGeom>
        </p:spPr>
        <p:txBody>
          <a:bodyPr lIns="0" tIns="0" rIns="0" bIns="0" rtlCol="0" anchor="t">
            <a:spAutoFit/>
          </a:bodyPr>
          <a:lstStyle/>
          <a:p>
            <a:pPr algn="l">
              <a:lnSpc>
                <a:spcPts val="6966"/>
              </a:lnSpc>
              <a:spcBef>
                <a:spcPct val="0"/>
              </a:spcBef>
            </a:pPr>
            <a:r>
              <a:rPr lang="en-US" sz="6450" b="1" dirty="0">
                <a:solidFill>
                  <a:srgbClr val="FAFFE7"/>
                </a:solidFill>
                <a:latin typeface="Red Hat Display Bold"/>
                <a:ea typeface="Red Hat Display Bold"/>
                <a:cs typeface="Red Hat Display Bold"/>
                <a:sym typeface="Red Hat Display Bold"/>
              </a:rPr>
              <a:t>Campus Accessibility Spotlight Series</a:t>
            </a:r>
          </a:p>
        </p:txBody>
      </p:sp>
      <p:grpSp>
        <p:nvGrpSpPr>
          <p:cNvPr id="3" name="Group 3"/>
          <p:cNvGrpSpPr/>
          <p:nvPr/>
        </p:nvGrpSpPr>
        <p:grpSpPr>
          <a:xfrm rot="484080">
            <a:off x="9308180" y="2974602"/>
            <a:ext cx="4684681" cy="6271070"/>
            <a:chOff x="0" y="0"/>
            <a:chExt cx="6246241" cy="8361426"/>
          </a:xfrm>
        </p:grpSpPr>
        <p:sp>
          <p:nvSpPr>
            <p:cNvPr id="4" name="Freeform 4"/>
            <p:cNvSpPr/>
            <p:nvPr/>
          </p:nvSpPr>
          <p:spPr>
            <a:xfrm>
              <a:off x="12700" y="12700"/>
              <a:ext cx="6220333" cy="8335011"/>
            </a:xfrm>
            <a:custGeom>
              <a:avLst/>
              <a:gdLst/>
              <a:ahLst/>
              <a:cxnLst/>
              <a:rect l="l" t="t" r="r" b="b"/>
              <a:pathLst>
                <a:path w="6220333" h="8335011">
                  <a:moveTo>
                    <a:pt x="0" y="157480"/>
                  </a:moveTo>
                  <a:cubicBezTo>
                    <a:pt x="0" y="70485"/>
                    <a:pt x="70485" y="0"/>
                    <a:pt x="157353" y="0"/>
                  </a:cubicBezTo>
                  <a:lnTo>
                    <a:pt x="6062980" y="0"/>
                  </a:lnTo>
                  <a:cubicBezTo>
                    <a:pt x="6149848" y="0"/>
                    <a:pt x="6220333" y="70485"/>
                    <a:pt x="6220333" y="157480"/>
                  </a:cubicBezTo>
                  <a:lnTo>
                    <a:pt x="6220333" y="8177530"/>
                  </a:lnTo>
                  <a:cubicBezTo>
                    <a:pt x="6220333" y="8264525"/>
                    <a:pt x="6149848" y="8335011"/>
                    <a:pt x="6062980" y="8335011"/>
                  </a:cubicBezTo>
                  <a:lnTo>
                    <a:pt x="157353" y="8335011"/>
                  </a:lnTo>
                  <a:cubicBezTo>
                    <a:pt x="70485" y="8335010"/>
                    <a:pt x="0" y="8264398"/>
                    <a:pt x="0" y="8177530"/>
                  </a:cubicBezTo>
                  <a:close/>
                </a:path>
              </a:pathLst>
            </a:custGeom>
            <a:blipFill>
              <a:blip r:embed="rId2"/>
              <a:stretch>
                <a:fillRect l="-1284" r="-1283"/>
              </a:stretch>
            </a:blipFill>
          </p:spPr>
          <p:txBody>
            <a:bodyPr/>
            <a:lstStyle/>
            <a:p>
              <a:endParaRPr lang="en-US"/>
            </a:p>
          </p:txBody>
        </p:sp>
        <p:sp>
          <p:nvSpPr>
            <p:cNvPr id="5" name="Freeform 5"/>
            <p:cNvSpPr/>
            <p:nvPr/>
          </p:nvSpPr>
          <p:spPr>
            <a:xfrm>
              <a:off x="0" y="0"/>
              <a:ext cx="6245733" cy="8360411"/>
            </a:xfrm>
            <a:custGeom>
              <a:avLst/>
              <a:gdLst/>
              <a:ahLst/>
              <a:cxnLst/>
              <a:rect l="l" t="t" r="r" b="b"/>
              <a:pathLst>
                <a:path w="6245733" h="8360411">
                  <a:moveTo>
                    <a:pt x="0" y="170180"/>
                  </a:moveTo>
                  <a:cubicBezTo>
                    <a:pt x="0" y="76200"/>
                    <a:pt x="76073" y="0"/>
                    <a:pt x="170053" y="0"/>
                  </a:cubicBezTo>
                  <a:lnTo>
                    <a:pt x="6075680" y="0"/>
                  </a:lnTo>
                  <a:lnTo>
                    <a:pt x="6075680" y="12700"/>
                  </a:lnTo>
                  <a:lnTo>
                    <a:pt x="6075680" y="0"/>
                  </a:lnTo>
                  <a:cubicBezTo>
                    <a:pt x="6169533" y="0"/>
                    <a:pt x="6245733" y="76200"/>
                    <a:pt x="6245733" y="170180"/>
                  </a:cubicBezTo>
                  <a:lnTo>
                    <a:pt x="6233033" y="170180"/>
                  </a:lnTo>
                  <a:lnTo>
                    <a:pt x="6245733" y="170180"/>
                  </a:lnTo>
                  <a:lnTo>
                    <a:pt x="6245733" y="8190230"/>
                  </a:lnTo>
                  <a:lnTo>
                    <a:pt x="6233033" y="8190230"/>
                  </a:lnTo>
                  <a:lnTo>
                    <a:pt x="6245733" y="8190230"/>
                  </a:lnTo>
                  <a:cubicBezTo>
                    <a:pt x="6245733" y="8284211"/>
                    <a:pt x="6169660" y="8360411"/>
                    <a:pt x="6075680" y="8360411"/>
                  </a:cubicBezTo>
                  <a:lnTo>
                    <a:pt x="6075680" y="8347711"/>
                  </a:lnTo>
                  <a:lnTo>
                    <a:pt x="6075680" y="8360411"/>
                  </a:lnTo>
                  <a:lnTo>
                    <a:pt x="170053" y="8360411"/>
                  </a:lnTo>
                  <a:lnTo>
                    <a:pt x="170053" y="8347711"/>
                  </a:lnTo>
                  <a:lnTo>
                    <a:pt x="170053" y="8360411"/>
                  </a:lnTo>
                  <a:cubicBezTo>
                    <a:pt x="76073" y="8360410"/>
                    <a:pt x="0" y="8284210"/>
                    <a:pt x="0" y="8190230"/>
                  </a:cubicBezTo>
                  <a:lnTo>
                    <a:pt x="0" y="170180"/>
                  </a:lnTo>
                  <a:lnTo>
                    <a:pt x="12700" y="170180"/>
                  </a:lnTo>
                  <a:lnTo>
                    <a:pt x="0" y="170180"/>
                  </a:lnTo>
                  <a:moveTo>
                    <a:pt x="25400" y="170180"/>
                  </a:moveTo>
                  <a:lnTo>
                    <a:pt x="25400" y="8190230"/>
                  </a:lnTo>
                  <a:lnTo>
                    <a:pt x="12700" y="8190230"/>
                  </a:lnTo>
                  <a:lnTo>
                    <a:pt x="25400" y="8190230"/>
                  </a:lnTo>
                  <a:cubicBezTo>
                    <a:pt x="25400" y="8270240"/>
                    <a:pt x="90170" y="8335011"/>
                    <a:pt x="170053" y="8335011"/>
                  </a:cubicBezTo>
                  <a:lnTo>
                    <a:pt x="6075680" y="8335011"/>
                  </a:lnTo>
                  <a:cubicBezTo>
                    <a:pt x="6155563" y="8335011"/>
                    <a:pt x="6220333" y="8270240"/>
                    <a:pt x="6220333" y="8190230"/>
                  </a:cubicBezTo>
                  <a:lnTo>
                    <a:pt x="6220333" y="170180"/>
                  </a:lnTo>
                  <a:cubicBezTo>
                    <a:pt x="6220333" y="90170"/>
                    <a:pt x="6155563" y="25400"/>
                    <a:pt x="6075680" y="25400"/>
                  </a:cubicBezTo>
                  <a:lnTo>
                    <a:pt x="170053" y="25400"/>
                  </a:lnTo>
                  <a:lnTo>
                    <a:pt x="170053" y="12700"/>
                  </a:lnTo>
                  <a:lnTo>
                    <a:pt x="170053" y="25400"/>
                  </a:lnTo>
                  <a:cubicBezTo>
                    <a:pt x="90170" y="25400"/>
                    <a:pt x="25400" y="90170"/>
                    <a:pt x="25400" y="170180"/>
                  </a:cubicBezTo>
                  <a:close/>
                </a:path>
              </a:pathLst>
            </a:custGeom>
            <a:solidFill>
              <a:srgbClr val="EDEDED"/>
            </a:solidFill>
          </p:spPr>
          <p:txBody>
            <a:bodyPr/>
            <a:lstStyle/>
            <a:p>
              <a:endParaRPr lang="en-US"/>
            </a:p>
          </p:txBody>
        </p:sp>
      </p:grpSp>
      <p:grpSp>
        <p:nvGrpSpPr>
          <p:cNvPr id="6" name="Group 6"/>
          <p:cNvGrpSpPr/>
          <p:nvPr/>
        </p:nvGrpSpPr>
        <p:grpSpPr>
          <a:xfrm rot="-563100">
            <a:off x="1330585" y="3017215"/>
            <a:ext cx="4688872" cy="6272584"/>
            <a:chOff x="0" y="0"/>
            <a:chExt cx="6251829" cy="8363445"/>
          </a:xfrm>
        </p:grpSpPr>
        <p:sp>
          <p:nvSpPr>
            <p:cNvPr id="7" name="Freeform 7"/>
            <p:cNvSpPr/>
            <p:nvPr/>
          </p:nvSpPr>
          <p:spPr>
            <a:xfrm>
              <a:off x="12700" y="12700"/>
              <a:ext cx="6225921" cy="8337042"/>
            </a:xfrm>
            <a:custGeom>
              <a:avLst/>
              <a:gdLst/>
              <a:ahLst/>
              <a:cxnLst/>
              <a:rect l="l" t="t" r="r" b="b"/>
              <a:pathLst>
                <a:path w="6225921" h="8337042">
                  <a:moveTo>
                    <a:pt x="0" y="157607"/>
                  </a:moveTo>
                  <a:cubicBezTo>
                    <a:pt x="0" y="70612"/>
                    <a:pt x="70485" y="0"/>
                    <a:pt x="157480" y="0"/>
                  </a:cubicBezTo>
                  <a:lnTo>
                    <a:pt x="6068441" y="0"/>
                  </a:lnTo>
                  <a:cubicBezTo>
                    <a:pt x="6155436" y="0"/>
                    <a:pt x="6225921" y="70612"/>
                    <a:pt x="6225921" y="157607"/>
                  </a:cubicBezTo>
                  <a:lnTo>
                    <a:pt x="6225921" y="8179435"/>
                  </a:lnTo>
                  <a:cubicBezTo>
                    <a:pt x="6225921" y="8266430"/>
                    <a:pt x="6155436" y="8337042"/>
                    <a:pt x="6068441" y="8337042"/>
                  </a:cubicBezTo>
                  <a:lnTo>
                    <a:pt x="157480" y="8337042"/>
                  </a:lnTo>
                  <a:cubicBezTo>
                    <a:pt x="70485" y="8337042"/>
                    <a:pt x="0" y="8266430"/>
                    <a:pt x="0" y="8179435"/>
                  </a:cubicBezTo>
                  <a:close/>
                </a:path>
              </a:pathLst>
            </a:custGeom>
            <a:blipFill>
              <a:blip r:embed="rId3"/>
              <a:stretch>
                <a:fillRect l="-1615" r="-1615"/>
              </a:stretch>
            </a:blipFill>
          </p:spPr>
          <p:txBody>
            <a:bodyPr/>
            <a:lstStyle/>
            <a:p>
              <a:endParaRPr lang="en-US"/>
            </a:p>
          </p:txBody>
        </p:sp>
        <p:sp>
          <p:nvSpPr>
            <p:cNvPr id="8" name="Freeform 8"/>
            <p:cNvSpPr/>
            <p:nvPr/>
          </p:nvSpPr>
          <p:spPr>
            <a:xfrm>
              <a:off x="0" y="0"/>
              <a:ext cx="6251321" cy="8362442"/>
            </a:xfrm>
            <a:custGeom>
              <a:avLst/>
              <a:gdLst/>
              <a:ahLst/>
              <a:cxnLst/>
              <a:rect l="l" t="t" r="r" b="b"/>
              <a:pathLst>
                <a:path w="6251321" h="8362442">
                  <a:moveTo>
                    <a:pt x="0" y="170307"/>
                  </a:moveTo>
                  <a:cubicBezTo>
                    <a:pt x="0" y="76200"/>
                    <a:pt x="76200" y="0"/>
                    <a:pt x="170180" y="0"/>
                  </a:cubicBezTo>
                  <a:lnTo>
                    <a:pt x="6081141" y="0"/>
                  </a:lnTo>
                  <a:lnTo>
                    <a:pt x="6081141" y="12700"/>
                  </a:lnTo>
                  <a:lnTo>
                    <a:pt x="6081141" y="0"/>
                  </a:lnTo>
                  <a:cubicBezTo>
                    <a:pt x="6175121" y="0"/>
                    <a:pt x="6251321" y="76200"/>
                    <a:pt x="6251321" y="170307"/>
                  </a:cubicBezTo>
                  <a:lnTo>
                    <a:pt x="6238621" y="170307"/>
                  </a:lnTo>
                  <a:lnTo>
                    <a:pt x="6251321" y="170307"/>
                  </a:lnTo>
                  <a:lnTo>
                    <a:pt x="6251321" y="8192135"/>
                  </a:lnTo>
                  <a:lnTo>
                    <a:pt x="6238621" y="8192135"/>
                  </a:lnTo>
                  <a:lnTo>
                    <a:pt x="6251321" y="8192135"/>
                  </a:lnTo>
                  <a:cubicBezTo>
                    <a:pt x="6251321" y="8286242"/>
                    <a:pt x="6175121" y="8362442"/>
                    <a:pt x="6081141" y="8362442"/>
                  </a:cubicBezTo>
                  <a:lnTo>
                    <a:pt x="6081141" y="8349742"/>
                  </a:lnTo>
                  <a:lnTo>
                    <a:pt x="6081141" y="8362442"/>
                  </a:lnTo>
                  <a:lnTo>
                    <a:pt x="170180" y="8362442"/>
                  </a:lnTo>
                  <a:lnTo>
                    <a:pt x="170180" y="8349742"/>
                  </a:lnTo>
                  <a:lnTo>
                    <a:pt x="170180" y="8362442"/>
                  </a:lnTo>
                  <a:cubicBezTo>
                    <a:pt x="76200" y="8362442"/>
                    <a:pt x="0" y="8286242"/>
                    <a:pt x="0" y="8192135"/>
                  </a:cubicBezTo>
                  <a:lnTo>
                    <a:pt x="0" y="170307"/>
                  </a:lnTo>
                  <a:lnTo>
                    <a:pt x="12700" y="170307"/>
                  </a:lnTo>
                  <a:lnTo>
                    <a:pt x="0" y="170307"/>
                  </a:lnTo>
                  <a:moveTo>
                    <a:pt x="25400" y="170307"/>
                  </a:moveTo>
                  <a:lnTo>
                    <a:pt x="25400" y="8192135"/>
                  </a:lnTo>
                  <a:lnTo>
                    <a:pt x="12700" y="8192135"/>
                  </a:lnTo>
                  <a:lnTo>
                    <a:pt x="25400" y="8192135"/>
                  </a:lnTo>
                  <a:cubicBezTo>
                    <a:pt x="25400" y="8272145"/>
                    <a:pt x="90170" y="8337042"/>
                    <a:pt x="170180" y="8337042"/>
                  </a:cubicBezTo>
                  <a:lnTo>
                    <a:pt x="6081141" y="8337042"/>
                  </a:lnTo>
                  <a:cubicBezTo>
                    <a:pt x="6161024" y="8337042"/>
                    <a:pt x="6225921" y="8272145"/>
                    <a:pt x="6225921" y="8192135"/>
                  </a:cubicBezTo>
                  <a:lnTo>
                    <a:pt x="6225921" y="170307"/>
                  </a:lnTo>
                  <a:cubicBezTo>
                    <a:pt x="6225921" y="90297"/>
                    <a:pt x="6161151" y="25400"/>
                    <a:pt x="6081141" y="25400"/>
                  </a:cubicBezTo>
                  <a:lnTo>
                    <a:pt x="170180" y="25400"/>
                  </a:lnTo>
                  <a:lnTo>
                    <a:pt x="170180" y="12700"/>
                  </a:lnTo>
                  <a:lnTo>
                    <a:pt x="170180" y="25400"/>
                  </a:lnTo>
                  <a:cubicBezTo>
                    <a:pt x="90170" y="25400"/>
                    <a:pt x="25400" y="90297"/>
                    <a:pt x="25400" y="170307"/>
                  </a:cubicBezTo>
                  <a:close/>
                </a:path>
              </a:pathLst>
            </a:custGeom>
            <a:solidFill>
              <a:srgbClr val="EDEDED"/>
            </a:solidFill>
          </p:spPr>
          <p:txBody>
            <a:bodyPr/>
            <a:lstStyle/>
            <a:p>
              <a:endParaRPr lang="en-US"/>
            </a:p>
          </p:txBody>
        </p:sp>
      </p:grpSp>
      <p:grpSp>
        <p:nvGrpSpPr>
          <p:cNvPr id="9" name="Group 9"/>
          <p:cNvGrpSpPr/>
          <p:nvPr/>
        </p:nvGrpSpPr>
        <p:grpSpPr>
          <a:xfrm>
            <a:off x="4874744" y="2337811"/>
            <a:ext cx="4905194" cy="6586014"/>
            <a:chOff x="0" y="0"/>
            <a:chExt cx="6540259" cy="8781352"/>
          </a:xfrm>
        </p:grpSpPr>
        <p:sp>
          <p:nvSpPr>
            <p:cNvPr id="10" name="Freeform 10"/>
            <p:cNvSpPr/>
            <p:nvPr/>
          </p:nvSpPr>
          <p:spPr>
            <a:xfrm>
              <a:off x="12700" y="12700"/>
              <a:ext cx="6514465" cy="8754873"/>
            </a:xfrm>
            <a:custGeom>
              <a:avLst/>
              <a:gdLst/>
              <a:ahLst/>
              <a:cxnLst/>
              <a:rect l="l" t="t" r="r" b="b"/>
              <a:pathLst>
                <a:path w="6514465" h="8754873">
                  <a:moveTo>
                    <a:pt x="0" y="164846"/>
                  </a:moveTo>
                  <a:cubicBezTo>
                    <a:pt x="0" y="73787"/>
                    <a:pt x="73787" y="0"/>
                    <a:pt x="164719" y="0"/>
                  </a:cubicBezTo>
                  <a:lnTo>
                    <a:pt x="6349746" y="0"/>
                  </a:lnTo>
                  <a:cubicBezTo>
                    <a:pt x="6440678" y="0"/>
                    <a:pt x="6514465" y="73787"/>
                    <a:pt x="6514465" y="164846"/>
                  </a:cubicBezTo>
                  <a:lnTo>
                    <a:pt x="6514465" y="8590026"/>
                  </a:lnTo>
                  <a:cubicBezTo>
                    <a:pt x="6514465" y="8681086"/>
                    <a:pt x="6440678" y="8754873"/>
                    <a:pt x="6349746" y="8754873"/>
                  </a:cubicBezTo>
                  <a:lnTo>
                    <a:pt x="164719" y="8754873"/>
                  </a:lnTo>
                  <a:cubicBezTo>
                    <a:pt x="73787" y="8754999"/>
                    <a:pt x="0" y="8681085"/>
                    <a:pt x="0" y="8590026"/>
                  </a:cubicBezTo>
                  <a:close/>
                </a:path>
              </a:pathLst>
            </a:custGeom>
            <a:blipFill>
              <a:blip r:embed="rId4"/>
              <a:stretch>
                <a:fillRect l="-1923" r="-1923"/>
              </a:stretch>
            </a:blipFill>
          </p:spPr>
          <p:txBody>
            <a:bodyPr/>
            <a:lstStyle/>
            <a:p>
              <a:endParaRPr lang="en-US"/>
            </a:p>
          </p:txBody>
        </p:sp>
        <p:sp>
          <p:nvSpPr>
            <p:cNvPr id="11" name="Freeform 11"/>
            <p:cNvSpPr/>
            <p:nvPr/>
          </p:nvSpPr>
          <p:spPr>
            <a:xfrm>
              <a:off x="0" y="0"/>
              <a:ext cx="6539865" cy="8780273"/>
            </a:xfrm>
            <a:custGeom>
              <a:avLst/>
              <a:gdLst/>
              <a:ahLst/>
              <a:cxnLst/>
              <a:rect l="l" t="t" r="r" b="b"/>
              <a:pathLst>
                <a:path w="6539865" h="8780273">
                  <a:moveTo>
                    <a:pt x="0" y="177546"/>
                  </a:moveTo>
                  <a:cubicBezTo>
                    <a:pt x="0" y="79502"/>
                    <a:pt x="79375" y="0"/>
                    <a:pt x="177419" y="0"/>
                  </a:cubicBezTo>
                  <a:lnTo>
                    <a:pt x="6362446" y="0"/>
                  </a:lnTo>
                  <a:lnTo>
                    <a:pt x="6362446" y="12700"/>
                  </a:lnTo>
                  <a:lnTo>
                    <a:pt x="6362446" y="0"/>
                  </a:lnTo>
                  <a:cubicBezTo>
                    <a:pt x="6460490" y="0"/>
                    <a:pt x="6539865" y="79502"/>
                    <a:pt x="6539865" y="177546"/>
                  </a:cubicBezTo>
                  <a:lnTo>
                    <a:pt x="6527165" y="177546"/>
                  </a:lnTo>
                  <a:lnTo>
                    <a:pt x="6539865" y="177546"/>
                  </a:lnTo>
                  <a:lnTo>
                    <a:pt x="6539865" y="8602726"/>
                  </a:lnTo>
                  <a:lnTo>
                    <a:pt x="6527165" y="8602726"/>
                  </a:lnTo>
                  <a:lnTo>
                    <a:pt x="6539865" y="8602726"/>
                  </a:lnTo>
                  <a:cubicBezTo>
                    <a:pt x="6539865" y="8700770"/>
                    <a:pt x="6460490" y="8780273"/>
                    <a:pt x="6362446" y="8780273"/>
                  </a:cubicBezTo>
                  <a:lnTo>
                    <a:pt x="6362446" y="8767573"/>
                  </a:lnTo>
                  <a:lnTo>
                    <a:pt x="6362446" y="8780273"/>
                  </a:lnTo>
                  <a:lnTo>
                    <a:pt x="177419" y="8780273"/>
                  </a:lnTo>
                  <a:lnTo>
                    <a:pt x="177419" y="8767573"/>
                  </a:lnTo>
                  <a:lnTo>
                    <a:pt x="177419" y="8780273"/>
                  </a:lnTo>
                  <a:cubicBezTo>
                    <a:pt x="79375" y="8780399"/>
                    <a:pt x="0" y="8700770"/>
                    <a:pt x="0" y="8602726"/>
                  </a:cubicBezTo>
                  <a:lnTo>
                    <a:pt x="0" y="177546"/>
                  </a:lnTo>
                  <a:lnTo>
                    <a:pt x="12700" y="177546"/>
                  </a:lnTo>
                  <a:lnTo>
                    <a:pt x="0" y="177546"/>
                  </a:lnTo>
                  <a:moveTo>
                    <a:pt x="25400" y="177546"/>
                  </a:moveTo>
                  <a:lnTo>
                    <a:pt x="25400" y="8602726"/>
                  </a:lnTo>
                  <a:lnTo>
                    <a:pt x="12700" y="8602726"/>
                  </a:lnTo>
                  <a:lnTo>
                    <a:pt x="25400" y="8602726"/>
                  </a:lnTo>
                  <a:cubicBezTo>
                    <a:pt x="25400" y="8686800"/>
                    <a:pt x="93472" y="8754873"/>
                    <a:pt x="177419" y="8754873"/>
                  </a:cubicBezTo>
                  <a:lnTo>
                    <a:pt x="6362446" y="8754873"/>
                  </a:lnTo>
                  <a:cubicBezTo>
                    <a:pt x="6446393" y="8754873"/>
                    <a:pt x="6514465" y="8686800"/>
                    <a:pt x="6514465" y="8602726"/>
                  </a:cubicBezTo>
                  <a:lnTo>
                    <a:pt x="6514465" y="177546"/>
                  </a:lnTo>
                  <a:cubicBezTo>
                    <a:pt x="6514465" y="93472"/>
                    <a:pt x="6446393" y="25400"/>
                    <a:pt x="6362446" y="25400"/>
                  </a:cubicBezTo>
                  <a:lnTo>
                    <a:pt x="177419" y="25400"/>
                  </a:lnTo>
                  <a:lnTo>
                    <a:pt x="177419" y="12700"/>
                  </a:lnTo>
                  <a:lnTo>
                    <a:pt x="177419" y="25400"/>
                  </a:lnTo>
                  <a:cubicBezTo>
                    <a:pt x="93472" y="25400"/>
                    <a:pt x="25400" y="93472"/>
                    <a:pt x="25400" y="177546"/>
                  </a:cubicBezTo>
                  <a:close/>
                </a:path>
              </a:pathLst>
            </a:custGeom>
            <a:solidFill>
              <a:srgbClr val="EDEDED"/>
            </a:solidFill>
          </p:spPr>
          <p:txBody>
            <a:bodyPr/>
            <a:lstStyle/>
            <a:p>
              <a:endParaRPr lang="en-US"/>
            </a:p>
          </p:txBody>
        </p:sp>
      </p:grpSp>
      <p:sp>
        <p:nvSpPr>
          <p:cNvPr id="12" name="TextBox 12"/>
          <p:cNvSpPr txBox="1"/>
          <p:nvPr/>
        </p:nvSpPr>
        <p:spPr>
          <a:xfrm>
            <a:off x="14003941" y="9084383"/>
            <a:ext cx="4121106" cy="462563"/>
          </a:xfrm>
          <a:prstGeom prst="rect">
            <a:avLst/>
          </a:prstGeom>
        </p:spPr>
        <p:txBody>
          <a:bodyPr lIns="0" tIns="0" rIns="0" bIns="0" rtlCol="0" anchor="t">
            <a:spAutoFit/>
          </a:bodyPr>
          <a:lstStyle/>
          <a:p>
            <a:pPr algn="ctr">
              <a:lnSpc>
                <a:spcPts val="3240"/>
              </a:lnSpc>
            </a:pPr>
            <a:r>
              <a:rPr lang="en-US" sz="2700">
                <a:solidFill>
                  <a:srgbClr val="F8FFE5"/>
                </a:solidFill>
                <a:latin typeface="Red Hat Display Medium"/>
                <a:ea typeface="Red Hat Display Medium"/>
                <a:cs typeface="Red Hat Display Medium"/>
                <a:sym typeface="Red Hat Display"/>
              </a:rPr>
              <a:t>READ SPOTLIGHTS</a:t>
            </a:r>
          </a:p>
        </p:txBody>
      </p:sp>
      <p:pic>
        <p:nvPicPr>
          <p:cNvPr id="13" name="Picture 13"/>
          <p:cNvPicPr>
            <a:picLocks noChangeAspect="1"/>
          </p:cNvPicPr>
          <p:nvPr/>
        </p:nvPicPr>
        <p:blipFill>
          <a:blip r:embed="rId5"/>
          <a:stretch>
            <a:fillRect/>
          </a:stretch>
        </p:blipFill>
        <p:spPr>
          <a:xfrm>
            <a:off x="14238665" y="5450465"/>
            <a:ext cx="3661163" cy="36611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4F66"/>
        </a:solidFill>
        <a:effectLst/>
      </p:bgPr>
    </p:bg>
    <p:spTree>
      <p:nvGrpSpPr>
        <p:cNvPr id="1" name=""/>
        <p:cNvGrpSpPr/>
        <p:nvPr/>
      </p:nvGrpSpPr>
      <p:grpSpPr>
        <a:xfrm>
          <a:off x="0" y="0"/>
          <a:ext cx="0" cy="0"/>
          <a:chOff x="0" y="0"/>
          <a:chExt cx="0" cy="0"/>
        </a:xfrm>
      </p:grpSpPr>
      <p:grpSp>
        <p:nvGrpSpPr>
          <p:cNvPr id="2" name="Group 2"/>
          <p:cNvGrpSpPr/>
          <p:nvPr/>
        </p:nvGrpSpPr>
        <p:grpSpPr>
          <a:xfrm>
            <a:off x="3526974" y="970150"/>
            <a:ext cx="14761026" cy="3238698"/>
            <a:chOff x="0" y="0"/>
            <a:chExt cx="19681368" cy="4318264"/>
          </a:xfrm>
        </p:grpSpPr>
        <p:sp>
          <p:nvSpPr>
            <p:cNvPr id="3" name="Freeform 3"/>
            <p:cNvSpPr/>
            <p:nvPr/>
          </p:nvSpPr>
          <p:spPr>
            <a:xfrm>
              <a:off x="0" y="0"/>
              <a:ext cx="19681317" cy="4318193"/>
            </a:xfrm>
            <a:custGeom>
              <a:avLst/>
              <a:gdLst/>
              <a:ahLst/>
              <a:cxnLst/>
              <a:rect l="l" t="t" r="r" b="b"/>
              <a:pathLst>
                <a:path w="19681317" h="4318193">
                  <a:moveTo>
                    <a:pt x="0" y="0"/>
                  </a:moveTo>
                  <a:lnTo>
                    <a:pt x="19681317" y="0"/>
                  </a:lnTo>
                  <a:lnTo>
                    <a:pt x="19681317" y="4318193"/>
                  </a:lnTo>
                  <a:lnTo>
                    <a:pt x="0" y="4318193"/>
                  </a:lnTo>
                  <a:close/>
                </a:path>
              </a:pathLst>
            </a:custGeom>
            <a:solidFill>
              <a:srgbClr val="000000">
                <a:alpha val="3922"/>
              </a:srgbClr>
            </a:solidFill>
          </p:spPr>
          <p:txBody>
            <a:bodyPr/>
            <a:lstStyle/>
            <a:p>
              <a:endParaRPr lang="en-US"/>
            </a:p>
          </p:txBody>
        </p:sp>
      </p:grpSp>
      <p:grpSp>
        <p:nvGrpSpPr>
          <p:cNvPr id="4" name="Group 4"/>
          <p:cNvGrpSpPr/>
          <p:nvPr/>
        </p:nvGrpSpPr>
        <p:grpSpPr>
          <a:xfrm>
            <a:off x="416671" y="890245"/>
            <a:ext cx="4728305" cy="6192183"/>
            <a:chOff x="0" y="0"/>
            <a:chExt cx="6304407" cy="8256245"/>
          </a:xfrm>
        </p:grpSpPr>
        <p:sp>
          <p:nvSpPr>
            <p:cNvPr id="5" name="Freeform 5"/>
            <p:cNvSpPr/>
            <p:nvPr/>
          </p:nvSpPr>
          <p:spPr>
            <a:xfrm>
              <a:off x="12700" y="12700"/>
              <a:ext cx="6278880" cy="8230870"/>
            </a:xfrm>
            <a:custGeom>
              <a:avLst/>
              <a:gdLst/>
              <a:ahLst/>
              <a:cxnLst/>
              <a:rect l="l" t="t" r="r" b="b"/>
              <a:pathLst>
                <a:path w="6278880" h="8230870">
                  <a:moveTo>
                    <a:pt x="0" y="159004"/>
                  </a:moveTo>
                  <a:cubicBezTo>
                    <a:pt x="0" y="71120"/>
                    <a:pt x="71120" y="0"/>
                    <a:pt x="158750" y="0"/>
                  </a:cubicBezTo>
                  <a:lnTo>
                    <a:pt x="6120130" y="0"/>
                  </a:lnTo>
                  <a:cubicBezTo>
                    <a:pt x="6207887" y="0"/>
                    <a:pt x="6278880" y="71120"/>
                    <a:pt x="6278880" y="159004"/>
                  </a:cubicBezTo>
                  <a:lnTo>
                    <a:pt x="6278880" y="8071866"/>
                  </a:lnTo>
                  <a:cubicBezTo>
                    <a:pt x="6278880" y="8159623"/>
                    <a:pt x="6207760" y="8230870"/>
                    <a:pt x="6120130" y="8230870"/>
                  </a:cubicBezTo>
                  <a:lnTo>
                    <a:pt x="158750" y="8230870"/>
                  </a:lnTo>
                  <a:cubicBezTo>
                    <a:pt x="71120" y="8230870"/>
                    <a:pt x="0" y="8159623"/>
                    <a:pt x="0" y="8071866"/>
                  </a:cubicBezTo>
                  <a:close/>
                </a:path>
              </a:pathLst>
            </a:custGeom>
            <a:blipFill>
              <a:blip r:embed="rId2"/>
              <a:stretch>
                <a:fillRect l="-528" r="-528"/>
              </a:stretch>
            </a:blipFill>
          </p:spPr>
          <p:txBody>
            <a:bodyPr/>
            <a:lstStyle/>
            <a:p>
              <a:endParaRPr lang="en-US"/>
            </a:p>
          </p:txBody>
        </p:sp>
        <p:sp>
          <p:nvSpPr>
            <p:cNvPr id="6" name="Freeform 6"/>
            <p:cNvSpPr/>
            <p:nvPr/>
          </p:nvSpPr>
          <p:spPr>
            <a:xfrm>
              <a:off x="0" y="0"/>
              <a:ext cx="6304280" cy="8256270"/>
            </a:xfrm>
            <a:custGeom>
              <a:avLst/>
              <a:gdLst/>
              <a:ahLst/>
              <a:cxnLst/>
              <a:rect l="l" t="t" r="r" b="b"/>
              <a:pathLst>
                <a:path w="6304280" h="8256270">
                  <a:moveTo>
                    <a:pt x="0" y="171704"/>
                  </a:moveTo>
                  <a:cubicBezTo>
                    <a:pt x="0" y="76835"/>
                    <a:pt x="76708" y="0"/>
                    <a:pt x="171450" y="0"/>
                  </a:cubicBezTo>
                  <a:lnTo>
                    <a:pt x="6132830" y="0"/>
                  </a:lnTo>
                  <a:lnTo>
                    <a:pt x="6132830" y="12700"/>
                  </a:lnTo>
                  <a:lnTo>
                    <a:pt x="6132830" y="0"/>
                  </a:lnTo>
                  <a:cubicBezTo>
                    <a:pt x="6227572" y="0"/>
                    <a:pt x="6304280" y="76835"/>
                    <a:pt x="6304280" y="171704"/>
                  </a:cubicBezTo>
                  <a:lnTo>
                    <a:pt x="6291580" y="171704"/>
                  </a:lnTo>
                  <a:lnTo>
                    <a:pt x="6304280" y="171704"/>
                  </a:lnTo>
                  <a:lnTo>
                    <a:pt x="6304280" y="8084566"/>
                  </a:lnTo>
                  <a:lnTo>
                    <a:pt x="6291580" y="8084566"/>
                  </a:lnTo>
                  <a:lnTo>
                    <a:pt x="6304280" y="8084566"/>
                  </a:lnTo>
                  <a:cubicBezTo>
                    <a:pt x="6304280" y="8179308"/>
                    <a:pt x="6227572" y="8256270"/>
                    <a:pt x="6132830" y="8256270"/>
                  </a:cubicBezTo>
                  <a:lnTo>
                    <a:pt x="6132830" y="8243570"/>
                  </a:lnTo>
                  <a:lnTo>
                    <a:pt x="6132830" y="8256270"/>
                  </a:lnTo>
                  <a:lnTo>
                    <a:pt x="171450" y="8256270"/>
                  </a:lnTo>
                  <a:lnTo>
                    <a:pt x="171450" y="8243570"/>
                  </a:lnTo>
                  <a:lnTo>
                    <a:pt x="171450" y="8256270"/>
                  </a:lnTo>
                  <a:cubicBezTo>
                    <a:pt x="76708" y="8256270"/>
                    <a:pt x="0" y="8179435"/>
                    <a:pt x="0" y="8084566"/>
                  </a:cubicBezTo>
                  <a:lnTo>
                    <a:pt x="0" y="171704"/>
                  </a:lnTo>
                  <a:lnTo>
                    <a:pt x="12700" y="171704"/>
                  </a:lnTo>
                  <a:lnTo>
                    <a:pt x="0" y="171704"/>
                  </a:lnTo>
                  <a:moveTo>
                    <a:pt x="25400" y="171704"/>
                  </a:moveTo>
                  <a:lnTo>
                    <a:pt x="25400" y="8084566"/>
                  </a:lnTo>
                  <a:lnTo>
                    <a:pt x="12700" y="8084566"/>
                  </a:lnTo>
                  <a:lnTo>
                    <a:pt x="25400" y="8084566"/>
                  </a:lnTo>
                  <a:cubicBezTo>
                    <a:pt x="25400" y="8165338"/>
                    <a:pt x="90805" y="8230870"/>
                    <a:pt x="171450" y="8230870"/>
                  </a:cubicBezTo>
                  <a:lnTo>
                    <a:pt x="6132830" y="8230870"/>
                  </a:lnTo>
                  <a:cubicBezTo>
                    <a:pt x="6213475" y="8230870"/>
                    <a:pt x="6278880" y="8165465"/>
                    <a:pt x="6278880" y="8084566"/>
                  </a:cubicBezTo>
                  <a:lnTo>
                    <a:pt x="6278880" y="171704"/>
                  </a:lnTo>
                  <a:cubicBezTo>
                    <a:pt x="6278880" y="90932"/>
                    <a:pt x="6213475" y="25400"/>
                    <a:pt x="6132830" y="25400"/>
                  </a:cubicBezTo>
                  <a:lnTo>
                    <a:pt x="171450" y="25400"/>
                  </a:lnTo>
                  <a:lnTo>
                    <a:pt x="171450" y="12700"/>
                  </a:lnTo>
                  <a:lnTo>
                    <a:pt x="171450" y="25400"/>
                  </a:lnTo>
                  <a:cubicBezTo>
                    <a:pt x="90805" y="25400"/>
                    <a:pt x="25400" y="90805"/>
                    <a:pt x="25400" y="171704"/>
                  </a:cubicBezTo>
                  <a:close/>
                </a:path>
              </a:pathLst>
            </a:custGeom>
            <a:solidFill>
              <a:srgbClr val="172C51"/>
            </a:solidFill>
          </p:spPr>
          <p:txBody>
            <a:bodyPr/>
            <a:lstStyle/>
            <a:p>
              <a:endParaRPr lang="en-US"/>
            </a:p>
          </p:txBody>
        </p:sp>
      </p:grpSp>
      <p:sp>
        <p:nvSpPr>
          <p:cNvPr id="7" name="TextBox 7"/>
          <p:cNvSpPr txBox="1"/>
          <p:nvPr/>
        </p:nvSpPr>
        <p:spPr>
          <a:xfrm>
            <a:off x="5937966" y="1578631"/>
            <a:ext cx="11044516" cy="1962150"/>
          </a:xfrm>
          <a:prstGeom prst="rect">
            <a:avLst/>
          </a:prstGeom>
        </p:spPr>
        <p:txBody>
          <a:bodyPr lIns="0" tIns="0" rIns="0" bIns="0" rtlCol="0" anchor="t">
            <a:spAutoFit/>
          </a:bodyPr>
          <a:lstStyle/>
          <a:p>
            <a:pPr algn="l">
              <a:lnSpc>
                <a:spcPts val="7739"/>
              </a:lnSpc>
            </a:pPr>
            <a:r>
              <a:rPr lang="en-US" sz="6450" b="1" spc="165" dirty="0">
                <a:solidFill>
                  <a:srgbClr val="98CBFF"/>
                </a:solidFill>
                <a:latin typeface="Red Hat Display Bold"/>
                <a:ea typeface="Red Hat Display Bold"/>
                <a:cs typeface="Red Hat Display Bold"/>
                <a:sym typeface="Red Hat Display Bold"/>
              </a:rPr>
              <a:t>National Report on Faculty Accessibility Practices</a:t>
            </a:r>
          </a:p>
        </p:txBody>
      </p:sp>
      <p:sp>
        <p:nvSpPr>
          <p:cNvPr id="8" name="TextBox 8"/>
          <p:cNvSpPr txBox="1"/>
          <p:nvPr/>
        </p:nvSpPr>
        <p:spPr>
          <a:xfrm>
            <a:off x="8162343" y="4588531"/>
            <a:ext cx="8440103" cy="4733163"/>
          </a:xfrm>
          <a:prstGeom prst="rect">
            <a:avLst/>
          </a:prstGeom>
        </p:spPr>
        <p:txBody>
          <a:bodyPr lIns="0" tIns="0" rIns="0" bIns="0" rtlCol="0" anchor="t">
            <a:spAutoFit/>
          </a:bodyPr>
          <a:lstStyle/>
          <a:p>
            <a:pPr marL="635222" lvl="1" indent="-317611" algn="l">
              <a:lnSpc>
                <a:spcPts val="6317"/>
              </a:lnSpc>
              <a:buFont typeface="Arial"/>
              <a:buChar char="•"/>
            </a:pPr>
            <a:r>
              <a:rPr lang="en-US" sz="3509" b="1" dirty="0">
                <a:solidFill>
                  <a:srgbClr val="F8FFE5"/>
                </a:solidFill>
                <a:latin typeface="Quicksand Bold"/>
                <a:ea typeface="Quicksand Bold"/>
                <a:cs typeface="Quicksand Bold"/>
                <a:sym typeface="Quicksand Bold"/>
              </a:rPr>
              <a:t>Top recommendations to improve accessibility on campus</a:t>
            </a:r>
          </a:p>
          <a:p>
            <a:pPr marL="635222" lvl="1" indent="-317611" algn="l">
              <a:lnSpc>
                <a:spcPts val="6317"/>
              </a:lnSpc>
            </a:pPr>
            <a:endParaRPr lang="en-US" sz="3509" b="1" dirty="0">
              <a:solidFill>
                <a:srgbClr val="F8FFE5"/>
              </a:solidFill>
              <a:latin typeface="Quicksand Bold"/>
              <a:ea typeface="Quicksand Bold"/>
              <a:cs typeface="Quicksand Bold"/>
              <a:sym typeface="Quicksand Bold"/>
            </a:endParaRPr>
          </a:p>
          <a:p>
            <a:pPr marL="635222" lvl="1" indent="-317611" algn="l">
              <a:lnSpc>
                <a:spcPts val="6317"/>
              </a:lnSpc>
              <a:buFont typeface="Arial"/>
              <a:buChar char="•"/>
            </a:pPr>
            <a:r>
              <a:rPr lang="en-US" sz="3509" b="1" dirty="0">
                <a:solidFill>
                  <a:srgbClr val="F8FFE5"/>
                </a:solidFill>
                <a:latin typeface="Quicksand Bold"/>
                <a:ea typeface="Quicksand Bold"/>
                <a:cs typeface="Quicksand Bold"/>
                <a:sym typeface="Quicksand Bold"/>
              </a:rPr>
              <a:t>Survey results</a:t>
            </a:r>
          </a:p>
          <a:p>
            <a:pPr marL="635222" lvl="1" indent="-317611" algn="l">
              <a:lnSpc>
                <a:spcPts val="6317"/>
              </a:lnSpc>
            </a:pPr>
            <a:endParaRPr lang="en-US" sz="3509" b="1" dirty="0">
              <a:solidFill>
                <a:srgbClr val="F8FFE5"/>
              </a:solidFill>
              <a:latin typeface="Quicksand Bold"/>
              <a:ea typeface="Quicksand Bold"/>
              <a:cs typeface="Quicksand Bold"/>
              <a:sym typeface="Quicksand Bold"/>
            </a:endParaRPr>
          </a:p>
          <a:p>
            <a:pPr marL="635222" lvl="1" indent="-317611" algn="l">
              <a:lnSpc>
                <a:spcPts val="6317"/>
              </a:lnSpc>
              <a:buFont typeface="Arial"/>
              <a:buChar char="•"/>
            </a:pPr>
            <a:r>
              <a:rPr lang="en-US" sz="3509" b="1" dirty="0">
                <a:solidFill>
                  <a:srgbClr val="F8FFE5"/>
                </a:solidFill>
                <a:latin typeface="Quicksand Bold"/>
                <a:ea typeface="Quicksand Bold"/>
                <a:cs typeface="Quicksand Bold"/>
                <a:sym typeface="Quicksand Bold"/>
              </a:rPr>
              <a:t>Faculty interviews</a:t>
            </a:r>
          </a:p>
        </p:txBody>
      </p:sp>
      <p:grpSp>
        <p:nvGrpSpPr>
          <p:cNvPr id="9" name="Group 9"/>
          <p:cNvGrpSpPr/>
          <p:nvPr/>
        </p:nvGrpSpPr>
        <p:grpSpPr>
          <a:xfrm>
            <a:off x="931193" y="3169949"/>
            <a:ext cx="4728305" cy="6192183"/>
            <a:chOff x="0" y="0"/>
            <a:chExt cx="6304407" cy="8256245"/>
          </a:xfrm>
        </p:grpSpPr>
        <p:sp>
          <p:nvSpPr>
            <p:cNvPr id="10" name="Freeform 10"/>
            <p:cNvSpPr/>
            <p:nvPr/>
          </p:nvSpPr>
          <p:spPr>
            <a:xfrm>
              <a:off x="12700" y="12700"/>
              <a:ext cx="6278880" cy="8230870"/>
            </a:xfrm>
            <a:custGeom>
              <a:avLst/>
              <a:gdLst/>
              <a:ahLst/>
              <a:cxnLst/>
              <a:rect l="l" t="t" r="r" b="b"/>
              <a:pathLst>
                <a:path w="6278880" h="8230870">
                  <a:moveTo>
                    <a:pt x="0" y="159004"/>
                  </a:moveTo>
                  <a:cubicBezTo>
                    <a:pt x="0" y="71120"/>
                    <a:pt x="71120" y="0"/>
                    <a:pt x="158750" y="0"/>
                  </a:cubicBezTo>
                  <a:lnTo>
                    <a:pt x="6120130" y="0"/>
                  </a:lnTo>
                  <a:cubicBezTo>
                    <a:pt x="6207887" y="0"/>
                    <a:pt x="6278880" y="71120"/>
                    <a:pt x="6278880" y="159004"/>
                  </a:cubicBezTo>
                  <a:lnTo>
                    <a:pt x="6278880" y="8071866"/>
                  </a:lnTo>
                  <a:cubicBezTo>
                    <a:pt x="6278880" y="8159623"/>
                    <a:pt x="6207760" y="8230870"/>
                    <a:pt x="6120130" y="8230870"/>
                  </a:cubicBezTo>
                  <a:lnTo>
                    <a:pt x="158750" y="8230870"/>
                  </a:lnTo>
                  <a:cubicBezTo>
                    <a:pt x="71120" y="8230870"/>
                    <a:pt x="0" y="8159623"/>
                    <a:pt x="0" y="8071866"/>
                  </a:cubicBezTo>
                  <a:close/>
                </a:path>
              </a:pathLst>
            </a:custGeom>
            <a:blipFill>
              <a:blip r:embed="rId3"/>
              <a:stretch>
                <a:fillRect l="-528" r="-528"/>
              </a:stretch>
            </a:blipFill>
          </p:spPr>
          <p:txBody>
            <a:bodyPr/>
            <a:lstStyle/>
            <a:p>
              <a:endParaRPr lang="en-US"/>
            </a:p>
          </p:txBody>
        </p:sp>
        <p:sp>
          <p:nvSpPr>
            <p:cNvPr id="11" name="Freeform 11"/>
            <p:cNvSpPr/>
            <p:nvPr/>
          </p:nvSpPr>
          <p:spPr>
            <a:xfrm>
              <a:off x="0" y="0"/>
              <a:ext cx="6304280" cy="8256270"/>
            </a:xfrm>
            <a:custGeom>
              <a:avLst/>
              <a:gdLst/>
              <a:ahLst/>
              <a:cxnLst/>
              <a:rect l="l" t="t" r="r" b="b"/>
              <a:pathLst>
                <a:path w="6304280" h="8256270">
                  <a:moveTo>
                    <a:pt x="0" y="171704"/>
                  </a:moveTo>
                  <a:cubicBezTo>
                    <a:pt x="0" y="76835"/>
                    <a:pt x="76708" y="0"/>
                    <a:pt x="171450" y="0"/>
                  </a:cubicBezTo>
                  <a:lnTo>
                    <a:pt x="6132830" y="0"/>
                  </a:lnTo>
                  <a:lnTo>
                    <a:pt x="6132830" y="12700"/>
                  </a:lnTo>
                  <a:lnTo>
                    <a:pt x="6132830" y="0"/>
                  </a:lnTo>
                  <a:cubicBezTo>
                    <a:pt x="6227572" y="0"/>
                    <a:pt x="6304280" y="76835"/>
                    <a:pt x="6304280" y="171704"/>
                  </a:cubicBezTo>
                  <a:lnTo>
                    <a:pt x="6291580" y="171704"/>
                  </a:lnTo>
                  <a:lnTo>
                    <a:pt x="6304280" y="171704"/>
                  </a:lnTo>
                  <a:lnTo>
                    <a:pt x="6304280" y="8084566"/>
                  </a:lnTo>
                  <a:lnTo>
                    <a:pt x="6291580" y="8084566"/>
                  </a:lnTo>
                  <a:lnTo>
                    <a:pt x="6304280" y="8084566"/>
                  </a:lnTo>
                  <a:cubicBezTo>
                    <a:pt x="6304280" y="8179308"/>
                    <a:pt x="6227572" y="8256270"/>
                    <a:pt x="6132830" y="8256270"/>
                  </a:cubicBezTo>
                  <a:lnTo>
                    <a:pt x="6132830" y="8243570"/>
                  </a:lnTo>
                  <a:lnTo>
                    <a:pt x="6132830" y="8256270"/>
                  </a:lnTo>
                  <a:lnTo>
                    <a:pt x="171450" y="8256270"/>
                  </a:lnTo>
                  <a:lnTo>
                    <a:pt x="171450" y="8243570"/>
                  </a:lnTo>
                  <a:lnTo>
                    <a:pt x="171450" y="8256270"/>
                  </a:lnTo>
                  <a:cubicBezTo>
                    <a:pt x="76708" y="8256270"/>
                    <a:pt x="0" y="8179435"/>
                    <a:pt x="0" y="8084566"/>
                  </a:cubicBezTo>
                  <a:lnTo>
                    <a:pt x="0" y="171704"/>
                  </a:lnTo>
                  <a:lnTo>
                    <a:pt x="12700" y="171704"/>
                  </a:lnTo>
                  <a:lnTo>
                    <a:pt x="0" y="171704"/>
                  </a:lnTo>
                  <a:moveTo>
                    <a:pt x="25400" y="171704"/>
                  </a:moveTo>
                  <a:lnTo>
                    <a:pt x="25400" y="8084566"/>
                  </a:lnTo>
                  <a:lnTo>
                    <a:pt x="12700" y="8084566"/>
                  </a:lnTo>
                  <a:lnTo>
                    <a:pt x="25400" y="8084566"/>
                  </a:lnTo>
                  <a:cubicBezTo>
                    <a:pt x="25400" y="8165338"/>
                    <a:pt x="90805" y="8230870"/>
                    <a:pt x="171450" y="8230870"/>
                  </a:cubicBezTo>
                  <a:lnTo>
                    <a:pt x="6132830" y="8230870"/>
                  </a:lnTo>
                  <a:cubicBezTo>
                    <a:pt x="6213475" y="8230870"/>
                    <a:pt x="6278880" y="8165465"/>
                    <a:pt x="6278880" y="8084566"/>
                  </a:cubicBezTo>
                  <a:lnTo>
                    <a:pt x="6278880" y="171704"/>
                  </a:lnTo>
                  <a:cubicBezTo>
                    <a:pt x="6278880" y="90932"/>
                    <a:pt x="6213475" y="25400"/>
                    <a:pt x="6132830" y="25400"/>
                  </a:cubicBezTo>
                  <a:lnTo>
                    <a:pt x="171450" y="25400"/>
                  </a:lnTo>
                  <a:lnTo>
                    <a:pt x="171450" y="12700"/>
                  </a:lnTo>
                  <a:lnTo>
                    <a:pt x="171450" y="25400"/>
                  </a:lnTo>
                  <a:cubicBezTo>
                    <a:pt x="90805" y="25400"/>
                    <a:pt x="25400" y="90805"/>
                    <a:pt x="25400" y="171704"/>
                  </a:cubicBezTo>
                  <a:close/>
                </a:path>
              </a:pathLst>
            </a:custGeom>
            <a:solidFill>
              <a:srgbClr val="172C51"/>
            </a:solidFill>
          </p:spPr>
          <p:txBody>
            <a:bodyPr/>
            <a:lstStyle/>
            <a:p>
              <a:endParaRPr lang="en-US"/>
            </a:p>
          </p:txBody>
        </p:sp>
      </p:grpSp>
      <p:grpSp>
        <p:nvGrpSpPr>
          <p:cNvPr id="12" name="Group 12"/>
          <p:cNvGrpSpPr/>
          <p:nvPr/>
        </p:nvGrpSpPr>
        <p:grpSpPr>
          <a:xfrm>
            <a:off x="1384402" y="5303129"/>
            <a:ext cx="6252877" cy="4520098"/>
            <a:chOff x="0" y="0"/>
            <a:chExt cx="8337169" cy="6026798"/>
          </a:xfrm>
        </p:grpSpPr>
        <p:sp>
          <p:nvSpPr>
            <p:cNvPr id="13" name="Freeform 13"/>
            <p:cNvSpPr/>
            <p:nvPr/>
          </p:nvSpPr>
          <p:spPr>
            <a:xfrm>
              <a:off x="0" y="0"/>
              <a:ext cx="8337169" cy="6026785"/>
            </a:xfrm>
            <a:custGeom>
              <a:avLst/>
              <a:gdLst/>
              <a:ahLst/>
              <a:cxnLst/>
              <a:rect l="l" t="t" r="r" b="b"/>
              <a:pathLst>
                <a:path w="8337169" h="6026785">
                  <a:moveTo>
                    <a:pt x="0" y="0"/>
                  </a:moveTo>
                  <a:lnTo>
                    <a:pt x="8337169" y="0"/>
                  </a:lnTo>
                  <a:lnTo>
                    <a:pt x="8337169" y="6026785"/>
                  </a:lnTo>
                  <a:lnTo>
                    <a:pt x="0" y="6026785"/>
                  </a:lnTo>
                  <a:lnTo>
                    <a:pt x="0" y="0"/>
                  </a:lnTo>
                  <a:close/>
                </a:path>
              </a:pathLst>
            </a:custGeom>
            <a:blipFill>
              <a:blip r:embed="rId4"/>
              <a:stretch>
                <a:fillRect l="-3250" r="-3250"/>
              </a:stretch>
            </a:blipFill>
          </p:spPr>
          <p:txBody>
            <a:bodyPr/>
            <a:lstStyle/>
            <a:p>
              <a:endParaRPr lang="en-US"/>
            </a:p>
          </p:txBody>
        </p:sp>
      </p:grpSp>
      <p:pic>
        <p:nvPicPr>
          <p:cNvPr id="14" name="Picture 14"/>
          <p:cNvPicPr>
            <a:picLocks noChangeAspect="1"/>
          </p:cNvPicPr>
          <p:nvPr/>
        </p:nvPicPr>
        <p:blipFill>
          <a:blip r:embed="rId5"/>
          <a:stretch>
            <a:fillRect/>
          </a:stretch>
        </p:blipFill>
        <p:spPr>
          <a:xfrm>
            <a:off x="14238637" y="5450872"/>
            <a:ext cx="3661030" cy="3661030"/>
          </a:xfrm>
          <a:prstGeom prst="rect">
            <a:avLst/>
          </a:prstGeom>
        </p:spPr>
      </p:pic>
      <p:sp>
        <p:nvSpPr>
          <p:cNvPr id="15" name="TextBox 15"/>
          <p:cNvSpPr txBox="1"/>
          <p:nvPr/>
        </p:nvSpPr>
        <p:spPr>
          <a:xfrm>
            <a:off x="14328900" y="9083993"/>
            <a:ext cx="3480502" cy="409575"/>
          </a:xfrm>
          <a:prstGeom prst="rect">
            <a:avLst/>
          </a:prstGeom>
        </p:spPr>
        <p:txBody>
          <a:bodyPr lIns="0" tIns="0" rIns="0" bIns="0" rtlCol="0" anchor="t">
            <a:spAutoFit/>
          </a:bodyPr>
          <a:lstStyle/>
          <a:p>
            <a:pPr algn="ctr">
              <a:lnSpc>
                <a:spcPts val="3240"/>
              </a:lnSpc>
            </a:pPr>
            <a:r>
              <a:rPr lang="en-US" sz="2700">
                <a:solidFill>
                  <a:srgbClr val="F8FFE5"/>
                </a:solidFill>
                <a:latin typeface="Red Hat Display Medium"/>
                <a:ea typeface="Red Hat Display Medium"/>
                <a:cs typeface="Red Hat Display Medium"/>
                <a:sym typeface="Red Hat Display"/>
              </a:rPr>
              <a:t>DOWNLOAD NOW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755</Words>
  <Application>Microsoft Macintosh PowerPoint</Application>
  <PresentationFormat>Custom</PresentationFormat>
  <Paragraphs>110</Paragraphs>
  <Slides>20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Quicksand</vt:lpstr>
      <vt:lpstr>Arial</vt:lpstr>
      <vt:lpstr>Calibri</vt:lpstr>
      <vt:lpstr>Red Hat Display Medium</vt:lpstr>
      <vt:lpstr>Red Hat Display Bold Italics</vt:lpstr>
      <vt:lpstr>Quicksand Bold</vt:lpstr>
      <vt:lpstr>Red Hat Display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2026 Townhall</dc:title>
  <cp:lastModifiedBy>Berry, Mytra</cp:lastModifiedBy>
  <cp:revision>6</cp:revision>
  <dcterms:created xsi:type="dcterms:W3CDTF">2006-08-16T00:00:00Z</dcterms:created>
  <dcterms:modified xsi:type="dcterms:W3CDTF">2026-03-16T18:53:44Z</dcterms:modified>
  <dc:identifier>DAHC58OCqhY</dc:identifier>
</cp:coreProperties>
</file>