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Quicksand" charset="0"/>
      <p:regular r:id="rId31"/>
      <p:bold r:id="rId32"/>
    </p:embeddedFont>
    <p:embeddedFont>
      <p:font typeface="Quicksand Bold" charset="0"/>
      <p:regular r:id="rId33"/>
      <p:bold r:id="rId34"/>
      <p:italic r:id="rId35"/>
      <p:boldItalic r:id="rId36"/>
    </p:embeddedFont>
    <p:embeddedFont>
      <p:font typeface="Red Hat Display Bold" panose="020B0604020202020204" charset="0"/>
      <p:regular r:id="rId37"/>
      <p:bold r:id="rId38"/>
    </p:embeddedFont>
    <p:embeddedFont>
      <p:font typeface="Red Hat Display Bold Italics" panose="020B0604020202020204" charset="0"/>
      <p:regular r:id="rId39"/>
      <p:bold r:id="rId40"/>
      <p:italic r:id="rId41"/>
      <p:boldItalic r:id="rId42"/>
    </p:embeddedFont>
    <p:embeddedFont>
      <p:font typeface="Red Hat Display Medium"/>
      <p:regular r:id="rId43"/>
      <p: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0C2"/>
    <a:srgbClr val="FB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5E616-7EA9-4131-8A18-DF0D23130423}" v="36" dt="2025-09-15T20:03:39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4460" autoAdjust="0"/>
  </p:normalViewPr>
  <p:slideViewPr>
    <p:cSldViewPr>
      <p:cViewPr varScale="1">
        <p:scale>
          <a:sx n="80" d="100"/>
          <a:sy n="80" d="100"/>
        </p:scale>
        <p:origin x="5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76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e.ws/conference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ashe.ws/conference" TargetMode="Externa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22807"/>
            <a:ext cx="11834066" cy="4367846"/>
            <a:chOff x="0" y="0"/>
            <a:chExt cx="15778754" cy="5823795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15778754" cy="3843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81"/>
                </a:lnSpc>
              </a:pPr>
              <a:r>
                <a:rPr lang="en-US" sz="6000">
                  <a:solidFill>
                    <a:srgbClr val="FAFFE7"/>
                  </a:solidFill>
                  <a:latin typeface="Red Hat Display Medium"/>
                  <a:ea typeface="Red Hat Display Medium"/>
                  <a:cs typeface="Red Hat Display Medium"/>
                  <a:sym typeface="Red Hat Display"/>
                </a:rPr>
                <a:t>The Next Chapter in Accessibility:</a:t>
              </a:r>
              <a:r>
                <a:rPr lang="en-US" sz="6000" b="1">
                  <a:solidFill>
                    <a:srgbClr val="FAFFE7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 Connecting Faculty Practices with Student Realities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201072"/>
              <a:ext cx="1461882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FAFFE7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Fall 2025 Townhall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4473401"/>
              <a:ext cx="15778754" cy="0"/>
            </a:xfrm>
            <a:prstGeom prst="line">
              <a:avLst/>
            </a:prstGeom>
            <a:ln w="127000" cap="flat">
              <a:solidFill>
                <a:srgbClr val="FAFFE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701057">
            <a:off x="10333286" y="-4995431"/>
            <a:ext cx="9380116" cy="9380116"/>
            <a:chOff x="0" y="0"/>
            <a:chExt cx="12506822" cy="1250682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2506822" cy="1250682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FFE7">
                  <a:alpha val="4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2506822" cy="1250682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97A05"/>
              </a:solidFill>
              <a:ln w="57150" cap="sq">
                <a:solidFill>
                  <a:srgbClr val="697A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1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1272711" y="5968737"/>
            <a:ext cx="8636525" cy="86365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F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1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072416" y="7962297"/>
            <a:ext cx="4580718" cy="1409205"/>
            <a:chOff x="0" y="0"/>
            <a:chExt cx="6107624" cy="18789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07625" cy="1878940"/>
            </a:xfrm>
            <a:custGeom>
              <a:avLst/>
              <a:gdLst/>
              <a:ahLst/>
              <a:cxnLst/>
              <a:rect l="l" t="t" r="r" b="b"/>
              <a:pathLst>
                <a:path w="6107625" h="1878940">
                  <a:moveTo>
                    <a:pt x="0" y="0"/>
                  </a:moveTo>
                  <a:lnTo>
                    <a:pt x="6107625" y="0"/>
                  </a:lnTo>
                  <a:lnTo>
                    <a:pt x="6107625" y="1878940"/>
                  </a:lnTo>
                  <a:lnTo>
                    <a:pt x="0" y="1878940"/>
                  </a:lnTo>
                  <a:close/>
                </a:path>
              </a:pathLst>
            </a:custGeom>
            <a:solidFill>
              <a:srgbClr val="354F66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6107624" cy="190751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591"/>
                </a:lnSpc>
              </a:pPr>
              <a:r>
                <a:rPr lang="en-US" sz="2700" b="1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Hosted by</a:t>
              </a:r>
            </a:p>
            <a:p>
              <a:pPr algn="l">
                <a:lnSpc>
                  <a:spcPts val="3591"/>
                </a:lnSpc>
              </a:pPr>
              <a:r>
                <a:rPr lang="en-US" sz="2700" b="1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Stephanie W. Cawthon, PhD</a:t>
              </a:r>
              <a:r>
                <a:rPr lang="en-US" sz="2700">
                  <a:solidFill>
                    <a:srgbClr val="354F66"/>
                  </a:solidFill>
                  <a:latin typeface="Red Hat Display Medium"/>
                  <a:ea typeface="Red Hat Display Medium"/>
                  <a:cs typeface="Red Hat Display Medium"/>
                  <a:sym typeface="Red Hat Display"/>
                </a:rPr>
                <a:t> Executive Director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448600" y="-272014"/>
            <a:ext cx="1390799" cy="139079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1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028700" y="1028700"/>
            <a:ext cx="3785251" cy="758122"/>
            <a:chOff x="0" y="0"/>
            <a:chExt cx="9753598" cy="1953480"/>
          </a:xfrm>
        </p:grpSpPr>
        <p:sp>
          <p:nvSpPr>
            <p:cNvPr id="23" name="Freeform 23" descr="A black background with white text  Description automatically generated"/>
            <p:cNvSpPr/>
            <p:nvPr/>
          </p:nvSpPr>
          <p:spPr>
            <a:xfrm>
              <a:off x="0" y="0"/>
              <a:ext cx="9753600" cy="1953514"/>
            </a:xfrm>
            <a:custGeom>
              <a:avLst/>
              <a:gdLst/>
              <a:ahLst/>
              <a:cxnLst/>
              <a:rect l="l" t="t" r="r" b="b"/>
              <a:pathLst>
                <a:path w="9753600" h="1953514">
                  <a:moveTo>
                    <a:pt x="0" y="0"/>
                  </a:moveTo>
                  <a:lnTo>
                    <a:pt x="9753600" y="0"/>
                  </a:lnTo>
                  <a:lnTo>
                    <a:pt x="9753600" y="1953514"/>
                  </a:lnTo>
                  <a:lnTo>
                    <a:pt x="0" y="1953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933" b="-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8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551"/>
            <a:ext cx="18288000" cy="10345569"/>
            <a:chOff x="0" y="0"/>
            <a:chExt cx="24384000" cy="13794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94105"/>
            </a:xfrm>
            <a:custGeom>
              <a:avLst/>
              <a:gdLst/>
              <a:ahLst/>
              <a:cxnLst/>
              <a:rect l="l" t="t" r="r" b="b"/>
              <a:pathLst>
                <a:path w="24384000" h="13794105">
                  <a:moveTo>
                    <a:pt x="0" y="0"/>
                  </a:moveTo>
                  <a:lnTo>
                    <a:pt x="24384000" y="0"/>
                  </a:lnTo>
                  <a:lnTo>
                    <a:pt x="24384000" y="13794105"/>
                  </a:lnTo>
                  <a:lnTo>
                    <a:pt x="0" y="13794105"/>
                  </a:lnTo>
                  <a:close/>
                </a:path>
              </a:pathLst>
            </a:custGeom>
            <a:solidFill>
              <a:srgbClr val="98CB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5484" y="3738798"/>
            <a:ext cx="5954066" cy="4505028"/>
            <a:chOff x="0" y="0"/>
            <a:chExt cx="7938754" cy="60067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38754" cy="6006704"/>
            </a:xfrm>
            <a:custGeom>
              <a:avLst/>
              <a:gdLst/>
              <a:ahLst/>
              <a:cxnLst/>
              <a:rect l="l" t="t" r="r" b="b"/>
              <a:pathLst>
                <a:path w="7938754" h="6006704">
                  <a:moveTo>
                    <a:pt x="0" y="0"/>
                  </a:moveTo>
                  <a:lnTo>
                    <a:pt x="7938754" y="0"/>
                  </a:lnTo>
                  <a:lnTo>
                    <a:pt x="7938754" y="6006704"/>
                  </a:lnTo>
                  <a:lnTo>
                    <a:pt x="0" y="60067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7938754" cy="59495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 b="1" dirty="0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What is the most impactful strategy that INSTRUCTORS can use to increase accessibility for all students?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48976" y="4194169"/>
            <a:ext cx="297951" cy="978613"/>
            <a:chOff x="0" y="0"/>
            <a:chExt cx="397268" cy="13048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7256" cy="1304798"/>
            </a:xfrm>
            <a:custGeom>
              <a:avLst/>
              <a:gdLst/>
              <a:ahLst/>
              <a:cxnLst/>
              <a:rect l="l" t="t" r="r" b="b"/>
              <a:pathLst>
                <a:path w="397256" h="1304798">
                  <a:moveTo>
                    <a:pt x="0" y="0"/>
                  </a:moveTo>
                  <a:lnTo>
                    <a:pt x="397256" y="0"/>
                  </a:lnTo>
                  <a:lnTo>
                    <a:pt x="397256" y="1304798"/>
                  </a:lnTo>
                  <a:lnTo>
                    <a:pt x="0" y="1304798"/>
                  </a:lnTo>
                  <a:close/>
                </a:path>
              </a:pathLst>
            </a:custGeom>
            <a:solidFill>
              <a:srgbClr val="354F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0506" y="2508108"/>
            <a:ext cx="3572914" cy="975096"/>
            <a:chOff x="0" y="0"/>
            <a:chExt cx="4763886" cy="1300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63897" cy="1300099"/>
            </a:xfrm>
            <a:custGeom>
              <a:avLst/>
              <a:gdLst/>
              <a:ahLst/>
              <a:cxnLst/>
              <a:rect l="l" t="t" r="r" b="b"/>
              <a:pathLst>
                <a:path w="4763897" h="1300099">
                  <a:moveTo>
                    <a:pt x="0" y="216662"/>
                  </a:moveTo>
                  <a:cubicBezTo>
                    <a:pt x="0" y="97028"/>
                    <a:pt x="97028" y="0"/>
                    <a:pt x="216662" y="0"/>
                  </a:cubicBezTo>
                  <a:lnTo>
                    <a:pt x="4547235" y="0"/>
                  </a:lnTo>
                  <a:cubicBezTo>
                    <a:pt x="4666869" y="0"/>
                    <a:pt x="4763897" y="97028"/>
                    <a:pt x="4763897" y="216662"/>
                  </a:cubicBezTo>
                  <a:lnTo>
                    <a:pt x="4763897" y="1083437"/>
                  </a:lnTo>
                  <a:cubicBezTo>
                    <a:pt x="4763897" y="1203071"/>
                    <a:pt x="4666869" y="1300099"/>
                    <a:pt x="4547235" y="1300099"/>
                  </a:cubicBezTo>
                  <a:lnTo>
                    <a:pt x="216662" y="1300099"/>
                  </a:lnTo>
                  <a:cubicBezTo>
                    <a:pt x="97028" y="1300099"/>
                    <a:pt x="0" y="1203071"/>
                    <a:pt x="0" y="10834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4763886" cy="1309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Question #1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185400" y="639020"/>
            <a:ext cx="9000720" cy="9067529"/>
            <a:chOff x="0" y="0"/>
            <a:chExt cx="13032450" cy="131291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32378" cy="13129231"/>
            </a:xfrm>
            <a:custGeom>
              <a:avLst/>
              <a:gdLst/>
              <a:ahLst/>
              <a:cxnLst/>
              <a:rect l="l" t="t" r="r" b="b"/>
              <a:pathLst>
                <a:path w="13032378" h="13129231">
                  <a:moveTo>
                    <a:pt x="0" y="312571"/>
                  </a:moveTo>
                  <a:cubicBezTo>
                    <a:pt x="0" y="140022"/>
                    <a:pt x="114461" y="0"/>
                    <a:pt x="255512" y="0"/>
                  </a:cubicBezTo>
                  <a:lnTo>
                    <a:pt x="12776866" y="0"/>
                  </a:lnTo>
                  <a:cubicBezTo>
                    <a:pt x="12918043" y="0"/>
                    <a:pt x="13032378" y="140022"/>
                    <a:pt x="13032378" y="312571"/>
                  </a:cubicBezTo>
                  <a:lnTo>
                    <a:pt x="13032378" y="12816515"/>
                  </a:lnTo>
                  <a:cubicBezTo>
                    <a:pt x="13032378" y="12989219"/>
                    <a:pt x="12917917" y="13129085"/>
                    <a:pt x="12776866" y="13129085"/>
                  </a:cubicBezTo>
                  <a:lnTo>
                    <a:pt x="255512" y="13129085"/>
                  </a:lnTo>
                  <a:cubicBezTo>
                    <a:pt x="114461" y="13129231"/>
                    <a:pt x="0" y="12989218"/>
                    <a:pt x="0" y="12816515"/>
                  </a:cubicBezTo>
                  <a:close/>
                </a:path>
              </a:pathLst>
            </a:custGeom>
            <a:solidFill>
              <a:srgbClr val="000000">
                <a:alpha val="14898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00264" y="1263205"/>
            <a:ext cx="7170990" cy="1265444"/>
            <a:chOff x="0" y="0"/>
            <a:chExt cx="10383121" cy="18322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Ensure all PDFs are accessible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00265" y="2900503"/>
            <a:ext cx="7170990" cy="1265444"/>
            <a:chOff x="0" y="0"/>
            <a:chExt cx="10383121" cy="18322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Provide all course material in advance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0265" y="4537801"/>
            <a:ext cx="7170990" cy="1265444"/>
            <a:chOff x="0" y="0"/>
            <a:chExt cx="10383121" cy="18322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Offer late assignment options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00265" y="6175101"/>
            <a:ext cx="7170990" cy="1265444"/>
            <a:chOff x="0" y="0"/>
            <a:chExt cx="10383121" cy="18322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Give choices for how to complete assignments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00265" y="7808932"/>
            <a:ext cx="7170990" cy="1265444"/>
            <a:chOff x="0" y="0"/>
            <a:chExt cx="10383121" cy="18322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Allow revisions after feedback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8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-58579"/>
            <a:ext cx="19050000" cy="10345579"/>
            <a:chOff x="-1547044" y="-111236"/>
            <a:chExt cx="25400000" cy="13794105"/>
          </a:xfrm>
        </p:grpSpPr>
        <p:sp>
          <p:nvSpPr>
            <p:cNvPr id="3" name="Freeform 3"/>
            <p:cNvSpPr/>
            <p:nvPr/>
          </p:nvSpPr>
          <p:spPr>
            <a:xfrm>
              <a:off x="-1547044" y="-111236"/>
              <a:ext cx="25400000" cy="13794105"/>
            </a:xfrm>
            <a:custGeom>
              <a:avLst/>
              <a:gdLst/>
              <a:ahLst/>
              <a:cxnLst/>
              <a:rect l="l" t="t" r="r" b="b"/>
              <a:pathLst>
                <a:path w="24384000" h="13794105">
                  <a:moveTo>
                    <a:pt x="0" y="0"/>
                  </a:moveTo>
                  <a:lnTo>
                    <a:pt x="24384000" y="0"/>
                  </a:lnTo>
                  <a:lnTo>
                    <a:pt x="24384000" y="13794105"/>
                  </a:lnTo>
                  <a:lnTo>
                    <a:pt x="0" y="13794105"/>
                  </a:lnTo>
                  <a:close/>
                </a:path>
              </a:pathLst>
            </a:custGeom>
            <a:solidFill>
              <a:srgbClr val="98CB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185400" y="639020"/>
            <a:ext cx="9000720" cy="9067529"/>
            <a:chOff x="0" y="0"/>
            <a:chExt cx="13032450" cy="131291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378" cy="13129231"/>
            </a:xfrm>
            <a:custGeom>
              <a:avLst/>
              <a:gdLst/>
              <a:ahLst/>
              <a:cxnLst/>
              <a:rect l="l" t="t" r="r" b="b"/>
              <a:pathLst>
                <a:path w="13032378" h="13129231">
                  <a:moveTo>
                    <a:pt x="0" y="312571"/>
                  </a:moveTo>
                  <a:cubicBezTo>
                    <a:pt x="0" y="140022"/>
                    <a:pt x="114461" y="0"/>
                    <a:pt x="255512" y="0"/>
                  </a:cubicBezTo>
                  <a:lnTo>
                    <a:pt x="12776866" y="0"/>
                  </a:lnTo>
                  <a:cubicBezTo>
                    <a:pt x="12918043" y="0"/>
                    <a:pt x="13032378" y="140022"/>
                    <a:pt x="13032378" y="312571"/>
                  </a:cubicBezTo>
                  <a:lnTo>
                    <a:pt x="13032378" y="12816515"/>
                  </a:lnTo>
                  <a:cubicBezTo>
                    <a:pt x="13032378" y="12989219"/>
                    <a:pt x="12917917" y="13129085"/>
                    <a:pt x="12776866" y="13129085"/>
                  </a:cubicBezTo>
                  <a:lnTo>
                    <a:pt x="255512" y="13129085"/>
                  </a:lnTo>
                  <a:cubicBezTo>
                    <a:pt x="114461" y="13129231"/>
                    <a:pt x="0" y="12989218"/>
                    <a:pt x="0" y="12816515"/>
                  </a:cubicBezTo>
                  <a:close/>
                </a:path>
              </a:pathLst>
            </a:custGeom>
            <a:solidFill>
              <a:srgbClr val="000000">
                <a:alpha val="15051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5484" y="3738798"/>
            <a:ext cx="5954066" cy="4870628"/>
            <a:chOff x="0" y="0"/>
            <a:chExt cx="7938754" cy="64941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8754" cy="6494170"/>
            </a:xfrm>
            <a:custGeom>
              <a:avLst/>
              <a:gdLst/>
              <a:ahLst/>
              <a:cxnLst/>
              <a:rect l="l" t="t" r="r" b="b"/>
              <a:pathLst>
                <a:path w="7938754" h="6494170">
                  <a:moveTo>
                    <a:pt x="0" y="0"/>
                  </a:moveTo>
                  <a:lnTo>
                    <a:pt x="7938754" y="0"/>
                  </a:lnTo>
                  <a:lnTo>
                    <a:pt x="7938754" y="6494170"/>
                  </a:lnTo>
                  <a:lnTo>
                    <a:pt x="0" y="64941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7938754" cy="64370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 b="1" dirty="0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What is the most impactful initiative that INSTITUTIONS can use to increase accessibility for both faculty and students?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48976" y="4194169"/>
            <a:ext cx="297951" cy="978613"/>
            <a:chOff x="0" y="0"/>
            <a:chExt cx="397268" cy="13048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7256" cy="1304798"/>
            </a:xfrm>
            <a:custGeom>
              <a:avLst/>
              <a:gdLst/>
              <a:ahLst/>
              <a:cxnLst/>
              <a:rect l="l" t="t" r="r" b="b"/>
              <a:pathLst>
                <a:path w="397256" h="1304798">
                  <a:moveTo>
                    <a:pt x="0" y="0"/>
                  </a:moveTo>
                  <a:lnTo>
                    <a:pt x="397256" y="0"/>
                  </a:lnTo>
                  <a:lnTo>
                    <a:pt x="397256" y="1304798"/>
                  </a:lnTo>
                  <a:lnTo>
                    <a:pt x="0" y="1304798"/>
                  </a:lnTo>
                  <a:close/>
                </a:path>
              </a:pathLst>
            </a:custGeom>
            <a:solidFill>
              <a:srgbClr val="354F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0506" y="2508108"/>
            <a:ext cx="3572914" cy="975096"/>
            <a:chOff x="0" y="0"/>
            <a:chExt cx="4763886" cy="1300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63897" cy="1300099"/>
            </a:xfrm>
            <a:custGeom>
              <a:avLst/>
              <a:gdLst/>
              <a:ahLst/>
              <a:cxnLst/>
              <a:rect l="l" t="t" r="r" b="b"/>
              <a:pathLst>
                <a:path w="4763897" h="1300099">
                  <a:moveTo>
                    <a:pt x="0" y="216662"/>
                  </a:moveTo>
                  <a:cubicBezTo>
                    <a:pt x="0" y="97028"/>
                    <a:pt x="97028" y="0"/>
                    <a:pt x="216662" y="0"/>
                  </a:cubicBezTo>
                  <a:lnTo>
                    <a:pt x="4547235" y="0"/>
                  </a:lnTo>
                  <a:cubicBezTo>
                    <a:pt x="4666869" y="0"/>
                    <a:pt x="4763897" y="97028"/>
                    <a:pt x="4763897" y="216662"/>
                  </a:cubicBezTo>
                  <a:lnTo>
                    <a:pt x="4763897" y="1083437"/>
                  </a:lnTo>
                  <a:cubicBezTo>
                    <a:pt x="4763897" y="1203071"/>
                    <a:pt x="4666869" y="1300099"/>
                    <a:pt x="4547235" y="1300099"/>
                  </a:cubicBezTo>
                  <a:lnTo>
                    <a:pt x="216662" y="1300099"/>
                  </a:lnTo>
                  <a:cubicBezTo>
                    <a:pt x="97028" y="1300099"/>
                    <a:pt x="0" y="1203071"/>
                    <a:pt x="0" y="10834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4763886" cy="1309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Question #2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00264" y="1263205"/>
            <a:ext cx="7170990" cy="1265444"/>
            <a:chOff x="0" y="0"/>
            <a:chExt cx="10383121" cy="18322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Train faculty on accessible teaching strategies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00265" y="2900503"/>
            <a:ext cx="7170990" cy="1265444"/>
            <a:chOff x="0" y="0"/>
            <a:chExt cx="10383121" cy="18322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Increase resources for accommodations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0265" y="4537801"/>
            <a:ext cx="7170990" cy="1265444"/>
            <a:chOff x="0" y="0"/>
            <a:chExt cx="10383121" cy="18322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Shorten timeline to receive approved accommodations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00265" y="6175101"/>
            <a:ext cx="7170990" cy="1265444"/>
            <a:chOff x="0" y="0"/>
            <a:chExt cx="10383121" cy="18322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Do an accessibility audit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00265" y="7808932"/>
            <a:ext cx="7170990" cy="1265444"/>
            <a:chOff x="0" y="0"/>
            <a:chExt cx="10383121" cy="18322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383182" cy="1832356"/>
            </a:xfrm>
            <a:custGeom>
              <a:avLst/>
              <a:gdLst/>
              <a:ahLst/>
              <a:cxnLst/>
              <a:rect l="l" t="t" r="r" b="b"/>
              <a:pathLst>
                <a:path w="10383182" h="1832356">
                  <a:moveTo>
                    <a:pt x="0" y="305435"/>
                  </a:moveTo>
                  <a:cubicBezTo>
                    <a:pt x="0" y="136779"/>
                    <a:pt x="136366" y="0"/>
                    <a:pt x="304513" y="0"/>
                  </a:cubicBezTo>
                  <a:lnTo>
                    <a:pt x="10078669" y="0"/>
                  </a:lnTo>
                  <a:cubicBezTo>
                    <a:pt x="10246816" y="0"/>
                    <a:pt x="10383182" y="136779"/>
                    <a:pt x="10383182" y="305435"/>
                  </a:cubicBezTo>
                  <a:lnTo>
                    <a:pt x="10383182" y="1526921"/>
                  </a:lnTo>
                  <a:cubicBezTo>
                    <a:pt x="10383182" y="1695577"/>
                    <a:pt x="10246816" y="1832356"/>
                    <a:pt x="10078669" y="1832356"/>
                  </a:cubicBezTo>
                  <a:lnTo>
                    <a:pt x="304513" y="1832356"/>
                  </a:lnTo>
                  <a:cubicBezTo>
                    <a:pt x="136366" y="1832229"/>
                    <a:pt x="0" y="1695577"/>
                    <a:pt x="0" y="15269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10383121" cy="1841805"/>
            </a:xfrm>
            <a:prstGeom prst="rect">
              <a:avLst/>
            </a:prstGeom>
          </p:spPr>
          <p:txBody>
            <a:bodyPr lIns="46779" tIns="46779" rIns="46779" bIns="46779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354F66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Other? Put in the chat!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8770" y="6742415"/>
            <a:ext cx="7160190" cy="7160190"/>
          </a:xfrm>
          <a:custGeom>
            <a:avLst/>
            <a:gdLst/>
            <a:ahLst/>
            <a:cxnLst/>
            <a:rect l="l" t="t" r="r" b="b"/>
            <a:pathLst>
              <a:path w="7160190" h="7160190">
                <a:moveTo>
                  <a:pt x="0" y="0"/>
                </a:moveTo>
                <a:lnTo>
                  <a:pt x="7160190" y="0"/>
                </a:lnTo>
                <a:lnTo>
                  <a:pt x="7160190" y="7160190"/>
                </a:lnTo>
                <a:lnTo>
                  <a:pt x="0" y="716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9559" y="1788259"/>
            <a:ext cx="2909741" cy="2909741"/>
          </a:xfrm>
          <a:custGeom>
            <a:avLst/>
            <a:gdLst/>
            <a:ahLst/>
            <a:cxnLst/>
            <a:rect l="l" t="t" r="r" b="b"/>
            <a:pathLst>
              <a:path w="2909741" h="2909741">
                <a:moveTo>
                  <a:pt x="0" y="0"/>
                </a:moveTo>
                <a:lnTo>
                  <a:pt x="2909741" y="0"/>
                </a:lnTo>
                <a:lnTo>
                  <a:pt x="2909741" y="2909741"/>
                </a:lnTo>
                <a:lnTo>
                  <a:pt x="0" y="2909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92702" y="-2098563"/>
            <a:ext cx="5221645" cy="5221645"/>
          </a:xfrm>
          <a:custGeom>
            <a:avLst/>
            <a:gdLst/>
            <a:ahLst/>
            <a:cxnLst/>
            <a:rect l="l" t="t" r="r" b="b"/>
            <a:pathLst>
              <a:path w="5221645" h="5221645">
                <a:moveTo>
                  <a:pt x="0" y="0"/>
                </a:moveTo>
                <a:lnTo>
                  <a:pt x="5221645" y="0"/>
                </a:lnTo>
                <a:lnTo>
                  <a:pt x="5221645" y="5221646"/>
                </a:lnTo>
                <a:lnTo>
                  <a:pt x="0" y="522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90852" y="3970041"/>
            <a:ext cx="13653365" cy="40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2"/>
              </a:lnSpc>
            </a:pPr>
            <a:r>
              <a:rPr lang="en-US" sz="11969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Faculty Accessibility Measure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7777" y="8014600"/>
            <a:ext cx="436423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4"/>
              </a:lnSpc>
              <a:spcBef>
                <a:spcPct val="0"/>
              </a:spcBef>
            </a:pPr>
            <a:r>
              <a:rPr lang="en-US" sz="3678" dirty="0">
                <a:solidFill>
                  <a:srgbClr val="FAFFE7"/>
                </a:solidFill>
                <a:latin typeface="Quicksand"/>
                <a:ea typeface="Quicksand"/>
                <a:cs typeface="Quicksand"/>
                <a:sym typeface="Quicksand"/>
              </a:rPr>
              <a:t>Preliminary Findings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26301" y="463165"/>
            <a:ext cx="13907568" cy="8911780"/>
            <a:chOff x="0" y="0"/>
            <a:chExt cx="3662899" cy="2347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2899" cy="2347136"/>
            </a:xfrm>
            <a:custGeom>
              <a:avLst/>
              <a:gdLst/>
              <a:ahLst/>
              <a:cxnLst/>
              <a:rect l="l" t="t" r="r" b="b"/>
              <a:pathLst>
                <a:path w="3662899" h="2347136">
                  <a:moveTo>
                    <a:pt x="28390" y="0"/>
                  </a:moveTo>
                  <a:lnTo>
                    <a:pt x="3634508" y="0"/>
                  </a:lnTo>
                  <a:cubicBezTo>
                    <a:pt x="3650188" y="0"/>
                    <a:pt x="3662899" y="12711"/>
                    <a:pt x="3662899" y="28390"/>
                  </a:cubicBezTo>
                  <a:lnTo>
                    <a:pt x="3662899" y="2318745"/>
                  </a:lnTo>
                  <a:cubicBezTo>
                    <a:pt x="3662899" y="2334425"/>
                    <a:pt x="3650188" y="2347136"/>
                    <a:pt x="3634508" y="2347136"/>
                  </a:cubicBezTo>
                  <a:lnTo>
                    <a:pt x="28390" y="2347136"/>
                  </a:lnTo>
                  <a:cubicBezTo>
                    <a:pt x="12711" y="2347136"/>
                    <a:pt x="0" y="2334425"/>
                    <a:pt x="0" y="2318745"/>
                  </a:cubicBezTo>
                  <a:lnTo>
                    <a:pt x="0" y="28390"/>
                  </a:lnTo>
                  <a:cubicBezTo>
                    <a:pt x="0" y="12711"/>
                    <a:pt x="12711" y="0"/>
                    <a:pt x="283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662899" cy="2356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571" y="-52390"/>
            <a:ext cx="13528028" cy="994289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499852" y="8238910"/>
            <a:ext cx="8531447" cy="391696"/>
            <a:chOff x="0" y="0"/>
            <a:chExt cx="2246965" cy="1031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6965" cy="103163"/>
            </a:xfrm>
            <a:custGeom>
              <a:avLst/>
              <a:gdLst/>
              <a:ahLst/>
              <a:cxnLst/>
              <a:rect l="l" t="t" r="r" b="b"/>
              <a:pathLst>
                <a:path w="2246965" h="103163">
                  <a:moveTo>
                    <a:pt x="0" y="0"/>
                  </a:moveTo>
                  <a:lnTo>
                    <a:pt x="2246965" y="0"/>
                  </a:lnTo>
                  <a:lnTo>
                    <a:pt x="2246965" y="103163"/>
                  </a:lnTo>
                  <a:lnTo>
                    <a:pt x="0" y="1031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46965" cy="112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134229"/>
            <a:ext cx="5397601" cy="177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50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Red Hat Display Bold"/>
                <a:ea typeface="Red Hat Display Bold"/>
                <a:cs typeface="Red Hat Display Bold"/>
                <a:sym typeface="Red Hat Display Bold"/>
              </a:rPr>
              <a:t>Institution Type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13024" y="4452515"/>
            <a:ext cx="1250007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33.3%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02402" y="6805190"/>
            <a:ext cx="1286917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62.9%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68695" y="2137297"/>
            <a:ext cx="1198662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15.5%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79729" y="4366605"/>
            <a:ext cx="1200969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21.8%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26301" y="463165"/>
            <a:ext cx="13907568" cy="8911780"/>
            <a:chOff x="0" y="0"/>
            <a:chExt cx="3662899" cy="2347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2899" cy="2347136"/>
            </a:xfrm>
            <a:custGeom>
              <a:avLst/>
              <a:gdLst/>
              <a:ahLst/>
              <a:cxnLst/>
              <a:rect l="l" t="t" r="r" b="b"/>
              <a:pathLst>
                <a:path w="3662899" h="2347136">
                  <a:moveTo>
                    <a:pt x="28390" y="0"/>
                  </a:moveTo>
                  <a:lnTo>
                    <a:pt x="3634508" y="0"/>
                  </a:lnTo>
                  <a:cubicBezTo>
                    <a:pt x="3650188" y="0"/>
                    <a:pt x="3662899" y="12711"/>
                    <a:pt x="3662899" y="28390"/>
                  </a:cubicBezTo>
                  <a:lnTo>
                    <a:pt x="3662899" y="2318745"/>
                  </a:lnTo>
                  <a:cubicBezTo>
                    <a:pt x="3662899" y="2334425"/>
                    <a:pt x="3650188" y="2347136"/>
                    <a:pt x="3634508" y="2347136"/>
                  </a:cubicBezTo>
                  <a:lnTo>
                    <a:pt x="28390" y="2347136"/>
                  </a:lnTo>
                  <a:cubicBezTo>
                    <a:pt x="12711" y="2347136"/>
                    <a:pt x="0" y="2334425"/>
                    <a:pt x="0" y="2318745"/>
                  </a:cubicBezTo>
                  <a:lnTo>
                    <a:pt x="0" y="28390"/>
                  </a:lnTo>
                  <a:cubicBezTo>
                    <a:pt x="0" y="12711"/>
                    <a:pt x="12711" y="0"/>
                    <a:pt x="283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662899" cy="2356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38" y="210457"/>
            <a:ext cx="13068832" cy="986608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499852" y="8519528"/>
            <a:ext cx="8531447" cy="391696"/>
            <a:chOff x="0" y="0"/>
            <a:chExt cx="2246965" cy="1031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6965" cy="103163"/>
            </a:xfrm>
            <a:custGeom>
              <a:avLst/>
              <a:gdLst/>
              <a:ahLst/>
              <a:cxnLst/>
              <a:rect l="l" t="t" r="r" b="b"/>
              <a:pathLst>
                <a:path w="2246965" h="103163">
                  <a:moveTo>
                    <a:pt x="0" y="0"/>
                  </a:moveTo>
                  <a:lnTo>
                    <a:pt x="2246965" y="0"/>
                  </a:lnTo>
                  <a:lnTo>
                    <a:pt x="2246965" y="103163"/>
                  </a:lnTo>
                  <a:lnTo>
                    <a:pt x="0" y="1031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46965" cy="112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134229"/>
            <a:ext cx="5397601" cy="177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50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Red Hat Display Bold"/>
                <a:ea typeface="Red Hat Display Bold"/>
                <a:cs typeface="Red Hat Display Bold"/>
                <a:sym typeface="Red Hat Display Bold"/>
              </a:rPr>
              <a:t>Teaching Experience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13024" y="4677094"/>
            <a:ext cx="1250007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33.3%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2123" y="7029450"/>
            <a:ext cx="127568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28.7%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638028" y="2324739"/>
            <a:ext cx="129108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38.0%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374517"/>
            <a:ext cx="5397601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M= 8 years (SD = 7.33)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26301" y="463165"/>
            <a:ext cx="13907568" cy="8911780"/>
            <a:chOff x="0" y="0"/>
            <a:chExt cx="3662899" cy="2347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2899" cy="2347136"/>
            </a:xfrm>
            <a:custGeom>
              <a:avLst/>
              <a:gdLst/>
              <a:ahLst/>
              <a:cxnLst/>
              <a:rect l="l" t="t" r="r" b="b"/>
              <a:pathLst>
                <a:path w="3662899" h="2347136">
                  <a:moveTo>
                    <a:pt x="28390" y="0"/>
                  </a:moveTo>
                  <a:lnTo>
                    <a:pt x="3634508" y="0"/>
                  </a:lnTo>
                  <a:cubicBezTo>
                    <a:pt x="3650188" y="0"/>
                    <a:pt x="3662899" y="12711"/>
                    <a:pt x="3662899" y="28390"/>
                  </a:cubicBezTo>
                  <a:lnTo>
                    <a:pt x="3662899" y="2318745"/>
                  </a:lnTo>
                  <a:cubicBezTo>
                    <a:pt x="3662899" y="2334425"/>
                    <a:pt x="3650188" y="2347136"/>
                    <a:pt x="3634508" y="2347136"/>
                  </a:cubicBezTo>
                  <a:lnTo>
                    <a:pt x="28390" y="2347136"/>
                  </a:lnTo>
                  <a:cubicBezTo>
                    <a:pt x="12711" y="2347136"/>
                    <a:pt x="0" y="2334425"/>
                    <a:pt x="0" y="2318745"/>
                  </a:cubicBezTo>
                  <a:lnTo>
                    <a:pt x="0" y="28390"/>
                  </a:lnTo>
                  <a:cubicBezTo>
                    <a:pt x="0" y="12711"/>
                    <a:pt x="12711" y="0"/>
                    <a:pt x="283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662899" cy="2356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70" y="71969"/>
            <a:ext cx="12035722" cy="969417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144481" y="8304473"/>
            <a:ext cx="8531447" cy="391696"/>
            <a:chOff x="0" y="0"/>
            <a:chExt cx="2246965" cy="1031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6965" cy="103163"/>
            </a:xfrm>
            <a:custGeom>
              <a:avLst/>
              <a:gdLst/>
              <a:ahLst/>
              <a:cxnLst/>
              <a:rect l="l" t="t" r="r" b="b"/>
              <a:pathLst>
                <a:path w="2246965" h="103163">
                  <a:moveTo>
                    <a:pt x="0" y="0"/>
                  </a:moveTo>
                  <a:lnTo>
                    <a:pt x="2246965" y="0"/>
                  </a:lnTo>
                  <a:lnTo>
                    <a:pt x="2246965" y="103163"/>
                  </a:lnTo>
                  <a:lnTo>
                    <a:pt x="0" y="1031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46965" cy="112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134229"/>
            <a:ext cx="5397601" cy="177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50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Red Hat Display Bold"/>
                <a:ea typeface="Red Hat Display Bold"/>
                <a:cs typeface="Red Hat Display Bold"/>
                <a:sym typeface="Red Hat Display Bold"/>
              </a:rPr>
              <a:t>Disability Status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78192" y="3640580"/>
            <a:ext cx="120893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FAFFE7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51.4%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11628" y="1861072"/>
            <a:ext cx="129205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43.5%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49000" y="5300858"/>
            <a:ext cx="138165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3.1%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72403" y="6994102"/>
            <a:ext cx="94453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8" b="1" i="0" u="none" strike="noStrike" kern="1200" cap="none" spc="0" normalizeH="0" baseline="0" noProof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 Bold"/>
                <a:ea typeface="Quicksand Bold"/>
                <a:cs typeface="Quicksand Bold"/>
                <a:sym typeface="Quicksand Bold"/>
              </a:rPr>
              <a:t>1.9%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8770" y="6742415"/>
            <a:ext cx="7160190" cy="7160190"/>
          </a:xfrm>
          <a:custGeom>
            <a:avLst/>
            <a:gdLst/>
            <a:ahLst/>
            <a:cxnLst/>
            <a:rect l="l" t="t" r="r" b="b"/>
            <a:pathLst>
              <a:path w="7160190" h="7160190">
                <a:moveTo>
                  <a:pt x="0" y="0"/>
                </a:moveTo>
                <a:lnTo>
                  <a:pt x="7160190" y="0"/>
                </a:lnTo>
                <a:lnTo>
                  <a:pt x="7160190" y="7160190"/>
                </a:lnTo>
                <a:lnTo>
                  <a:pt x="0" y="716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9559" y="1788259"/>
            <a:ext cx="2909741" cy="2909741"/>
          </a:xfrm>
          <a:custGeom>
            <a:avLst/>
            <a:gdLst/>
            <a:ahLst/>
            <a:cxnLst/>
            <a:rect l="l" t="t" r="r" b="b"/>
            <a:pathLst>
              <a:path w="2909741" h="2909741">
                <a:moveTo>
                  <a:pt x="0" y="0"/>
                </a:moveTo>
                <a:lnTo>
                  <a:pt x="2909741" y="0"/>
                </a:lnTo>
                <a:lnTo>
                  <a:pt x="2909741" y="2909741"/>
                </a:lnTo>
                <a:lnTo>
                  <a:pt x="0" y="2909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92702" y="-2098563"/>
            <a:ext cx="5221645" cy="5221645"/>
          </a:xfrm>
          <a:custGeom>
            <a:avLst/>
            <a:gdLst/>
            <a:ahLst/>
            <a:cxnLst/>
            <a:rect l="l" t="t" r="r" b="b"/>
            <a:pathLst>
              <a:path w="5221645" h="5221645">
                <a:moveTo>
                  <a:pt x="0" y="0"/>
                </a:moveTo>
                <a:lnTo>
                  <a:pt x="5221645" y="0"/>
                </a:lnTo>
                <a:lnTo>
                  <a:pt x="5221645" y="5221646"/>
                </a:lnTo>
                <a:lnTo>
                  <a:pt x="0" y="522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6209" y="5079000"/>
            <a:ext cx="13653365" cy="273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2"/>
              </a:lnSpc>
            </a:pPr>
            <a:r>
              <a:rPr lang="en-US" sz="11969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What Did This Study Measure?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9081D880-10E0-84CE-40BC-759275AAEAC2}"/>
              </a:ext>
            </a:extLst>
          </p:cNvPr>
          <p:cNvGrpSpPr/>
          <p:nvPr/>
        </p:nvGrpSpPr>
        <p:grpSpPr>
          <a:xfrm>
            <a:off x="6426301" y="463165"/>
            <a:ext cx="13907568" cy="8911780"/>
            <a:chOff x="0" y="0"/>
            <a:chExt cx="3662899" cy="2347136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6947A0A5-BE89-1866-1FFC-753E9ED78002}"/>
                </a:ext>
              </a:extLst>
            </p:cNvPr>
            <p:cNvSpPr/>
            <p:nvPr/>
          </p:nvSpPr>
          <p:spPr>
            <a:xfrm>
              <a:off x="0" y="0"/>
              <a:ext cx="3662899" cy="2347136"/>
            </a:xfrm>
            <a:custGeom>
              <a:avLst/>
              <a:gdLst/>
              <a:ahLst/>
              <a:cxnLst/>
              <a:rect l="l" t="t" r="r" b="b"/>
              <a:pathLst>
                <a:path w="3662899" h="2347136">
                  <a:moveTo>
                    <a:pt x="28390" y="0"/>
                  </a:moveTo>
                  <a:lnTo>
                    <a:pt x="3634508" y="0"/>
                  </a:lnTo>
                  <a:cubicBezTo>
                    <a:pt x="3650188" y="0"/>
                    <a:pt x="3662899" y="12711"/>
                    <a:pt x="3662899" y="28390"/>
                  </a:cubicBezTo>
                  <a:lnTo>
                    <a:pt x="3662899" y="2318745"/>
                  </a:lnTo>
                  <a:cubicBezTo>
                    <a:pt x="3662899" y="2334425"/>
                    <a:pt x="3650188" y="2347136"/>
                    <a:pt x="3634508" y="2347136"/>
                  </a:cubicBezTo>
                  <a:lnTo>
                    <a:pt x="28390" y="2347136"/>
                  </a:lnTo>
                  <a:cubicBezTo>
                    <a:pt x="12711" y="2347136"/>
                    <a:pt x="0" y="2334425"/>
                    <a:pt x="0" y="2318745"/>
                  </a:cubicBezTo>
                  <a:lnTo>
                    <a:pt x="0" y="28390"/>
                  </a:lnTo>
                  <a:cubicBezTo>
                    <a:pt x="0" y="12711"/>
                    <a:pt x="12711" y="0"/>
                    <a:pt x="283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90A77F9-4973-24DD-B152-C8E190379081}"/>
                </a:ext>
              </a:extLst>
            </p:cNvPr>
            <p:cNvSpPr txBox="1"/>
            <p:nvPr/>
          </p:nvSpPr>
          <p:spPr>
            <a:xfrm>
              <a:off x="0" y="-9525"/>
              <a:ext cx="3662899" cy="2356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id="{D6CBAFD8-5FD4-7A58-016F-098937281C14}"/>
              </a:ext>
            </a:extLst>
          </p:cNvPr>
          <p:cNvGrpSpPr/>
          <p:nvPr/>
        </p:nvGrpSpPr>
        <p:grpSpPr>
          <a:xfrm>
            <a:off x="9499852" y="8809404"/>
            <a:ext cx="8531447" cy="391696"/>
            <a:chOff x="0" y="0"/>
            <a:chExt cx="2246965" cy="1031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C825A86-D620-EF73-6F2A-EA8611839870}"/>
                </a:ext>
              </a:extLst>
            </p:cNvPr>
            <p:cNvSpPr/>
            <p:nvPr/>
          </p:nvSpPr>
          <p:spPr>
            <a:xfrm>
              <a:off x="0" y="0"/>
              <a:ext cx="2246965" cy="103163"/>
            </a:xfrm>
            <a:custGeom>
              <a:avLst/>
              <a:gdLst/>
              <a:ahLst/>
              <a:cxnLst/>
              <a:rect l="l" t="t" r="r" b="b"/>
              <a:pathLst>
                <a:path w="2246965" h="103163">
                  <a:moveTo>
                    <a:pt x="0" y="0"/>
                  </a:moveTo>
                  <a:lnTo>
                    <a:pt x="2246965" y="0"/>
                  </a:lnTo>
                  <a:lnTo>
                    <a:pt x="2246965" y="103163"/>
                  </a:lnTo>
                  <a:lnTo>
                    <a:pt x="0" y="1031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BAA1595A-16EE-1F94-0A00-906C5A955B7D}"/>
                </a:ext>
              </a:extLst>
            </p:cNvPr>
            <p:cNvSpPr txBox="1"/>
            <p:nvPr/>
          </p:nvSpPr>
          <p:spPr>
            <a:xfrm>
              <a:off x="0" y="-9525"/>
              <a:ext cx="2246965" cy="112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2" name="TextBox 8">
            <a:extLst>
              <a:ext uri="{FF2B5EF4-FFF2-40B4-BE49-F238E27FC236}">
                <a16:creationId xmlns:a16="http://schemas.microsoft.com/office/drawing/2014/main" id="{40E1C8A3-A746-0229-C48E-CE9ABA655FA1}"/>
              </a:ext>
            </a:extLst>
          </p:cNvPr>
          <p:cNvSpPr txBox="1"/>
          <p:nvPr/>
        </p:nvSpPr>
        <p:spPr>
          <a:xfrm>
            <a:off x="1028700" y="1134229"/>
            <a:ext cx="5397601" cy="3527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Exploratory Factor Analysis Results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814FF5D5-8F00-3AEC-4E44-262B221B9A1B}"/>
              </a:ext>
            </a:extLst>
          </p:cNvPr>
          <p:cNvSpPr txBox="1"/>
          <p:nvPr/>
        </p:nvSpPr>
        <p:spPr>
          <a:xfrm>
            <a:off x="1028700" y="5026161"/>
            <a:ext cx="4962089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Note: Factor loadings &gt; .40 are shown. </a:t>
            </a: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65ED864C-7C37-0707-9201-E4CD5C5BE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07" y="-408085"/>
            <a:ext cx="15038462" cy="10868491"/>
          </a:xfrm>
          <a:prstGeom prst="rect">
            <a:avLst/>
          </a:prstGeom>
        </p:spPr>
      </p:pic>
      <p:grpSp>
        <p:nvGrpSpPr>
          <p:cNvPr id="27" name="Group 6">
            <a:extLst>
              <a:ext uri="{FF2B5EF4-FFF2-40B4-BE49-F238E27FC236}">
                <a16:creationId xmlns:a16="http://schemas.microsoft.com/office/drawing/2014/main" id="{39AF1AAE-70EC-4602-61AE-7E9D089FD3D5}"/>
              </a:ext>
            </a:extLst>
          </p:cNvPr>
          <p:cNvGrpSpPr/>
          <p:nvPr/>
        </p:nvGrpSpPr>
        <p:grpSpPr>
          <a:xfrm>
            <a:off x="11158989" y="8779340"/>
            <a:ext cx="8531447" cy="391696"/>
            <a:chOff x="0" y="0"/>
            <a:chExt cx="2246965" cy="103163"/>
          </a:xfrm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457CE073-A905-83BF-E205-495B0FF831AE}"/>
                </a:ext>
              </a:extLst>
            </p:cNvPr>
            <p:cNvSpPr/>
            <p:nvPr/>
          </p:nvSpPr>
          <p:spPr>
            <a:xfrm>
              <a:off x="0" y="0"/>
              <a:ext cx="2246965" cy="103163"/>
            </a:xfrm>
            <a:custGeom>
              <a:avLst/>
              <a:gdLst/>
              <a:ahLst/>
              <a:cxnLst/>
              <a:rect l="l" t="t" r="r" b="b"/>
              <a:pathLst>
                <a:path w="2246965" h="103163">
                  <a:moveTo>
                    <a:pt x="0" y="0"/>
                  </a:moveTo>
                  <a:lnTo>
                    <a:pt x="2246965" y="0"/>
                  </a:lnTo>
                  <a:lnTo>
                    <a:pt x="2246965" y="103163"/>
                  </a:lnTo>
                  <a:lnTo>
                    <a:pt x="0" y="1031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D8D4D0E4-8F10-C444-6590-3AFBF8E543C0}"/>
                </a:ext>
              </a:extLst>
            </p:cNvPr>
            <p:cNvSpPr txBox="1"/>
            <p:nvPr/>
          </p:nvSpPr>
          <p:spPr>
            <a:xfrm>
              <a:off x="0" y="-9525"/>
              <a:ext cx="2246965" cy="112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34229"/>
            <a:ext cx="14995822" cy="89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Early Findings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5201900" y="-89535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347596"/>
            <a:ext cx="15247894" cy="647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4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Faculty at technical training programs and 2-year colleges reported higher Individual Confidence scores than those at 4-year colleges.</a:t>
            </a:r>
          </a:p>
          <a:p>
            <a:pPr algn="l">
              <a:lnSpc>
                <a:spcPts val="3920"/>
              </a:lnSpc>
            </a:pPr>
            <a:endParaRPr lang="en-US" sz="2800" b="1" dirty="0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604524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Faculty at 2-year institutions also reported significantly higher perceptions of Institutional Accessibility Support.</a:t>
            </a:r>
          </a:p>
          <a:p>
            <a:pPr algn="l">
              <a:lnSpc>
                <a:spcPts val="3920"/>
              </a:lnSpc>
            </a:pPr>
            <a:endParaRPr lang="en-US" sz="2800" b="1" dirty="0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604524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Years of teaching experience did not significantly affect the relationship between institution type and Institutional Support. Perceived cost and personal accessibility to campus also showed no significant differences.</a:t>
            </a:r>
          </a:p>
          <a:p>
            <a:pPr algn="l">
              <a:lnSpc>
                <a:spcPts val="3920"/>
              </a:lnSpc>
            </a:pPr>
            <a:endParaRPr lang="en-US" sz="2800" b="1" dirty="0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604524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Disabled faculty scored significantly higher on Individual Confidence than non-disabled faculty. While their Institutional Support scores were numerically higher, the difference was not statistically significant. No significant group differences were found in personal accessibility.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34229"/>
            <a:ext cx="14995822" cy="89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Bonus Interview Findings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5201900" y="-89535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347596"/>
            <a:ext cx="15247894" cy="5424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Participants shared that the COVID-19 pandemic led to increased course accessibility due to the dramatic shift in teaching modalities. </a:t>
            </a:r>
          </a:p>
          <a:p>
            <a:pPr algn="l">
              <a:lnSpc>
                <a:spcPts val="3920"/>
              </a:lnSpc>
            </a:pPr>
            <a:endParaRPr lang="en-US" sz="2800" b="1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This is because instructors:</a:t>
            </a:r>
          </a:p>
          <a:p>
            <a:pPr algn="l">
              <a:lnSpc>
                <a:spcPts val="3920"/>
              </a:lnSpc>
            </a:pPr>
            <a:endParaRPr lang="en-US" sz="2800" b="1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604524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Redesigned their courses to adapt to online online, remote, or hybrid instruction, which revealed gaps in their teaching methods. </a:t>
            </a:r>
          </a:p>
          <a:p>
            <a:pPr algn="l">
              <a:lnSpc>
                <a:spcPts val="3920"/>
              </a:lnSpc>
            </a:pPr>
            <a:endParaRPr lang="en-US" sz="2800" b="1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604524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Became increasingly aware of various accessibility aspects such as closed captions on videos, color contrast, the organization of their learning management systems, and verbally describing images/graphs.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678" y="2244951"/>
            <a:ext cx="2628123" cy="252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84"/>
              </a:lnSpc>
              <a:spcBef>
                <a:spcPct val="0"/>
              </a:spcBef>
            </a:pPr>
            <a:r>
              <a:rPr lang="en-US" sz="14774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1636842" y="2735942"/>
            <a:ext cx="1111796" cy="3246120"/>
          </a:xfrm>
          <a:custGeom>
            <a:avLst/>
            <a:gdLst/>
            <a:ahLst/>
            <a:cxnLst/>
            <a:rect l="l" t="t" r="r" b="b"/>
            <a:pathLst>
              <a:path w="1111796" h="3246120">
                <a:moveTo>
                  <a:pt x="0" y="0"/>
                </a:moveTo>
                <a:lnTo>
                  <a:pt x="1111796" y="0"/>
                </a:lnTo>
                <a:lnTo>
                  <a:pt x="1111796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537808" y="5143500"/>
            <a:ext cx="1309863" cy="2360392"/>
            <a:chOff x="0" y="0"/>
            <a:chExt cx="344984" cy="6216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4984" cy="621667"/>
            </a:xfrm>
            <a:custGeom>
              <a:avLst/>
              <a:gdLst/>
              <a:ahLst/>
              <a:cxnLst/>
              <a:rect l="l" t="t" r="r" b="b"/>
              <a:pathLst>
                <a:path w="344984" h="621667">
                  <a:moveTo>
                    <a:pt x="172492" y="0"/>
                  </a:moveTo>
                  <a:lnTo>
                    <a:pt x="172492" y="0"/>
                  </a:lnTo>
                  <a:cubicBezTo>
                    <a:pt x="267757" y="0"/>
                    <a:pt x="344984" y="77227"/>
                    <a:pt x="344984" y="172492"/>
                  </a:cubicBezTo>
                  <a:lnTo>
                    <a:pt x="344984" y="449175"/>
                  </a:lnTo>
                  <a:cubicBezTo>
                    <a:pt x="344984" y="494923"/>
                    <a:pt x="326811" y="538797"/>
                    <a:pt x="294463" y="571145"/>
                  </a:cubicBezTo>
                  <a:cubicBezTo>
                    <a:pt x="262114" y="603494"/>
                    <a:pt x="218240" y="621667"/>
                    <a:pt x="172492" y="621667"/>
                  </a:cubicBezTo>
                  <a:lnTo>
                    <a:pt x="172492" y="621667"/>
                  </a:lnTo>
                  <a:cubicBezTo>
                    <a:pt x="126744" y="621667"/>
                    <a:pt x="82870" y="603494"/>
                    <a:pt x="50522" y="571145"/>
                  </a:cubicBezTo>
                  <a:cubicBezTo>
                    <a:pt x="18173" y="538797"/>
                    <a:pt x="0" y="494923"/>
                    <a:pt x="0" y="449175"/>
                  </a:cubicBezTo>
                  <a:lnTo>
                    <a:pt x="0" y="172492"/>
                  </a:lnTo>
                  <a:cubicBezTo>
                    <a:pt x="0" y="126744"/>
                    <a:pt x="18173" y="82870"/>
                    <a:pt x="50522" y="50522"/>
                  </a:cubicBezTo>
                  <a:cubicBezTo>
                    <a:pt x="82870" y="18173"/>
                    <a:pt x="126744" y="0"/>
                    <a:pt x="172492" y="0"/>
                  </a:cubicBez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44984" cy="659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743393" y="5025930"/>
            <a:ext cx="898694" cy="2623924"/>
          </a:xfrm>
          <a:custGeom>
            <a:avLst/>
            <a:gdLst/>
            <a:ahLst/>
            <a:cxnLst/>
            <a:rect l="l" t="t" r="r" b="b"/>
            <a:pathLst>
              <a:path w="898694" h="2623924">
                <a:moveTo>
                  <a:pt x="0" y="0"/>
                </a:moveTo>
                <a:lnTo>
                  <a:pt x="898694" y="0"/>
                </a:lnTo>
                <a:lnTo>
                  <a:pt x="898694" y="2623925"/>
                </a:lnTo>
                <a:lnTo>
                  <a:pt x="0" y="2623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878678" y="6330821"/>
            <a:ext cx="2628123" cy="2927479"/>
            <a:chOff x="0" y="0"/>
            <a:chExt cx="692181" cy="7710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2181" cy="771023"/>
            </a:xfrm>
            <a:custGeom>
              <a:avLst/>
              <a:gdLst/>
              <a:ahLst/>
              <a:cxnLst/>
              <a:rect l="l" t="t" r="r" b="b"/>
              <a:pathLst>
                <a:path w="692181" h="771023">
                  <a:moveTo>
                    <a:pt x="58916" y="0"/>
                  </a:moveTo>
                  <a:lnTo>
                    <a:pt x="633265" y="0"/>
                  </a:lnTo>
                  <a:cubicBezTo>
                    <a:pt x="648890" y="0"/>
                    <a:pt x="663876" y="6207"/>
                    <a:pt x="674924" y="17256"/>
                  </a:cubicBezTo>
                  <a:cubicBezTo>
                    <a:pt x="685973" y="28305"/>
                    <a:pt x="692181" y="43290"/>
                    <a:pt x="692181" y="58916"/>
                  </a:cubicBezTo>
                  <a:lnTo>
                    <a:pt x="692181" y="712107"/>
                  </a:lnTo>
                  <a:cubicBezTo>
                    <a:pt x="692181" y="744646"/>
                    <a:pt x="665803" y="771023"/>
                    <a:pt x="633265" y="771023"/>
                  </a:cubicBezTo>
                  <a:lnTo>
                    <a:pt x="58916" y="771023"/>
                  </a:lnTo>
                  <a:cubicBezTo>
                    <a:pt x="43290" y="771023"/>
                    <a:pt x="28305" y="764816"/>
                    <a:pt x="17256" y="753767"/>
                  </a:cubicBezTo>
                  <a:cubicBezTo>
                    <a:pt x="6207" y="742718"/>
                    <a:pt x="0" y="727733"/>
                    <a:pt x="0" y="712107"/>
                  </a:cubicBezTo>
                  <a:lnTo>
                    <a:pt x="0" y="58916"/>
                  </a:lnTo>
                  <a:cubicBezTo>
                    <a:pt x="0" y="43290"/>
                    <a:pt x="6207" y="28305"/>
                    <a:pt x="17256" y="17256"/>
                  </a:cubicBezTo>
                  <a:cubicBezTo>
                    <a:pt x="28305" y="6207"/>
                    <a:pt x="43290" y="0"/>
                    <a:pt x="58916" y="0"/>
                  </a:cubicBezTo>
                  <a:close/>
                </a:path>
              </a:pathLst>
            </a:custGeom>
            <a:solidFill>
              <a:srgbClr val="FAFF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92181" cy="80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5013439" y="5143500"/>
            <a:ext cx="1309863" cy="2360392"/>
            <a:chOff x="0" y="0"/>
            <a:chExt cx="344984" cy="6216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4984" cy="621667"/>
            </a:xfrm>
            <a:custGeom>
              <a:avLst/>
              <a:gdLst/>
              <a:ahLst/>
              <a:cxnLst/>
              <a:rect l="l" t="t" r="r" b="b"/>
              <a:pathLst>
                <a:path w="344984" h="621667">
                  <a:moveTo>
                    <a:pt x="172492" y="0"/>
                  </a:moveTo>
                  <a:lnTo>
                    <a:pt x="172492" y="0"/>
                  </a:lnTo>
                  <a:cubicBezTo>
                    <a:pt x="267757" y="0"/>
                    <a:pt x="344984" y="77227"/>
                    <a:pt x="344984" y="172492"/>
                  </a:cubicBezTo>
                  <a:lnTo>
                    <a:pt x="344984" y="449175"/>
                  </a:lnTo>
                  <a:cubicBezTo>
                    <a:pt x="344984" y="494923"/>
                    <a:pt x="326811" y="538797"/>
                    <a:pt x="294463" y="571145"/>
                  </a:cubicBezTo>
                  <a:cubicBezTo>
                    <a:pt x="262114" y="603494"/>
                    <a:pt x="218240" y="621667"/>
                    <a:pt x="172492" y="621667"/>
                  </a:cubicBezTo>
                  <a:lnTo>
                    <a:pt x="172492" y="621667"/>
                  </a:lnTo>
                  <a:cubicBezTo>
                    <a:pt x="126744" y="621667"/>
                    <a:pt x="82870" y="603494"/>
                    <a:pt x="50522" y="571145"/>
                  </a:cubicBezTo>
                  <a:cubicBezTo>
                    <a:pt x="18173" y="538797"/>
                    <a:pt x="0" y="494923"/>
                    <a:pt x="0" y="449175"/>
                  </a:cubicBezTo>
                  <a:lnTo>
                    <a:pt x="0" y="172492"/>
                  </a:lnTo>
                  <a:cubicBezTo>
                    <a:pt x="0" y="126744"/>
                    <a:pt x="18173" y="82870"/>
                    <a:pt x="50522" y="50522"/>
                  </a:cubicBezTo>
                  <a:cubicBezTo>
                    <a:pt x="82870" y="18173"/>
                    <a:pt x="126744" y="0"/>
                    <a:pt x="172492" y="0"/>
                  </a:cubicBez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4984" cy="659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5219023" y="5025930"/>
            <a:ext cx="898694" cy="2623924"/>
          </a:xfrm>
          <a:custGeom>
            <a:avLst/>
            <a:gdLst/>
            <a:ahLst/>
            <a:cxnLst/>
            <a:rect l="l" t="t" r="r" b="b"/>
            <a:pathLst>
              <a:path w="898694" h="2623924">
                <a:moveTo>
                  <a:pt x="0" y="0"/>
                </a:moveTo>
                <a:lnTo>
                  <a:pt x="898694" y="0"/>
                </a:lnTo>
                <a:lnTo>
                  <a:pt x="898694" y="2623925"/>
                </a:lnTo>
                <a:lnTo>
                  <a:pt x="0" y="2623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354309" y="6330821"/>
            <a:ext cx="2628123" cy="2927479"/>
            <a:chOff x="0" y="0"/>
            <a:chExt cx="692181" cy="7710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2181" cy="771023"/>
            </a:xfrm>
            <a:custGeom>
              <a:avLst/>
              <a:gdLst/>
              <a:ahLst/>
              <a:cxnLst/>
              <a:rect l="l" t="t" r="r" b="b"/>
              <a:pathLst>
                <a:path w="692181" h="771023">
                  <a:moveTo>
                    <a:pt x="58916" y="0"/>
                  </a:moveTo>
                  <a:lnTo>
                    <a:pt x="633265" y="0"/>
                  </a:lnTo>
                  <a:cubicBezTo>
                    <a:pt x="648890" y="0"/>
                    <a:pt x="663876" y="6207"/>
                    <a:pt x="674924" y="17256"/>
                  </a:cubicBezTo>
                  <a:cubicBezTo>
                    <a:pt x="685973" y="28305"/>
                    <a:pt x="692181" y="43290"/>
                    <a:pt x="692181" y="58916"/>
                  </a:cubicBezTo>
                  <a:lnTo>
                    <a:pt x="692181" y="712107"/>
                  </a:lnTo>
                  <a:cubicBezTo>
                    <a:pt x="692181" y="744646"/>
                    <a:pt x="665803" y="771023"/>
                    <a:pt x="633265" y="771023"/>
                  </a:cubicBezTo>
                  <a:lnTo>
                    <a:pt x="58916" y="771023"/>
                  </a:lnTo>
                  <a:cubicBezTo>
                    <a:pt x="43290" y="771023"/>
                    <a:pt x="28305" y="764816"/>
                    <a:pt x="17256" y="753767"/>
                  </a:cubicBezTo>
                  <a:cubicBezTo>
                    <a:pt x="6207" y="742718"/>
                    <a:pt x="0" y="727733"/>
                    <a:pt x="0" y="712107"/>
                  </a:cubicBezTo>
                  <a:lnTo>
                    <a:pt x="0" y="58916"/>
                  </a:lnTo>
                  <a:cubicBezTo>
                    <a:pt x="0" y="43290"/>
                    <a:pt x="6207" y="28305"/>
                    <a:pt x="17256" y="17256"/>
                  </a:cubicBezTo>
                  <a:cubicBezTo>
                    <a:pt x="28305" y="6207"/>
                    <a:pt x="43290" y="0"/>
                    <a:pt x="58916" y="0"/>
                  </a:cubicBezTo>
                  <a:close/>
                </a:path>
              </a:pathLst>
            </a:custGeom>
            <a:solidFill>
              <a:srgbClr val="FAFF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692181" cy="80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354309" y="2244951"/>
            <a:ext cx="2628123" cy="252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84"/>
              </a:lnSpc>
              <a:spcBef>
                <a:spcPct val="0"/>
              </a:spcBef>
            </a:pPr>
            <a:r>
              <a:rPr lang="en-US" sz="14774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2</a:t>
            </a:r>
          </a:p>
        </p:txBody>
      </p:sp>
      <p:sp>
        <p:nvSpPr>
          <p:cNvPr id="19" name="Freeform 19"/>
          <p:cNvSpPr/>
          <p:nvPr/>
        </p:nvSpPr>
        <p:spPr>
          <a:xfrm rot="5400000">
            <a:off x="5112472" y="2735942"/>
            <a:ext cx="1111796" cy="3246120"/>
          </a:xfrm>
          <a:custGeom>
            <a:avLst/>
            <a:gdLst/>
            <a:ahLst/>
            <a:cxnLst/>
            <a:rect l="l" t="t" r="r" b="b"/>
            <a:pathLst>
              <a:path w="1111796" h="3246120">
                <a:moveTo>
                  <a:pt x="0" y="0"/>
                </a:moveTo>
                <a:lnTo>
                  <a:pt x="1111796" y="0"/>
                </a:lnTo>
                <a:lnTo>
                  <a:pt x="1111796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7829939" y="2244951"/>
            <a:ext cx="2628123" cy="252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84"/>
              </a:lnSpc>
              <a:spcBef>
                <a:spcPct val="0"/>
              </a:spcBef>
            </a:pPr>
            <a:r>
              <a:rPr lang="en-US" sz="14774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3</a:t>
            </a:r>
          </a:p>
        </p:txBody>
      </p:sp>
      <p:sp>
        <p:nvSpPr>
          <p:cNvPr id="21" name="Freeform 21"/>
          <p:cNvSpPr/>
          <p:nvPr/>
        </p:nvSpPr>
        <p:spPr>
          <a:xfrm rot="5400000">
            <a:off x="8588102" y="2735942"/>
            <a:ext cx="1111796" cy="3246120"/>
          </a:xfrm>
          <a:custGeom>
            <a:avLst/>
            <a:gdLst/>
            <a:ahLst/>
            <a:cxnLst/>
            <a:rect l="l" t="t" r="r" b="b"/>
            <a:pathLst>
              <a:path w="1111796" h="3246120">
                <a:moveTo>
                  <a:pt x="0" y="0"/>
                </a:moveTo>
                <a:lnTo>
                  <a:pt x="1111796" y="0"/>
                </a:lnTo>
                <a:lnTo>
                  <a:pt x="1111796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 rot="-10800000">
            <a:off x="8489069" y="5143500"/>
            <a:ext cx="1309863" cy="2360392"/>
            <a:chOff x="0" y="0"/>
            <a:chExt cx="344984" cy="62166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4984" cy="621667"/>
            </a:xfrm>
            <a:custGeom>
              <a:avLst/>
              <a:gdLst/>
              <a:ahLst/>
              <a:cxnLst/>
              <a:rect l="l" t="t" r="r" b="b"/>
              <a:pathLst>
                <a:path w="344984" h="621667">
                  <a:moveTo>
                    <a:pt x="172492" y="0"/>
                  </a:moveTo>
                  <a:lnTo>
                    <a:pt x="172492" y="0"/>
                  </a:lnTo>
                  <a:cubicBezTo>
                    <a:pt x="267757" y="0"/>
                    <a:pt x="344984" y="77227"/>
                    <a:pt x="344984" y="172492"/>
                  </a:cubicBezTo>
                  <a:lnTo>
                    <a:pt x="344984" y="449175"/>
                  </a:lnTo>
                  <a:cubicBezTo>
                    <a:pt x="344984" y="494923"/>
                    <a:pt x="326811" y="538797"/>
                    <a:pt x="294463" y="571145"/>
                  </a:cubicBezTo>
                  <a:cubicBezTo>
                    <a:pt x="262114" y="603494"/>
                    <a:pt x="218240" y="621667"/>
                    <a:pt x="172492" y="621667"/>
                  </a:cubicBezTo>
                  <a:lnTo>
                    <a:pt x="172492" y="621667"/>
                  </a:lnTo>
                  <a:cubicBezTo>
                    <a:pt x="126744" y="621667"/>
                    <a:pt x="82870" y="603494"/>
                    <a:pt x="50522" y="571145"/>
                  </a:cubicBezTo>
                  <a:cubicBezTo>
                    <a:pt x="18173" y="538797"/>
                    <a:pt x="0" y="494923"/>
                    <a:pt x="0" y="449175"/>
                  </a:cubicBezTo>
                  <a:lnTo>
                    <a:pt x="0" y="172492"/>
                  </a:lnTo>
                  <a:cubicBezTo>
                    <a:pt x="0" y="126744"/>
                    <a:pt x="18173" y="82870"/>
                    <a:pt x="50522" y="50522"/>
                  </a:cubicBezTo>
                  <a:cubicBezTo>
                    <a:pt x="82870" y="18173"/>
                    <a:pt x="126744" y="0"/>
                    <a:pt x="172492" y="0"/>
                  </a:cubicBez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44984" cy="659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5400000">
            <a:off x="8694653" y="5025930"/>
            <a:ext cx="898694" cy="2623924"/>
          </a:xfrm>
          <a:custGeom>
            <a:avLst/>
            <a:gdLst/>
            <a:ahLst/>
            <a:cxnLst/>
            <a:rect l="l" t="t" r="r" b="b"/>
            <a:pathLst>
              <a:path w="898694" h="2623924">
                <a:moveTo>
                  <a:pt x="0" y="0"/>
                </a:moveTo>
                <a:lnTo>
                  <a:pt x="898694" y="0"/>
                </a:lnTo>
                <a:lnTo>
                  <a:pt x="898694" y="2623925"/>
                </a:lnTo>
                <a:lnTo>
                  <a:pt x="0" y="2623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1305569" y="2244951"/>
            <a:ext cx="2628123" cy="252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84"/>
              </a:lnSpc>
              <a:spcBef>
                <a:spcPct val="0"/>
              </a:spcBef>
            </a:pPr>
            <a:r>
              <a:rPr lang="en-US" sz="14774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4</a:t>
            </a:r>
          </a:p>
        </p:txBody>
      </p:sp>
      <p:sp>
        <p:nvSpPr>
          <p:cNvPr id="27" name="Freeform 27"/>
          <p:cNvSpPr/>
          <p:nvPr/>
        </p:nvSpPr>
        <p:spPr>
          <a:xfrm rot="5400000">
            <a:off x="12063732" y="2735942"/>
            <a:ext cx="1111796" cy="3246120"/>
          </a:xfrm>
          <a:custGeom>
            <a:avLst/>
            <a:gdLst/>
            <a:ahLst/>
            <a:cxnLst/>
            <a:rect l="l" t="t" r="r" b="b"/>
            <a:pathLst>
              <a:path w="1111796" h="3246120">
                <a:moveTo>
                  <a:pt x="0" y="0"/>
                </a:moveTo>
                <a:lnTo>
                  <a:pt x="1111796" y="0"/>
                </a:lnTo>
                <a:lnTo>
                  <a:pt x="1111796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 rot="-10800000">
            <a:off x="11964699" y="5143500"/>
            <a:ext cx="1309863" cy="2360392"/>
            <a:chOff x="0" y="0"/>
            <a:chExt cx="344984" cy="62166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44984" cy="621667"/>
            </a:xfrm>
            <a:custGeom>
              <a:avLst/>
              <a:gdLst/>
              <a:ahLst/>
              <a:cxnLst/>
              <a:rect l="l" t="t" r="r" b="b"/>
              <a:pathLst>
                <a:path w="344984" h="621667">
                  <a:moveTo>
                    <a:pt x="172492" y="0"/>
                  </a:moveTo>
                  <a:lnTo>
                    <a:pt x="172492" y="0"/>
                  </a:lnTo>
                  <a:cubicBezTo>
                    <a:pt x="267757" y="0"/>
                    <a:pt x="344984" y="77227"/>
                    <a:pt x="344984" y="172492"/>
                  </a:cubicBezTo>
                  <a:lnTo>
                    <a:pt x="344984" y="449175"/>
                  </a:lnTo>
                  <a:cubicBezTo>
                    <a:pt x="344984" y="494923"/>
                    <a:pt x="326811" y="538797"/>
                    <a:pt x="294463" y="571145"/>
                  </a:cubicBezTo>
                  <a:cubicBezTo>
                    <a:pt x="262114" y="603494"/>
                    <a:pt x="218240" y="621667"/>
                    <a:pt x="172492" y="621667"/>
                  </a:cubicBezTo>
                  <a:lnTo>
                    <a:pt x="172492" y="621667"/>
                  </a:lnTo>
                  <a:cubicBezTo>
                    <a:pt x="126744" y="621667"/>
                    <a:pt x="82870" y="603494"/>
                    <a:pt x="50522" y="571145"/>
                  </a:cubicBezTo>
                  <a:cubicBezTo>
                    <a:pt x="18173" y="538797"/>
                    <a:pt x="0" y="494923"/>
                    <a:pt x="0" y="449175"/>
                  </a:cubicBezTo>
                  <a:lnTo>
                    <a:pt x="0" y="172492"/>
                  </a:lnTo>
                  <a:cubicBezTo>
                    <a:pt x="0" y="126744"/>
                    <a:pt x="18173" y="82870"/>
                    <a:pt x="50522" y="50522"/>
                  </a:cubicBezTo>
                  <a:cubicBezTo>
                    <a:pt x="82870" y="18173"/>
                    <a:pt x="126744" y="0"/>
                    <a:pt x="172492" y="0"/>
                  </a:cubicBez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44984" cy="659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>
            <a:off x="12170283" y="5025930"/>
            <a:ext cx="898694" cy="2623924"/>
          </a:xfrm>
          <a:custGeom>
            <a:avLst/>
            <a:gdLst/>
            <a:ahLst/>
            <a:cxnLst/>
            <a:rect l="l" t="t" r="r" b="b"/>
            <a:pathLst>
              <a:path w="898694" h="2623924">
                <a:moveTo>
                  <a:pt x="0" y="0"/>
                </a:moveTo>
                <a:lnTo>
                  <a:pt x="898694" y="0"/>
                </a:lnTo>
                <a:lnTo>
                  <a:pt x="898694" y="2623925"/>
                </a:lnTo>
                <a:lnTo>
                  <a:pt x="0" y="2623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4781199" y="2244951"/>
            <a:ext cx="2628123" cy="252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84"/>
              </a:lnSpc>
              <a:spcBef>
                <a:spcPct val="0"/>
              </a:spcBef>
            </a:pPr>
            <a:r>
              <a:rPr lang="en-US" sz="14774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5</a:t>
            </a:r>
          </a:p>
        </p:txBody>
      </p:sp>
      <p:sp>
        <p:nvSpPr>
          <p:cNvPr id="33" name="Freeform 33"/>
          <p:cNvSpPr/>
          <p:nvPr/>
        </p:nvSpPr>
        <p:spPr>
          <a:xfrm rot="5400000">
            <a:off x="15539362" y="2735942"/>
            <a:ext cx="1111796" cy="3246120"/>
          </a:xfrm>
          <a:custGeom>
            <a:avLst/>
            <a:gdLst/>
            <a:ahLst/>
            <a:cxnLst/>
            <a:rect l="l" t="t" r="r" b="b"/>
            <a:pathLst>
              <a:path w="1111796" h="3246120">
                <a:moveTo>
                  <a:pt x="0" y="0"/>
                </a:moveTo>
                <a:lnTo>
                  <a:pt x="1111796" y="0"/>
                </a:lnTo>
                <a:lnTo>
                  <a:pt x="1111796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 rot="-10800000">
            <a:off x="15440329" y="5143500"/>
            <a:ext cx="1309863" cy="2360392"/>
            <a:chOff x="0" y="0"/>
            <a:chExt cx="344984" cy="62166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44984" cy="621667"/>
            </a:xfrm>
            <a:custGeom>
              <a:avLst/>
              <a:gdLst/>
              <a:ahLst/>
              <a:cxnLst/>
              <a:rect l="l" t="t" r="r" b="b"/>
              <a:pathLst>
                <a:path w="344984" h="621667">
                  <a:moveTo>
                    <a:pt x="172492" y="0"/>
                  </a:moveTo>
                  <a:lnTo>
                    <a:pt x="172492" y="0"/>
                  </a:lnTo>
                  <a:cubicBezTo>
                    <a:pt x="267757" y="0"/>
                    <a:pt x="344984" y="77227"/>
                    <a:pt x="344984" y="172492"/>
                  </a:cubicBezTo>
                  <a:lnTo>
                    <a:pt x="344984" y="449175"/>
                  </a:lnTo>
                  <a:cubicBezTo>
                    <a:pt x="344984" y="494923"/>
                    <a:pt x="326811" y="538797"/>
                    <a:pt x="294463" y="571145"/>
                  </a:cubicBezTo>
                  <a:cubicBezTo>
                    <a:pt x="262114" y="603494"/>
                    <a:pt x="218240" y="621667"/>
                    <a:pt x="172492" y="621667"/>
                  </a:cubicBezTo>
                  <a:lnTo>
                    <a:pt x="172492" y="621667"/>
                  </a:lnTo>
                  <a:cubicBezTo>
                    <a:pt x="126744" y="621667"/>
                    <a:pt x="82870" y="603494"/>
                    <a:pt x="50522" y="571145"/>
                  </a:cubicBezTo>
                  <a:cubicBezTo>
                    <a:pt x="18173" y="538797"/>
                    <a:pt x="0" y="494923"/>
                    <a:pt x="0" y="449175"/>
                  </a:cubicBezTo>
                  <a:lnTo>
                    <a:pt x="0" y="172492"/>
                  </a:lnTo>
                  <a:cubicBezTo>
                    <a:pt x="0" y="126744"/>
                    <a:pt x="18173" y="82870"/>
                    <a:pt x="50522" y="50522"/>
                  </a:cubicBezTo>
                  <a:cubicBezTo>
                    <a:pt x="82870" y="18173"/>
                    <a:pt x="126744" y="0"/>
                    <a:pt x="172492" y="0"/>
                  </a:cubicBez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344984" cy="659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rot="5400000">
            <a:off x="15645913" y="5025930"/>
            <a:ext cx="898694" cy="2623924"/>
          </a:xfrm>
          <a:custGeom>
            <a:avLst/>
            <a:gdLst/>
            <a:ahLst/>
            <a:cxnLst/>
            <a:rect l="l" t="t" r="r" b="b"/>
            <a:pathLst>
              <a:path w="898694" h="2623924">
                <a:moveTo>
                  <a:pt x="0" y="0"/>
                </a:moveTo>
                <a:lnTo>
                  <a:pt x="898694" y="0"/>
                </a:lnTo>
                <a:lnTo>
                  <a:pt x="898694" y="2623925"/>
                </a:lnTo>
                <a:lnTo>
                  <a:pt x="0" y="2623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8" name="Group 38"/>
          <p:cNvGrpSpPr/>
          <p:nvPr/>
        </p:nvGrpSpPr>
        <p:grpSpPr>
          <a:xfrm>
            <a:off x="7829939" y="6330821"/>
            <a:ext cx="2628123" cy="2927479"/>
            <a:chOff x="0" y="0"/>
            <a:chExt cx="692181" cy="77102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92181" cy="771023"/>
            </a:xfrm>
            <a:custGeom>
              <a:avLst/>
              <a:gdLst/>
              <a:ahLst/>
              <a:cxnLst/>
              <a:rect l="l" t="t" r="r" b="b"/>
              <a:pathLst>
                <a:path w="692181" h="771023">
                  <a:moveTo>
                    <a:pt x="58916" y="0"/>
                  </a:moveTo>
                  <a:lnTo>
                    <a:pt x="633265" y="0"/>
                  </a:lnTo>
                  <a:cubicBezTo>
                    <a:pt x="648890" y="0"/>
                    <a:pt x="663876" y="6207"/>
                    <a:pt x="674924" y="17256"/>
                  </a:cubicBezTo>
                  <a:cubicBezTo>
                    <a:pt x="685973" y="28305"/>
                    <a:pt x="692181" y="43290"/>
                    <a:pt x="692181" y="58916"/>
                  </a:cubicBezTo>
                  <a:lnTo>
                    <a:pt x="692181" y="712107"/>
                  </a:lnTo>
                  <a:cubicBezTo>
                    <a:pt x="692181" y="744646"/>
                    <a:pt x="665803" y="771023"/>
                    <a:pt x="633265" y="771023"/>
                  </a:cubicBezTo>
                  <a:lnTo>
                    <a:pt x="58916" y="771023"/>
                  </a:lnTo>
                  <a:cubicBezTo>
                    <a:pt x="43290" y="771023"/>
                    <a:pt x="28305" y="764816"/>
                    <a:pt x="17256" y="753767"/>
                  </a:cubicBezTo>
                  <a:cubicBezTo>
                    <a:pt x="6207" y="742718"/>
                    <a:pt x="0" y="727733"/>
                    <a:pt x="0" y="712107"/>
                  </a:cubicBezTo>
                  <a:lnTo>
                    <a:pt x="0" y="58916"/>
                  </a:lnTo>
                  <a:cubicBezTo>
                    <a:pt x="0" y="43290"/>
                    <a:pt x="6207" y="28305"/>
                    <a:pt x="17256" y="17256"/>
                  </a:cubicBezTo>
                  <a:cubicBezTo>
                    <a:pt x="28305" y="6207"/>
                    <a:pt x="43290" y="0"/>
                    <a:pt x="58916" y="0"/>
                  </a:cubicBezTo>
                  <a:close/>
                </a:path>
              </a:pathLst>
            </a:custGeom>
            <a:solidFill>
              <a:srgbClr val="FAFF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692181" cy="80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305569" y="6330821"/>
            <a:ext cx="2628123" cy="2927479"/>
            <a:chOff x="0" y="0"/>
            <a:chExt cx="692181" cy="77102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92181" cy="771023"/>
            </a:xfrm>
            <a:custGeom>
              <a:avLst/>
              <a:gdLst/>
              <a:ahLst/>
              <a:cxnLst/>
              <a:rect l="l" t="t" r="r" b="b"/>
              <a:pathLst>
                <a:path w="692181" h="771023">
                  <a:moveTo>
                    <a:pt x="58916" y="0"/>
                  </a:moveTo>
                  <a:lnTo>
                    <a:pt x="633265" y="0"/>
                  </a:lnTo>
                  <a:cubicBezTo>
                    <a:pt x="648890" y="0"/>
                    <a:pt x="663876" y="6207"/>
                    <a:pt x="674924" y="17256"/>
                  </a:cubicBezTo>
                  <a:cubicBezTo>
                    <a:pt x="685973" y="28305"/>
                    <a:pt x="692181" y="43290"/>
                    <a:pt x="692181" y="58916"/>
                  </a:cubicBezTo>
                  <a:lnTo>
                    <a:pt x="692181" y="712107"/>
                  </a:lnTo>
                  <a:cubicBezTo>
                    <a:pt x="692181" y="744646"/>
                    <a:pt x="665803" y="771023"/>
                    <a:pt x="633265" y="771023"/>
                  </a:cubicBezTo>
                  <a:lnTo>
                    <a:pt x="58916" y="771023"/>
                  </a:lnTo>
                  <a:cubicBezTo>
                    <a:pt x="43290" y="771023"/>
                    <a:pt x="28305" y="764816"/>
                    <a:pt x="17256" y="753767"/>
                  </a:cubicBezTo>
                  <a:cubicBezTo>
                    <a:pt x="6207" y="742718"/>
                    <a:pt x="0" y="727733"/>
                    <a:pt x="0" y="712107"/>
                  </a:cubicBezTo>
                  <a:lnTo>
                    <a:pt x="0" y="58916"/>
                  </a:lnTo>
                  <a:cubicBezTo>
                    <a:pt x="0" y="43290"/>
                    <a:pt x="6207" y="28305"/>
                    <a:pt x="17256" y="17256"/>
                  </a:cubicBezTo>
                  <a:cubicBezTo>
                    <a:pt x="28305" y="6207"/>
                    <a:pt x="43290" y="0"/>
                    <a:pt x="58916" y="0"/>
                  </a:cubicBezTo>
                  <a:close/>
                </a:path>
              </a:pathLst>
            </a:custGeom>
            <a:solidFill>
              <a:srgbClr val="FAFF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692181" cy="80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4781199" y="6330821"/>
            <a:ext cx="2628123" cy="2927479"/>
            <a:chOff x="0" y="0"/>
            <a:chExt cx="692181" cy="77102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92181" cy="771023"/>
            </a:xfrm>
            <a:custGeom>
              <a:avLst/>
              <a:gdLst/>
              <a:ahLst/>
              <a:cxnLst/>
              <a:rect l="l" t="t" r="r" b="b"/>
              <a:pathLst>
                <a:path w="692181" h="771023">
                  <a:moveTo>
                    <a:pt x="58916" y="0"/>
                  </a:moveTo>
                  <a:lnTo>
                    <a:pt x="633265" y="0"/>
                  </a:lnTo>
                  <a:cubicBezTo>
                    <a:pt x="648890" y="0"/>
                    <a:pt x="663876" y="6207"/>
                    <a:pt x="674924" y="17256"/>
                  </a:cubicBezTo>
                  <a:cubicBezTo>
                    <a:pt x="685973" y="28305"/>
                    <a:pt x="692181" y="43290"/>
                    <a:pt x="692181" y="58916"/>
                  </a:cubicBezTo>
                  <a:lnTo>
                    <a:pt x="692181" y="712107"/>
                  </a:lnTo>
                  <a:cubicBezTo>
                    <a:pt x="692181" y="744646"/>
                    <a:pt x="665803" y="771023"/>
                    <a:pt x="633265" y="771023"/>
                  </a:cubicBezTo>
                  <a:lnTo>
                    <a:pt x="58916" y="771023"/>
                  </a:lnTo>
                  <a:cubicBezTo>
                    <a:pt x="43290" y="771023"/>
                    <a:pt x="28305" y="764816"/>
                    <a:pt x="17256" y="753767"/>
                  </a:cubicBezTo>
                  <a:cubicBezTo>
                    <a:pt x="6207" y="742718"/>
                    <a:pt x="0" y="727733"/>
                    <a:pt x="0" y="712107"/>
                  </a:cubicBezTo>
                  <a:lnTo>
                    <a:pt x="0" y="58916"/>
                  </a:lnTo>
                  <a:cubicBezTo>
                    <a:pt x="0" y="43290"/>
                    <a:pt x="6207" y="28305"/>
                    <a:pt x="17256" y="17256"/>
                  </a:cubicBezTo>
                  <a:cubicBezTo>
                    <a:pt x="28305" y="6207"/>
                    <a:pt x="43290" y="0"/>
                    <a:pt x="58916" y="0"/>
                  </a:cubicBezTo>
                  <a:close/>
                </a:path>
              </a:pathLst>
            </a:custGeom>
            <a:solidFill>
              <a:srgbClr val="FAFF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692181" cy="80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144990" y="6772953"/>
            <a:ext cx="2095500" cy="1591834"/>
            <a:chOff x="0" y="-19049"/>
            <a:chExt cx="2794000" cy="2122447"/>
          </a:xfrm>
        </p:grpSpPr>
        <p:sp>
          <p:nvSpPr>
            <p:cNvPr id="48" name="TextBox 48"/>
            <p:cNvSpPr txBox="1"/>
            <p:nvPr/>
          </p:nvSpPr>
          <p:spPr>
            <a:xfrm>
              <a:off x="0" y="-19049"/>
              <a:ext cx="2794000" cy="380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1750" b="1" dirty="0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Share in the chat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052340"/>
              <a:ext cx="2794000" cy="1051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9"/>
                </a:lnSpc>
              </a:pPr>
              <a:r>
                <a:rPr lang="en-US" sz="1550" dirty="0">
                  <a:solidFill>
                    <a:srgbClr val="354F66"/>
                  </a:solidFill>
                  <a:latin typeface="Quicksand"/>
                  <a:ea typeface="Red Hat Display Medium"/>
                  <a:cs typeface="Red Hat Display Medium"/>
                  <a:sym typeface="Red Hat Display"/>
                </a:rPr>
                <a:t>Do you feel you and your institution are accessible?</a:t>
              </a:r>
              <a:endParaRPr lang="en-US" sz="1550" dirty="0">
                <a:solidFill>
                  <a:srgbClr val="354F66"/>
                </a:solidFill>
                <a:latin typeface="Quicksand"/>
                <a:ea typeface="Red Hat Display Medium"/>
                <a:cs typeface="Red Hat Display Medium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620620" y="6772953"/>
            <a:ext cx="2095500" cy="2123301"/>
            <a:chOff x="0" y="-19050"/>
            <a:chExt cx="2794000" cy="2831068"/>
          </a:xfrm>
        </p:grpSpPr>
        <p:sp>
          <p:nvSpPr>
            <p:cNvPr id="51" name="TextBox 51"/>
            <p:cNvSpPr txBox="1"/>
            <p:nvPr/>
          </p:nvSpPr>
          <p:spPr>
            <a:xfrm>
              <a:off x="0" y="-19050"/>
              <a:ext cx="2794000" cy="77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1799" b="1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We are recording this event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1042815"/>
              <a:ext cx="2794000" cy="1769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9"/>
                </a:lnSpc>
              </a:pPr>
              <a:r>
                <a:rPr lang="en-US" sz="1550" dirty="0">
                  <a:solidFill>
                    <a:srgbClr val="354F66"/>
                  </a:solidFill>
                  <a:latin typeface="Quicksand"/>
                  <a:ea typeface="Quicksand"/>
                  <a:cs typeface="Quicksand"/>
                  <a:sym typeface="Quicksand"/>
                </a:rPr>
                <a:t>All recordings will be available on our YouTube in the event you can’t stay the entire hour.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096250" y="6787240"/>
            <a:ext cx="2095500" cy="2100053"/>
            <a:chOff x="0" y="0"/>
            <a:chExt cx="2794000" cy="2800071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19050"/>
              <a:ext cx="2794000" cy="1169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1799" b="1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Your camera + microphone are turned off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436515"/>
              <a:ext cx="2794000" cy="136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9"/>
                </a:lnSpc>
              </a:pPr>
              <a:r>
                <a:rPr lang="en-US" sz="1599">
                  <a:solidFill>
                    <a:srgbClr val="354F66"/>
                  </a:solidFill>
                  <a:latin typeface="Quicksand"/>
                  <a:ea typeface="Quicksand"/>
                  <a:cs typeface="Quicksand"/>
                  <a:sym typeface="Quicksand"/>
                </a:rPr>
                <a:t>For your convenience we have disabled all but the necessary features for this event.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1571880" y="6772953"/>
            <a:ext cx="2095500" cy="2123301"/>
            <a:chOff x="0" y="-19050"/>
            <a:chExt cx="2794000" cy="2831068"/>
          </a:xfrm>
        </p:grpSpPr>
        <p:sp>
          <p:nvSpPr>
            <p:cNvPr id="57" name="TextBox 57"/>
            <p:cNvSpPr txBox="1"/>
            <p:nvPr/>
          </p:nvSpPr>
          <p:spPr>
            <a:xfrm>
              <a:off x="0" y="-19050"/>
              <a:ext cx="2794000" cy="77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1750" b="1" dirty="0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ASL and CART captions provided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2815"/>
              <a:ext cx="2794000" cy="1769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9"/>
                </a:lnSpc>
              </a:pPr>
              <a:r>
                <a:rPr lang="en-US" sz="1550" dirty="0">
                  <a:solidFill>
                    <a:srgbClr val="354F66"/>
                  </a:solidFill>
                  <a:latin typeface="Quicksand"/>
                  <a:ea typeface="Quicksand"/>
                  <a:cs typeface="Quicksand"/>
                  <a:sym typeface="Quicksand"/>
                </a:rPr>
                <a:t>More accessibility tips can be found on the event confirmation email or Event Access Page.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510" y="6787240"/>
            <a:ext cx="2095500" cy="2061953"/>
            <a:chOff x="0" y="0"/>
            <a:chExt cx="2794000" cy="2749271"/>
          </a:xfrm>
        </p:grpSpPr>
        <p:sp>
          <p:nvSpPr>
            <p:cNvPr id="60" name="TextBox 60"/>
            <p:cNvSpPr txBox="1"/>
            <p:nvPr/>
          </p:nvSpPr>
          <p:spPr>
            <a:xfrm>
              <a:off x="0" y="-19050"/>
              <a:ext cx="2794000" cy="77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1799" b="1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Please be respectful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1042815"/>
              <a:ext cx="2794000" cy="1706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9"/>
                </a:lnSpc>
              </a:pPr>
              <a:r>
                <a:rPr lang="en-US" sz="1599">
                  <a:solidFill>
                    <a:srgbClr val="354F66"/>
                  </a:solidFill>
                  <a:latin typeface="Quicksand"/>
                  <a:ea typeface="Quicksand"/>
                  <a:cs typeface="Quicksand"/>
                  <a:sym typeface="Quicksand"/>
                </a:rPr>
                <a:t>Chats are monitored.  We will respond to all questions during our Q&amp;A section of the event.</a:t>
              </a:r>
            </a:p>
          </p:txBody>
        </p:sp>
      </p:grpSp>
      <p:sp>
        <p:nvSpPr>
          <p:cNvPr id="62" name="Freeform 62"/>
          <p:cNvSpPr/>
          <p:nvPr/>
        </p:nvSpPr>
        <p:spPr>
          <a:xfrm>
            <a:off x="1857746" y="5485162"/>
            <a:ext cx="669989" cy="568653"/>
          </a:xfrm>
          <a:custGeom>
            <a:avLst/>
            <a:gdLst/>
            <a:ahLst/>
            <a:cxnLst/>
            <a:rect l="l" t="t" r="r" b="b"/>
            <a:pathLst>
              <a:path w="669989" h="568653">
                <a:moveTo>
                  <a:pt x="0" y="0"/>
                </a:moveTo>
                <a:lnTo>
                  <a:pt x="669988" y="0"/>
                </a:lnTo>
                <a:lnTo>
                  <a:pt x="669988" y="568653"/>
                </a:lnTo>
                <a:lnTo>
                  <a:pt x="0" y="568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5295293" y="5384398"/>
            <a:ext cx="776135" cy="669417"/>
          </a:xfrm>
          <a:custGeom>
            <a:avLst/>
            <a:gdLst/>
            <a:ahLst/>
            <a:cxnLst/>
            <a:rect l="l" t="t" r="r" b="b"/>
            <a:pathLst>
              <a:path w="776135" h="669417">
                <a:moveTo>
                  <a:pt x="0" y="0"/>
                </a:moveTo>
                <a:lnTo>
                  <a:pt x="776135" y="0"/>
                </a:lnTo>
                <a:lnTo>
                  <a:pt x="776135" y="669417"/>
                </a:lnTo>
                <a:lnTo>
                  <a:pt x="0" y="6694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8914008" y="5413164"/>
            <a:ext cx="459984" cy="691705"/>
          </a:xfrm>
          <a:custGeom>
            <a:avLst/>
            <a:gdLst/>
            <a:ahLst/>
            <a:cxnLst/>
            <a:rect l="l" t="t" r="r" b="b"/>
            <a:pathLst>
              <a:path w="459984" h="691705">
                <a:moveTo>
                  <a:pt x="0" y="0"/>
                </a:moveTo>
                <a:lnTo>
                  <a:pt x="459984" y="0"/>
                </a:lnTo>
                <a:lnTo>
                  <a:pt x="459984" y="691705"/>
                </a:lnTo>
                <a:lnTo>
                  <a:pt x="0" y="6917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12184300" y="5384398"/>
            <a:ext cx="870659" cy="720471"/>
          </a:xfrm>
          <a:custGeom>
            <a:avLst/>
            <a:gdLst/>
            <a:ahLst/>
            <a:cxnLst/>
            <a:rect l="l" t="t" r="r" b="b"/>
            <a:pathLst>
              <a:path w="870659" h="720471">
                <a:moveTo>
                  <a:pt x="0" y="0"/>
                </a:moveTo>
                <a:lnTo>
                  <a:pt x="870660" y="0"/>
                </a:lnTo>
                <a:lnTo>
                  <a:pt x="870660" y="720471"/>
                </a:lnTo>
                <a:lnTo>
                  <a:pt x="0" y="7204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15655617" y="5519495"/>
            <a:ext cx="897464" cy="549697"/>
          </a:xfrm>
          <a:custGeom>
            <a:avLst/>
            <a:gdLst/>
            <a:ahLst/>
            <a:cxnLst/>
            <a:rect l="l" t="t" r="r" b="b"/>
            <a:pathLst>
              <a:path w="897464" h="549697">
                <a:moveTo>
                  <a:pt x="0" y="0"/>
                </a:moveTo>
                <a:lnTo>
                  <a:pt x="897464" y="0"/>
                </a:lnTo>
                <a:lnTo>
                  <a:pt x="897464" y="549697"/>
                </a:lnTo>
                <a:lnTo>
                  <a:pt x="0" y="54969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TextBox 67"/>
          <p:cNvSpPr txBox="1"/>
          <p:nvPr/>
        </p:nvSpPr>
        <p:spPr>
          <a:xfrm>
            <a:off x="878678" y="956028"/>
            <a:ext cx="14995822" cy="89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 Before We Start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82197" y="1220387"/>
            <a:ext cx="2123606" cy="1367072"/>
          </a:xfrm>
          <a:custGeom>
            <a:avLst/>
            <a:gdLst/>
            <a:ahLst/>
            <a:cxnLst/>
            <a:rect l="l" t="t" r="r" b="b"/>
            <a:pathLst>
              <a:path w="2123606" h="1367072">
                <a:moveTo>
                  <a:pt x="0" y="0"/>
                </a:moveTo>
                <a:lnTo>
                  <a:pt x="2123606" y="0"/>
                </a:lnTo>
                <a:lnTo>
                  <a:pt x="2123606" y="1367071"/>
                </a:lnTo>
                <a:lnTo>
                  <a:pt x="0" y="1367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701057">
            <a:off x="10904830" y="-6883954"/>
            <a:ext cx="9380116" cy="9380116"/>
            <a:chOff x="0" y="0"/>
            <a:chExt cx="12506822" cy="1250682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506822" cy="1250682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FFE7">
                  <a:alpha val="4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2506822" cy="1250682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4F66"/>
              </a:solidFill>
              <a:ln w="57150" cap="sq">
                <a:solidFill>
                  <a:srgbClr val="697A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1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-1867152" y="8309442"/>
            <a:ext cx="8636525" cy="863652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F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1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04568" y="7572333"/>
            <a:ext cx="13878864" cy="577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2"/>
              </a:lnSpc>
            </a:pPr>
            <a:r>
              <a:rPr lang="en-US" sz="4150">
                <a:solidFill>
                  <a:srgbClr val="FAFFE7"/>
                </a:solidFill>
                <a:latin typeface="Red Hat Display Medium"/>
                <a:ea typeface="Red Hat Display Medium"/>
                <a:cs typeface="Red Hat Display Medium"/>
                <a:sym typeface="Red Hat Display"/>
              </a:rPr>
              <a:t>- U.S. Higher Education Instructor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35528" y="3056591"/>
            <a:ext cx="13816945" cy="382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499" b="1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And then when COVID hit, that was a big push for, How do we make things really accessible? How do we create videos with captioning and all that kind of stuff? So, because I was redesigning the whole course anyway to be in an online format, it was just me talking for 50 minutes in a lecture hall, which is hard for me to imagine now. But because I had to redesign it completely from the ground up, that's when I thought, OK, now is a good opportunity to just do this right.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78987" y="-320909"/>
            <a:ext cx="1130024" cy="130930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01"/>
              </a:lnSpc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6209" y="5079000"/>
            <a:ext cx="13653365" cy="1434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2"/>
              </a:lnSpc>
            </a:pPr>
            <a:r>
              <a:rPr lang="en-US" sz="11969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Panel Discussion</a:t>
            </a:r>
          </a:p>
        </p:txBody>
      </p:sp>
      <p:sp>
        <p:nvSpPr>
          <p:cNvPr id="3" name="Freeform 3"/>
          <p:cNvSpPr/>
          <p:nvPr/>
        </p:nvSpPr>
        <p:spPr>
          <a:xfrm>
            <a:off x="11858770" y="6742415"/>
            <a:ext cx="7160190" cy="7160190"/>
          </a:xfrm>
          <a:custGeom>
            <a:avLst/>
            <a:gdLst/>
            <a:ahLst/>
            <a:cxnLst/>
            <a:rect l="l" t="t" r="r" b="b"/>
            <a:pathLst>
              <a:path w="7160190" h="7160190">
                <a:moveTo>
                  <a:pt x="0" y="0"/>
                </a:moveTo>
                <a:lnTo>
                  <a:pt x="7160190" y="0"/>
                </a:lnTo>
                <a:lnTo>
                  <a:pt x="7160190" y="7160190"/>
                </a:lnTo>
                <a:lnTo>
                  <a:pt x="0" y="716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49559" y="1788259"/>
            <a:ext cx="2909741" cy="2909741"/>
          </a:xfrm>
          <a:custGeom>
            <a:avLst/>
            <a:gdLst/>
            <a:ahLst/>
            <a:cxnLst/>
            <a:rect l="l" t="t" r="r" b="b"/>
            <a:pathLst>
              <a:path w="2909741" h="2909741">
                <a:moveTo>
                  <a:pt x="0" y="0"/>
                </a:moveTo>
                <a:lnTo>
                  <a:pt x="2909741" y="0"/>
                </a:lnTo>
                <a:lnTo>
                  <a:pt x="2909741" y="2909741"/>
                </a:lnTo>
                <a:lnTo>
                  <a:pt x="0" y="2909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092702" y="-2098563"/>
            <a:ext cx="5221645" cy="5221645"/>
          </a:xfrm>
          <a:custGeom>
            <a:avLst/>
            <a:gdLst/>
            <a:ahLst/>
            <a:cxnLst/>
            <a:rect l="l" t="t" r="r" b="b"/>
            <a:pathLst>
              <a:path w="5221645" h="5221645">
                <a:moveTo>
                  <a:pt x="0" y="0"/>
                </a:moveTo>
                <a:lnTo>
                  <a:pt x="5221645" y="0"/>
                </a:lnTo>
                <a:lnTo>
                  <a:pt x="5221645" y="5221646"/>
                </a:lnTo>
                <a:lnTo>
                  <a:pt x="0" y="522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34229"/>
            <a:ext cx="14995822" cy="89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Familiar Faces at ASHE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699355" y="942975"/>
            <a:ext cx="9478704" cy="975096"/>
            <a:chOff x="0" y="0"/>
            <a:chExt cx="12638272" cy="13001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38270" cy="1300099"/>
            </a:xfrm>
            <a:custGeom>
              <a:avLst/>
              <a:gdLst/>
              <a:ahLst/>
              <a:cxnLst/>
              <a:rect l="l" t="t" r="r" b="b"/>
              <a:pathLst>
                <a:path w="12638270" h="1300099">
                  <a:moveTo>
                    <a:pt x="0" y="216662"/>
                  </a:moveTo>
                  <a:cubicBezTo>
                    <a:pt x="0" y="97028"/>
                    <a:pt x="114026" y="0"/>
                    <a:pt x="254619" y="0"/>
                  </a:cubicBezTo>
                  <a:lnTo>
                    <a:pt x="12383651" y="0"/>
                  </a:lnTo>
                  <a:cubicBezTo>
                    <a:pt x="12524243" y="0"/>
                    <a:pt x="12638270" y="97028"/>
                    <a:pt x="12638270" y="216662"/>
                  </a:cubicBezTo>
                  <a:lnTo>
                    <a:pt x="12638270" y="1083437"/>
                  </a:lnTo>
                  <a:cubicBezTo>
                    <a:pt x="12638270" y="1203071"/>
                    <a:pt x="12524243" y="1300099"/>
                    <a:pt x="12383651" y="1300099"/>
                  </a:cubicBezTo>
                  <a:lnTo>
                    <a:pt x="254619" y="1300099"/>
                  </a:lnTo>
                  <a:cubicBezTo>
                    <a:pt x="114026" y="1300099"/>
                    <a:pt x="0" y="1203071"/>
                    <a:pt x="0" y="1083437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36481" y="2349616"/>
            <a:ext cx="9000626" cy="7186065"/>
            <a:chOff x="0" y="0"/>
            <a:chExt cx="12000835" cy="95814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00822" cy="9581388"/>
            </a:xfrm>
            <a:custGeom>
              <a:avLst/>
              <a:gdLst/>
              <a:ahLst/>
              <a:cxnLst/>
              <a:rect l="l" t="t" r="r" b="b"/>
              <a:pathLst>
                <a:path w="12000822" h="9581388">
                  <a:moveTo>
                    <a:pt x="0" y="228092"/>
                  </a:moveTo>
                  <a:cubicBezTo>
                    <a:pt x="0" y="102108"/>
                    <a:pt x="49113" y="0"/>
                    <a:pt x="109710" y="0"/>
                  </a:cubicBezTo>
                  <a:lnTo>
                    <a:pt x="11891112" y="0"/>
                  </a:lnTo>
                  <a:cubicBezTo>
                    <a:pt x="11951709" y="0"/>
                    <a:pt x="12000822" y="102108"/>
                    <a:pt x="12000822" y="228092"/>
                  </a:cubicBezTo>
                  <a:lnTo>
                    <a:pt x="12000822" y="9353296"/>
                  </a:lnTo>
                  <a:cubicBezTo>
                    <a:pt x="12000822" y="9479280"/>
                    <a:pt x="11951709" y="9581388"/>
                    <a:pt x="11891112" y="9581388"/>
                  </a:cubicBezTo>
                  <a:lnTo>
                    <a:pt x="109710" y="9581388"/>
                  </a:lnTo>
                  <a:cubicBezTo>
                    <a:pt x="49113" y="9581388"/>
                    <a:pt x="0" y="9479280"/>
                    <a:pt x="0" y="93532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66975" y="5087066"/>
            <a:ext cx="7740219" cy="820186"/>
            <a:chOff x="0" y="0"/>
            <a:chExt cx="10320292" cy="10935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20275" cy="1093470"/>
            </a:xfrm>
            <a:custGeom>
              <a:avLst/>
              <a:gdLst/>
              <a:ahLst/>
              <a:cxnLst/>
              <a:rect l="l" t="t" r="r" b="b"/>
              <a:pathLst>
                <a:path w="10320275" h="1093470">
                  <a:moveTo>
                    <a:pt x="10320274" y="169418"/>
                  </a:moveTo>
                  <a:cubicBezTo>
                    <a:pt x="10320274" y="75819"/>
                    <a:pt x="10244455" y="0"/>
                    <a:pt x="10150856" y="0"/>
                  </a:cubicBezTo>
                  <a:lnTo>
                    <a:pt x="169418" y="0"/>
                  </a:lnTo>
                  <a:cubicBezTo>
                    <a:pt x="75819" y="0"/>
                    <a:pt x="0" y="75819"/>
                    <a:pt x="0" y="169418"/>
                  </a:cubicBezTo>
                  <a:lnTo>
                    <a:pt x="0" y="924052"/>
                  </a:lnTo>
                  <a:cubicBezTo>
                    <a:pt x="0" y="1017651"/>
                    <a:pt x="75819" y="1093470"/>
                    <a:pt x="169418" y="1093470"/>
                  </a:cubicBezTo>
                  <a:lnTo>
                    <a:pt x="10150856" y="1093470"/>
                  </a:lnTo>
                  <a:cubicBezTo>
                    <a:pt x="10244455" y="1093470"/>
                    <a:pt x="10320275" y="1017651"/>
                    <a:pt x="10320275" y="924052"/>
                  </a:cubicBez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3154790"/>
            <a:ext cx="125367" cy="1563766"/>
            <a:chOff x="0" y="0"/>
            <a:chExt cx="167156" cy="20850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7132" cy="2084959"/>
            </a:xfrm>
            <a:custGeom>
              <a:avLst/>
              <a:gdLst/>
              <a:ahLst/>
              <a:cxnLst/>
              <a:rect l="l" t="t" r="r" b="b"/>
              <a:pathLst>
                <a:path w="167132" h="2084959">
                  <a:moveTo>
                    <a:pt x="0" y="3937"/>
                  </a:moveTo>
                  <a:cubicBezTo>
                    <a:pt x="0" y="1778"/>
                    <a:pt x="1778" y="0"/>
                    <a:pt x="3937" y="0"/>
                  </a:cubicBezTo>
                  <a:lnTo>
                    <a:pt x="163195" y="0"/>
                  </a:lnTo>
                  <a:cubicBezTo>
                    <a:pt x="165354" y="0"/>
                    <a:pt x="167132" y="1778"/>
                    <a:pt x="167132" y="3937"/>
                  </a:cubicBezTo>
                  <a:lnTo>
                    <a:pt x="167132" y="2081022"/>
                  </a:lnTo>
                  <a:cubicBezTo>
                    <a:pt x="167132" y="2083181"/>
                    <a:pt x="165354" y="2084959"/>
                    <a:pt x="163195" y="2084959"/>
                  </a:cubicBezTo>
                  <a:lnTo>
                    <a:pt x="3937" y="2084959"/>
                  </a:lnTo>
                  <a:cubicBezTo>
                    <a:pt x="1778" y="2084959"/>
                    <a:pt x="0" y="2083181"/>
                    <a:pt x="0" y="2081022"/>
                  </a:cubicBez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235219" y="2518350"/>
            <a:ext cx="3070595" cy="30705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887" t="-4344" r="-4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056739" y="1240023"/>
            <a:ext cx="75166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u="sng" dirty="0">
                <a:solidFill>
                  <a:srgbClr val="FBFFE7"/>
                </a:solidFill>
                <a:latin typeface="Quicksand Bold"/>
                <a:ea typeface="Quicksand Bold"/>
                <a:cs typeface="Quicksand Bold"/>
                <a:sym typeface="Quicksand Bold"/>
                <a:hlinkClick r:id="rId3" tooltip="https://www.ashe.ws/confer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https://www.ashe.ws/conference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0808" y="3145265"/>
            <a:ext cx="8603248" cy="629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“You always have to advocate for yourself”: Administrative Burdens and the Experiences of College Students with Disabilities</a:t>
            </a:r>
          </a:p>
          <a:p>
            <a:pPr algn="l">
              <a:lnSpc>
                <a:spcPts val="3359"/>
              </a:lnSpc>
            </a:pPr>
            <a:endParaRPr lang="en-US" sz="2799" b="1" dirty="0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359"/>
              </a:lnSpc>
            </a:pPr>
            <a:endParaRPr lang="en-US" sz="2799" b="1" dirty="0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359"/>
              </a:lnSpc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Date: November 13th, 9:45-11:00 AM MST</a:t>
            </a:r>
          </a:p>
          <a:p>
            <a:pPr algn="l">
              <a:lnSpc>
                <a:spcPts val="3359"/>
              </a:lnSpc>
            </a:pPr>
            <a:endParaRPr lang="en-US" sz="2799" b="1" dirty="0">
              <a:solidFill>
                <a:srgbClr val="354F66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359"/>
              </a:lnSpc>
            </a:pPr>
            <a:endParaRPr lang="en-US" sz="2799" b="1" dirty="0">
              <a:solidFill>
                <a:srgbClr val="354F66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359"/>
              </a:lnSpc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This session examines how administrative burdens, particularly those embedded in accommodation processes, shape academic success and well-being. Using an asset-based lens, it highlights how students navigate institutional barriers while drawing on their strengths and forms of cultural capital.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4655672" y="2518350"/>
            <a:ext cx="3070595" cy="307059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55672" y="5982101"/>
            <a:ext cx="3070595" cy="307059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235219" y="5982101"/>
            <a:ext cx="3070595" cy="307059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730059" y="5673319"/>
            <a:ext cx="2080915" cy="23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7"/>
              </a:lnSpc>
              <a:spcBef>
                <a:spcPct val="0"/>
              </a:spcBef>
            </a:pPr>
            <a:r>
              <a:rPr lang="en-US" sz="1599" b="1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Denisa Gándara, PhD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87955" y="5673319"/>
            <a:ext cx="1806029" cy="23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7"/>
              </a:lnSpc>
              <a:spcBef>
                <a:spcPct val="0"/>
              </a:spcBef>
            </a:pPr>
            <a:r>
              <a:rPr lang="en-US" sz="1599" b="1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Ryan A. Mata, PhD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64351" y="9137069"/>
            <a:ext cx="2212330" cy="23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7"/>
              </a:lnSpc>
              <a:spcBef>
                <a:spcPct val="0"/>
              </a:spcBef>
            </a:pPr>
            <a:r>
              <a:rPr lang="en-US" sz="1599" b="1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Stephanie W. Cawthon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310131" y="9137069"/>
            <a:ext cx="1761679" cy="23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7"/>
              </a:lnSpc>
              <a:spcBef>
                <a:spcPct val="0"/>
              </a:spcBef>
            </a:pPr>
            <a:r>
              <a:rPr lang="en-US" sz="1599" b="1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Ifeoluwa Adekoya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">
            <a:extLst>
              <a:ext uri="{FF2B5EF4-FFF2-40B4-BE49-F238E27FC236}">
                <a16:creationId xmlns:a16="http://schemas.microsoft.com/office/drawing/2014/main" id="{758D5818-3915-8720-58D2-AA666F7878B4}"/>
              </a:ext>
            </a:extLst>
          </p:cNvPr>
          <p:cNvGrpSpPr/>
          <p:nvPr/>
        </p:nvGrpSpPr>
        <p:grpSpPr>
          <a:xfrm>
            <a:off x="11963400" y="942975"/>
            <a:ext cx="9478704" cy="975096"/>
            <a:chOff x="0" y="0"/>
            <a:chExt cx="12638272" cy="1300128"/>
          </a:xfrm>
          <a:solidFill>
            <a:srgbClr val="FBFFE7"/>
          </a:solidFill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41249B78-761F-6D74-AE77-02458E5DEDA0}"/>
                </a:ext>
              </a:extLst>
            </p:cNvPr>
            <p:cNvSpPr/>
            <p:nvPr/>
          </p:nvSpPr>
          <p:spPr>
            <a:xfrm>
              <a:off x="0" y="0"/>
              <a:ext cx="12638270" cy="1300099"/>
            </a:xfrm>
            <a:custGeom>
              <a:avLst/>
              <a:gdLst/>
              <a:ahLst/>
              <a:cxnLst/>
              <a:rect l="l" t="t" r="r" b="b"/>
              <a:pathLst>
                <a:path w="12638270" h="1300099">
                  <a:moveTo>
                    <a:pt x="0" y="216662"/>
                  </a:moveTo>
                  <a:cubicBezTo>
                    <a:pt x="0" y="97028"/>
                    <a:pt x="114026" y="0"/>
                    <a:pt x="254619" y="0"/>
                  </a:cubicBezTo>
                  <a:lnTo>
                    <a:pt x="12383651" y="0"/>
                  </a:lnTo>
                  <a:cubicBezTo>
                    <a:pt x="12524243" y="0"/>
                    <a:pt x="12638270" y="97028"/>
                    <a:pt x="12638270" y="216662"/>
                  </a:cubicBezTo>
                  <a:lnTo>
                    <a:pt x="12638270" y="1083437"/>
                  </a:lnTo>
                  <a:cubicBezTo>
                    <a:pt x="12638270" y="1203071"/>
                    <a:pt x="12524243" y="1300099"/>
                    <a:pt x="12383651" y="1300099"/>
                  </a:cubicBezTo>
                  <a:lnTo>
                    <a:pt x="254619" y="1300099"/>
                  </a:lnTo>
                  <a:cubicBezTo>
                    <a:pt x="114026" y="1300099"/>
                    <a:pt x="0" y="1203071"/>
                    <a:pt x="0" y="1083437"/>
                  </a:cubicBezTo>
                  <a:close/>
                </a:path>
              </a:pathLst>
            </a:custGeom>
            <a:solidFill>
              <a:srgbClr val="FBFFE7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Freeform 2"/>
          <p:cNvSpPr/>
          <p:nvPr/>
        </p:nvSpPr>
        <p:spPr>
          <a:xfrm>
            <a:off x="4186806" y="1935176"/>
            <a:ext cx="9282670" cy="9124091"/>
          </a:xfrm>
          <a:custGeom>
            <a:avLst/>
            <a:gdLst/>
            <a:ahLst/>
            <a:cxnLst/>
            <a:rect l="l" t="t" r="r" b="b"/>
            <a:pathLst>
              <a:path w="9282670" h="9124091">
                <a:moveTo>
                  <a:pt x="0" y="0"/>
                </a:moveTo>
                <a:lnTo>
                  <a:pt x="9282670" y="0"/>
                </a:lnTo>
                <a:lnTo>
                  <a:pt x="9282670" y="9124092"/>
                </a:lnTo>
                <a:lnTo>
                  <a:pt x="0" y="9124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623941" y="3196223"/>
            <a:ext cx="373984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Apply 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23941" y="3739417"/>
            <a:ext cx="3739844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AFFE7"/>
                </a:solidFill>
                <a:latin typeface="Quicksand"/>
                <a:ea typeface="Quicksand"/>
                <a:cs typeface="Quicksand"/>
                <a:sym typeface="Quicksand"/>
              </a:rPr>
              <a:t>Turn insights into action with concrete steps to boost accessibility on campus.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134229"/>
            <a:ext cx="14995822" cy="89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Introducing Online Training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45701" y="6430547"/>
            <a:ext cx="373984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Show 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45701" y="6973742"/>
            <a:ext cx="3739844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AFFE7"/>
                </a:solidFill>
                <a:latin typeface="Quicksand"/>
                <a:ea typeface="Quicksand"/>
                <a:cs typeface="Quicksand"/>
                <a:sym typeface="Quicksand"/>
              </a:rPr>
              <a:t>Earn a certificate you can share proudly with colleagues and add to your portfolio.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5257" y="6430547"/>
            <a:ext cx="373984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Prove 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257" y="6973742"/>
            <a:ext cx="3908801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AFFE7"/>
                </a:solidFill>
                <a:latin typeface="Quicksand"/>
                <a:ea typeface="Quicksand"/>
                <a:cs typeface="Quicksand"/>
                <a:sym typeface="Quicksand"/>
              </a:rPr>
              <a:t>Each course includes quick quizzes to help you check your understanding.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257" y="3196223"/>
            <a:ext cx="373984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Learn It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5257" y="3739417"/>
            <a:ext cx="3739844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AFFE7"/>
                </a:solidFill>
                <a:latin typeface="Quicksand"/>
                <a:ea typeface="Quicksand"/>
                <a:cs typeface="Quicksand"/>
                <a:sym typeface="Quicksand"/>
              </a:rPr>
              <a:t>Flexible modules shaped by real student and faculty experiences.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37DB3-3536-9590-BF77-A7C4F9C87789}"/>
              </a:ext>
            </a:extLst>
          </p:cNvPr>
          <p:cNvSpPr txBox="1"/>
          <p:nvPr/>
        </p:nvSpPr>
        <p:spPr>
          <a:xfrm>
            <a:off x="15773400" y="-8850086"/>
            <a:ext cx="184731" cy="369332"/>
          </a:xfrm>
          <a:prstGeom prst="rect">
            <a:avLst/>
          </a:prstGeom>
          <a:solidFill>
            <a:srgbClr val="FBFFE7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7037AA28-3831-939B-7816-7C808DE88A91}"/>
              </a:ext>
            </a:extLst>
          </p:cNvPr>
          <p:cNvSpPr txBox="1"/>
          <p:nvPr/>
        </p:nvSpPr>
        <p:spPr>
          <a:xfrm>
            <a:off x="12320784" y="1240023"/>
            <a:ext cx="7516680" cy="36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>
                <a:solidFill>
                  <a:srgbClr val="CC60C2"/>
                </a:solidFill>
                <a:latin typeface="Quicksand" pitchFamily="2" charset="77"/>
                <a:ea typeface="Quicksand Bold"/>
                <a:cs typeface="Quicksand Bold"/>
                <a:sym typeface="Quicksand Bold"/>
              </a:rPr>
              <a:t>Expected September 30th</a:t>
            </a:r>
            <a:endParaRPr lang="en-US" sz="2400" b="1" dirty="0">
              <a:solidFill>
                <a:srgbClr val="CC60C2"/>
              </a:solidFill>
              <a:latin typeface="Quicksand" pitchFamily="2" charset="77"/>
              <a:ea typeface="Quicksand Bold"/>
              <a:cs typeface="Quicksand Bold"/>
              <a:sym typeface="Quicksand Bold"/>
              <a:hlinkClick r:id="rId6" tooltip="https://www.ashe.ws/conferenc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7AAA5-2C19-620C-EED1-F2EA6563227A}"/>
              </a:ext>
            </a:extLst>
          </p:cNvPr>
          <p:cNvSpPr txBox="1"/>
          <p:nvPr/>
        </p:nvSpPr>
        <p:spPr>
          <a:xfrm>
            <a:off x="17394148" y="-554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E9FE5E-A20A-323C-68A7-8D5AD583E994}"/>
              </a:ext>
            </a:extLst>
          </p:cNvPr>
          <p:cNvSpPr txBox="1"/>
          <p:nvPr/>
        </p:nvSpPr>
        <p:spPr>
          <a:xfrm>
            <a:off x="22337486" y="261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Learning Platform Mockup.mp4">
            <a:hlinkClick r:id="" action="ppaction://media"/>
            <a:extLst>
              <a:ext uri="{FF2B5EF4-FFF2-40B4-BE49-F238E27FC236}">
                <a16:creationId xmlns:a16="http://schemas.microsoft.com/office/drawing/2014/main" id="{3E3EBA51-BB79-45B6-B646-B1C08EBDD0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b="11933"/>
          <a:stretch>
            <a:fillRect/>
          </a:stretch>
        </p:blipFill>
        <p:spPr>
          <a:xfrm>
            <a:off x="5442440" y="3933271"/>
            <a:ext cx="7432928" cy="441855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4937501" y="3806092"/>
            <a:ext cx="8412998" cy="6760096"/>
          </a:xfrm>
          <a:custGeom>
            <a:avLst/>
            <a:gdLst/>
            <a:ahLst/>
            <a:cxnLst/>
            <a:rect l="l" t="t" r="r" b="b"/>
            <a:pathLst>
              <a:path w="8412998" h="6760096">
                <a:moveTo>
                  <a:pt x="0" y="0"/>
                </a:moveTo>
                <a:lnTo>
                  <a:pt x="8412998" y="0"/>
                </a:lnTo>
                <a:lnTo>
                  <a:pt x="8412998" y="6760096"/>
                </a:lnTo>
                <a:lnTo>
                  <a:pt x="0" y="67600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904" r="-93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6209" y="5079000"/>
            <a:ext cx="13653365" cy="1434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2"/>
              </a:lnSpc>
            </a:pPr>
            <a:r>
              <a:rPr lang="en-US" sz="11969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Q&amp;A</a:t>
            </a:r>
          </a:p>
        </p:txBody>
      </p:sp>
      <p:sp>
        <p:nvSpPr>
          <p:cNvPr id="3" name="Freeform 3"/>
          <p:cNvSpPr/>
          <p:nvPr/>
        </p:nvSpPr>
        <p:spPr>
          <a:xfrm>
            <a:off x="11858770" y="6742415"/>
            <a:ext cx="7160190" cy="7160190"/>
          </a:xfrm>
          <a:custGeom>
            <a:avLst/>
            <a:gdLst/>
            <a:ahLst/>
            <a:cxnLst/>
            <a:rect l="l" t="t" r="r" b="b"/>
            <a:pathLst>
              <a:path w="7160190" h="7160190">
                <a:moveTo>
                  <a:pt x="0" y="0"/>
                </a:moveTo>
                <a:lnTo>
                  <a:pt x="7160190" y="0"/>
                </a:lnTo>
                <a:lnTo>
                  <a:pt x="7160190" y="7160190"/>
                </a:lnTo>
                <a:lnTo>
                  <a:pt x="0" y="716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49559" y="1788259"/>
            <a:ext cx="2909741" cy="2909741"/>
          </a:xfrm>
          <a:custGeom>
            <a:avLst/>
            <a:gdLst/>
            <a:ahLst/>
            <a:cxnLst/>
            <a:rect l="l" t="t" r="r" b="b"/>
            <a:pathLst>
              <a:path w="2909741" h="2909741">
                <a:moveTo>
                  <a:pt x="0" y="0"/>
                </a:moveTo>
                <a:lnTo>
                  <a:pt x="2909741" y="0"/>
                </a:lnTo>
                <a:lnTo>
                  <a:pt x="2909741" y="2909741"/>
                </a:lnTo>
                <a:lnTo>
                  <a:pt x="0" y="2909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092702" y="-2098563"/>
            <a:ext cx="5221645" cy="5221645"/>
          </a:xfrm>
          <a:custGeom>
            <a:avLst/>
            <a:gdLst/>
            <a:ahLst/>
            <a:cxnLst/>
            <a:rect l="l" t="t" r="r" b="b"/>
            <a:pathLst>
              <a:path w="5221645" h="5221645">
                <a:moveTo>
                  <a:pt x="0" y="0"/>
                </a:moveTo>
                <a:lnTo>
                  <a:pt x="5221645" y="0"/>
                </a:lnTo>
                <a:lnTo>
                  <a:pt x="5221645" y="5221646"/>
                </a:lnTo>
                <a:lnTo>
                  <a:pt x="0" y="522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23609" y="0"/>
            <a:ext cx="7364391" cy="10287000"/>
            <a:chOff x="0" y="0"/>
            <a:chExt cx="981918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19132" cy="13716000"/>
            </a:xfrm>
            <a:custGeom>
              <a:avLst/>
              <a:gdLst/>
              <a:ahLst/>
              <a:cxnLst/>
              <a:rect l="l" t="t" r="r" b="b"/>
              <a:pathLst>
                <a:path w="9819132" h="13716000">
                  <a:moveTo>
                    <a:pt x="0" y="0"/>
                  </a:moveTo>
                  <a:lnTo>
                    <a:pt x="9819132" y="0"/>
                  </a:lnTo>
                  <a:lnTo>
                    <a:pt x="981913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923609" y="2922609"/>
            <a:ext cx="7364391" cy="7364391"/>
            <a:chOff x="0" y="0"/>
            <a:chExt cx="9819188" cy="98191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19132" cy="9819132"/>
            </a:xfrm>
            <a:custGeom>
              <a:avLst/>
              <a:gdLst/>
              <a:ahLst/>
              <a:cxnLst/>
              <a:rect l="l" t="t" r="r" b="b"/>
              <a:pathLst>
                <a:path w="9819132" h="9819132">
                  <a:moveTo>
                    <a:pt x="4909566" y="0"/>
                  </a:moveTo>
                  <a:cubicBezTo>
                    <a:pt x="2198116" y="0"/>
                    <a:pt x="0" y="2198116"/>
                    <a:pt x="0" y="4909566"/>
                  </a:cubicBezTo>
                  <a:cubicBezTo>
                    <a:pt x="0" y="7621015"/>
                    <a:pt x="2198116" y="9819132"/>
                    <a:pt x="4909566" y="9819132"/>
                  </a:cubicBezTo>
                  <a:cubicBezTo>
                    <a:pt x="7621015" y="9819132"/>
                    <a:pt x="9819132" y="7621143"/>
                    <a:pt x="9819132" y="4909566"/>
                  </a:cubicBezTo>
                  <a:cubicBezTo>
                    <a:pt x="9819132" y="2197988"/>
                    <a:pt x="7621143" y="0"/>
                    <a:pt x="4909566" y="0"/>
                  </a:cubicBezTo>
                  <a:close/>
                </a:path>
              </a:pathLst>
            </a:custGeom>
            <a:solidFill>
              <a:srgbClr val="697A0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90915" y="0"/>
            <a:ext cx="4429777" cy="4429778"/>
            <a:chOff x="0" y="0"/>
            <a:chExt cx="5906370" cy="59063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06389" cy="5906389"/>
            </a:xfrm>
            <a:custGeom>
              <a:avLst/>
              <a:gdLst/>
              <a:ahLst/>
              <a:cxnLst/>
              <a:rect l="l" t="t" r="r" b="b"/>
              <a:pathLst>
                <a:path w="5906389" h="5906389">
                  <a:moveTo>
                    <a:pt x="2953131" y="0"/>
                  </a:moveTo>
                  <a:cubicBezTo>
                    <a:pt x="1322197" y="0"/>
                    <a:pt x="0" y="1322197"/>
                    <a:pt x="0" y="2953131"/>
                  </a:cubicBezTo>
                  <a:cubicBezTo>
                    <a:pt x="0" y="4584065"/>
                    <a:pt x="1322197" y="5906389"/>
                    <a:pt x="2953131" y="5906389"/>
                  </a:cubicBezTo>
                  <a:cubicBezTo>
                    <a:pt x="4584065" y="5906389"/>
                    <a:pt x="5906389" y="4584192"/>
                    <a:pt x="5906389" y="2953131"/>
                  </a:cubicBezTo>
                  <a:cubicBezTo>
                    <a:pt x="5906389" y="1322070"/>
                    <a:pt x="4584192" y="0"/>
                    <a:pt x="2953131" y="0"/>
                  </a:cubicBezTo>
                  <a:close/>
                </a:path>
              </a:pathLst>
            </a:custGeom>
            <a:solidFill>
              <a:srgbClr val="CC60C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1019176"/>
            <a:ext cx="9073156" cy="98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1"/>
              </a:lnSpc>
            </a:pPr>
            <a:r>
              <a:rPr lang="en-US" sz="645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Share Your Feedback!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8428" y="1960840"/>
            <a:ext cx="10050056" cy="59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b="1" i="1">
                <a:solidFill>
                  <a:srgbClr val="FAFFE7"/>
                </a:solidFill>
                <a:latin typeface="Red Hat Display Bold Italics"/>
                <a:ea typeface="Red Hat Display Bold Italics"/>
                <a:cs typeface="Red Hat Display Bold Italics"/>
                <a:sym typeface="Red Hat Display Bold Italics"/>
              </a:rPr>
              <a:t>Collaborate in Our Embedded Evaluation</a:t>
            </a:r>
          </a:p>
          <a:p>
            <a:pPr algn="l">
              <a:lnSpc>
                <a:spcPts val="2399"/>
              </a:lnSpc>
            </a:pPr>
            <a:endParaRPr lang="en-US" sz="1999" b="1" i="1">
              <a:solidFill>
                <a:srgbClr val="FAFFE7"/>
              </a:solidFill>
              <a:latin typeface="Red Hat Display Bold Italics"/>
              <a:ea typeface="Red Hat Display Bold Italics"/>
              <a:cs typeface="Red Hat Display Bold Italics"/>
              <a:sym typeface="Red Hat Display Bold Italics"/>
            </a:endParaRPr>
          </a:p>
        </p:txBody>
      </p:sp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A033DD5-BF0A-A60C-D0E1-06F9FE56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88" y="3177732"/>
            <a:ext cx="5954267" cy="595426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5272" y="1991354"/>
            <a:ext cx="4682020" cy="6148672"/>
            <a:chOff x="0" y="0"/>
            <a:chExt cx="6242693" cy="81982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42685" cy="8198231"/>
            </a:xfrm>
            <a:custGeom>
              <a:avLst/>
              <a:gdLst/>
              <a:ahLst/>
              <a:cxnLst/>
              <a:rect l="l" t="t" r="r" b="b"/>
              <a:pathLst>
                <a:path w="6242685" h="8198231">
                  <a:moveTo>
                    <a:pt x="5438902" y="8198231"/>
                  </a:moveTo>
                  <a:lnTo>
                    <a:pt x="803783" y="8198231"/>
                  </a:lnTo>
                  <a:cubicBezTo>
                    <a:pt x="360934" y="8198231"/>
                    <a:pt x="0" y="7837297"/>
                    <a:pt x="0" y="7394448"/>
                  </a:cubicBezTo>
                  <a:lnTo>
                    <a:pt x="0" y="803783"/>
                  </a:lnTo>
                  <a:cubicBezTo>
                    <a:pt x="0" y="360934"/>
                    <a:pt x="360934" y="0"/>
                    <a:pt x="803783" y="0"/>
                  </a:cubicBezTo>
                  <a:lnTo>
                    <a:pt x="5438902" y="0"/>
                  </a:lnTo>
                  <a:cubicBezTo>
                    <a:pt x="5881751" y="0"/>
                    <a:pt x="6242685" y="360934"/>
                    <a:pt x="6242685" y="803783"/>
                  </a:cubicBezTo>
                  <a:lnTo>
                    <a:pt x="6242685" y="7394448"/>
                  </a:lnTo>
                  <a:cubicBezTo>
                    <a:pt x="6242685" y="7837297"/>
                    <a:pt x="5881751" y="8198231"/>
                    <a:pt x="5438902" y="819823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151703" y="3197695"/>
            <a:ext cx="4682020" cy="6148672"/>
            <a:chOff x="0" y="0"/>
            <a:chExt cx="6242693" cy="81982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42685" cy="8198231"/>
            </a:xfrm>
            <a:custGeom>
              <a:avLst/>
              <a:gdLst/>
              <a:ahLst/>
              <a:cxnLst/>
              <a:rect l="l" t="t" r="r" b="b"/>
              <a:pathLst>
                <a:path w="6242685" h="8198231">
                  <a:moveTo>
                    <a:pt x="5438902" y="8198231"/>
                  </a:moveTo>
                  <a:lnTo>
                    <a:pt x="803783" y="8198231"/>
                  </a:lnTo>
                  <a:cubicBezTo>
                    <a:pt x="360934" y="8198231"/>
                    <a:pt x="0" y="7837297"/>
                    <a:pt x="0" y="7394448"/>
                  </a:cubicBezTo>
                  <a:lnTo>
                    <a:pt x="0" y="803783"/>
                  </a:lnTo>
                  <a:cubicBezTo>
                    <a:pt x="0" y="360934"/>
                    <a:pt x="360934" y="0"/>
                    <a:pt x="803783" y="0"/>
                  </a:cubicBezTo>
                  <a:lnTo>
                    <a:pt x="5438902" y="0"/>
                  </a:lnTo>
                  <a:cubicBezTo>
                    <a:pt x="5881751" y="0"/>
                    <a:pt x="6242685" y="360934"/>
                    <a:pt x="6242685" y="803783"/>
                  </a:cubicBezTo>
                  <a:lnTo>
                    <a:pt x="6242685" y="7394448"/>
                  </a:lnTo>
                  <a:cubicBezTo>
                    <a:pt x="6242685" y="7837297"/>
                    <a:pt x="5881751" y="8198231"/>
                    <a:pt x="5438902" y="819823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3103" y="3197695"/>
            <a:ext cx="4682020" cy="6148672"/>
            <a:chOff x="0" y="0"/>
            <a:chExt cx="6242693" cy="81982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42685" cy="8198231"/>
            </a:xfrm>
            <a:custGeom>
              <a:avLst/>
              <a:gdLst/>
              <a:ahLst/>
              <a:cxnLst/>
              <a:rect l="l" t="t" r="r" b="b"/>
              <a:pathLst>
                <a:path w="6242685" h="8198231">
                  <a:moveTo>
                    <a:pt x="5438902" y="8198231"/>
                  </a:moveTo>
                  <a:lnTo>
                    <a:pt x="803783" y="8198231"/>
                  </a:lnTo>
                  <a:cubicBezTo>
                    <a:pt x="360934" y="8198231"/>
                    <a:pt x="0" y="7837297"/>
                    <a:pt x="0" y="7394448"/>
                  </a:cubicBezTo>
                  <a:lnTo>
                    <a:pt x="0" y="803783"/>
                  </a:lnTo>
                  <a:cubicBezTo>
                    <a:pt x="0" y="360934"/>
                    <a:pt x="360934" y="0"/>
                    <a:pt x="803783" y="0"/>
                  </a:cubicBezTo>
                  <a:lnTo>
                    <a:pt x="5438902" y="0"/>
                  </a:lnTo>
                  <a:cubicBezTo>
                    <a:pt x="5881751" y="0"/>
                    <a:pt x="6242685" y="360934"/>
                    <a:pt x="6242685" y="803783"/>
                  </a:cubicBezTo>
                  <a:lnTo>
                    <a:pt x="6242685" y="7394448"/>
                  </a:lnTo>
                  <a:cubicBezTo>
                    <a:pt x="6242685" y="7837297"/>
                    <a:pt x="5881751" y="8198231"/>
                    <a:pt x="5438902" y="819823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233058" y="4017247"/>
            <a:ext cx="2519311" cy="2254784"/>
            <a:chOff x="0" y="0"/>
            <a:chExt cx="3359081" cy="30063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59023" cy="3006344"/>
            </a:xfrm>
            <a:custGeom>
              <a:avLst/>
              <a:gdLst/>
              <a:ahLst/>
              <a:cxnLst/>
              <a:rect l="l" t="t" r="r" b="b"/>
              <a:pathLst>
                <a:path w="3359023" h="3006344">
                  <a:moveTo>
                    <a:pt x="0" y="0"/>
                  </a:moveTo>
                  <a:lnTo>
                    <a:pt x="3359023" y="0"/>
                  </a:lnTo>
                  <a:lnTo>
                    <a:pt x="3359023" y="3006344"/>
                  </a:lnTo>
                  <a:lnTo>
                    <a:pt x="0" y="3006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6" r="-1" b="-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974833" y="3833339"/>
            <a:ext cx="2858563" cy="2769233"/>
          </a:xfrm>
          <a:custGeom>
            <a:avLst/>
            <a:gdLst/>
            <a:ahLst/>
            <a:cxnLst/>
            <a:rect l="l" t="t" r="r" b="b"/>
            <a:pathLst>
              <a:path w="2858563" h="2769233">
                <a:moveTo>
                  <a:pt x="0" y="0"/>
                </a:moveTo>
                <a:lnTo>
                  <a:pt x="2858563" y="0"/>
                </a:lnTo>
                <a:lnTo>
                  <a:pt x="2858563" y="2769233"/>
                </a:lnTo>
                <a:lnTo>
                  <a:pt x="0" y="2769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8" r="-26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2640054" y="8112501"/>
            <a:ext cx="3705308" cy="882853"/>
            <a:chOff x="0" y="0"/>
            <a:chExt cx="4940410" cy="11771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40427" cy="1177017"/>
            </a:xfrm>
            <a:custGeom>
              <a:avLst/>
              <a:gdLst/>
              <a:ahLst/>
              <a:cxnLst/>
              <a:rect l="l" t="t" r="r" b="b"/>
              <a:pathLst>
                <a:path w="4940427" h="1177017">
                  <a:moveTo>
                    <a:pt x="4940427" y="182362"/>
                  </a:moveTo>
                  <a:cubicBezTo>
                    <a:pt x="4940427" y="81612"/>
                    <a:pt x="4864481" y="0"/>
                    <a:pt x="4770882" y="0"/>
                  </a:cubicBezTo>
                  <a:lnTo>
                    <a:pt x="169418" y="0"/>
                  </a:lnTo>
                  <a:cubicBezTo>
                    <a:pt x="75819" y="0"/>
                    <a:pt x="0" y="81612"/>
                    <a:pt x="0" y="182362"/>
                  </a:cubicBezTo>
                  <a:lnTo>
                    <a:pt x="0" y="994655"/>
                  </a:lnTo>
                  <a:cubicBezTo>
                    <a:pt x="0" y="1095405"/>
                    <a:pt x="75819" y="1177017"/>
                    <a:pt x="169418" y="1177017"/>
                  </a:cubicBezTo>
                  <a:lnTo>
                    <a:pt x="4770882" y="1177017"/>
                  </a:lnTo>
                  <a:cubicBezTo>
                    <a:pt x="4864481" y="1177017"/>
                    <a:pt x="4940300" y="1095405"/>
                    <a:pt x="4940300" y="994655"/>
                  </a:cubicBezTo>
                  <a:close/>
                </a:path>
              </a:pathLst>
            </a:custGeom>
            <a:solidFill>
              <a:srgbClr val="697A0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4940410" cy="1148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4200" b="1">
                  <a:solidFill>
                    <a:srgbClr val="F8FFE5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Nov 12 - 15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7949320" y="2790844"/>
            <a:ext cx="2998186" cy="2084988"/>
          </a:xfrm>
          <a:custGeom>
            <a:avLst/>
            <a:gdLst/>
            <a:ahLst/>
            <a:cxnLst/>
            <a:rect l="l" t="t" r="r" b="b"/>
            <a:pathLst>
              <a:path w="2998186" h="2084988">
                <a:moveTo>
                  <a:pt x="0" y="0"/>
                </a:moveTo>
                <a:lnTo>
                  <a:pt x="2998186" y="0"/>
                </a:lnTo>
                <a:lnTo>
                  <a:pt x="2998186" y="2084989"/>
                </a:lnTo>
                <a:lnTo>
                  <a:pt x="0" y="2084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1083509"/>
            <a:ext cx="6509818" cy="68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645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Stay Connected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56853" y="5464752"/>
            <a:ext cx="3650966" cy="234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354F66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Subscribe to our YouTube for recorded events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57421" y="7108567"/>
            <a:ext cx="4293380" cy="176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4200" b="1">
                <a:solidFill>
                  <a:srgbClr val="354F66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Join our Communications Network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46016" y="6624525"/>
            <a:ext cx="4293380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354F66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Find us at </a:t>
            </a:r>
          </a:p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354F66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ASHE 2025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6209" y="5079000"/>
            <a:ext cx="13653365" cy="1434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2"/>
              </a:lnSpc>
            </a:pPr>
            <a:r>
              <a:rPr lang="en-US" sz="11969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11858770" y="6742415"/>
            <a:ext cx="7160190" cy="7160190"/>
          </a:xfrm>
          <a:custGeom>
            <a:avLst/>
            <a:gdLst/>
            <a:ahLst/>
            <a:cxnLst/>
            <a:rect l="l" t="t" r="r" b="b"/>
            <a:pathLst>
              <a:path w="7160190" h="7160190">
                <a:moveTo>
                  <a:pt x="0" y="0"/>
                </a:moveTo>
                <a:lnTo>
                  <a:pt x="7160190" y="0"/>
                </a:lnTo>
                <a:lnTo>
                  <a:pt x="7160190" y="7160190"/>
                </a:lnTo>
                <a:lnTo>
                  <a:pt x="0" y="716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49559" y="1788259"/>
            <a:ext cx="2909741" cy="2909741"/>
          </a:xfrm>
          <a:custGeom>
            <a:avLst/>
            <a:gdLst/>
            <a:ahLst/>
            <a:cxnLst/>
            <a:rect l="l" t="t" r="r" b="b"/>
            <a:pathLst>
              <a:path w="2909741" h="2909741">
                <a:moveTo>
                  <a:pt x="0" y="0"/>
                </a:moveTo>
                <a:lnTo>
                  <a:pt x="2909741" y="0"/>
                </a:lnTo>
                <a:lnTo>
                  <a:pt x="2909741" y="2909741"/>
                </a:lnTo>
                <a:lnTo>
                  <a:pt x="0" y="2909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092702" y="-2098563"/>
            <a:ext cx="5221645" cy="5221645"/>
          </a:xfrm>
          <a:custGeom>
            <a:avLst/>
            <a:gdLst/>
            <a:ahLst/>
            <a:cxnLst/>
            <a:rect l="l" t="t" r="r" b="b"/>
            <a:pathLst>
              <a:path w="5221645" h="5221645">
                <a:moveTo>
                  <a:pt x="0" y="0"/>
                </a:moveTo>
                <a:lnTo>
                  <a:pt x="5221645" y="0"/>
                </a:lnTo>
                <a:lnTo>
                  <a:pt x="5221645" y="5221646"/>
                </a:lnTo>
                <a:lnTo>
                  <a:pt x="0" y="522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8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40394" y="4545908"/>
            <a:ext cx="10407212" cy="1195183"/>
            <a:chOff x="0" y="0"/>
            <a:chExt cx="13876282" cy="15935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76282" cy="1593578"/>
            </a:xfrm>
            <a:custGeom>
              <a:avLst/>
              <a:gdLst/>
              <a:ahLst/>
              <a:cxnLst/>
              <a:rect l="l" t="t" r="r" b="b"/>
              <a:pathLst>
                <a:path w="13876282" h="1593578">
                  <a:moveTo>
                    <a:pt x="0" y="0"/>
                  </a:moveTo>
                  <a:lnTo>
                    <a:pt x="13876282" y="0"/>
                  </a:lnTo>
                  <a:lnTo>
                    <a:pt x="13876282" y="1593578"/>
                  </a:lnTo>
                  <a:lnTo>
                    <a:pt x="0" y="15935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3350"/>
              <a:ext cx="13876282" cy="1460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2636"/>
                </a:lnSpc>
              </a:pPr>
              <a:r>
                <a:rPr lang="en-US" sz="11700" b="1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BACK UP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8770" y="6742415"/>
            <a:ext cx="7160190" cy="7160190"/>
          </a:xfrm>
          <a:custGeom>
            <a:avLst/>
            <a:gdLst/>
            <a:ahLst/>
            <a:cxnLst/>
            <a:rect l="l" t="t" r="r" b="b"/>
            <a:pathLst>
              <a:path w="7160190" h="7160190">
                <a:moveTo>
                  <a:pt x="0" y="0"/>
                </a:moveTo>
                <a:lnTo>
                  <a:pt x="7160190" y="0"/>
                </a:lnTo>
                <a:lnTo>
                  <a:pt x="7160190" y="7160190"/>
                </a:lnTo>
                <a:lnTo>
                  <a:pt x="0" y="716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9559" y="1788259"/>
            <a:ext cx="2909741" cy="2909741"/>
          </a:xfrm>
          <a:custGeom>
            <a:avLst/>
            <a:gdLst/>
            <a:ahLst/>
            <a:cxnLst/>
            <a:rect l="l" t="t" r="r" b="b"/>
            <a:pathLst>
              <a:path w="2909741" h="2909741">
                <a:moveTo>
                  <a:pt x="0" y="0"/>
                </a:moveTo>
                <a:lnTo>
                  <a:pt x="2909741" y="0"/>
                </a:lnTo>
                <a:lnTo>
                  <a:pt x="2909741" y="2909741"/>
                </a:lnTo>
                <a:lnTo>
                  <a:pt x="0" y="2909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92702" y="-2098563"/>
            <a:ext cx="5221645" cy="5221645"/>
          </a:xfrm>
          <a:custGeom>
            <a:avLst/>
            <a:gdLst/>
            <a:ahLst/>
            <a:cxnLst/>
            <a:rect l="l" t="t" r="r" b="b"/>
            <a:pathLst>
              <a:path w="5221645" h="5221645">
                <a:moveTo>
                  <a:pt x="0" y="0"/>
                </a:moveTo>
                <a:lnTo>
                  <a:pt x="5221645" y="0"/>
                </a:lnTo>
                <a:lnTo>
                  <a:pt x="5221645" y="5221646"/>
                </a:lnTo>
                <a:lnTo>
                  <a:pt x="0" y="522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6209" y="5079000"/>
            <a:ext cx="13653365" cy="1434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2"/>
              </a:lnSpc>
            </a:pPr>
            <a:r>
              <a:rPr lang="en-US" sz="11969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Welcome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09870" y="0"/>
            <a:ext cx="0" cy="10287000"/>
          </a:xfrm>
          <a:prstGeom prst="line">
            <a:avLst/>
          </a:prstGeom>
          <a:ln w="9525" cap="flat">
            <a:solidFill>
              <a:srgbClr val="172C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98285"/>
            <a:ext cx="5331316" cy="74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6"/>
              </a:lnSpc>
            </a:pPr>
            <a:r>
              <a:rPr lang="en-US" sz="620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Agenda</a:t>
            </a:r>
          </a:p>
        </p:txBody>
      </p:sp>
      <p:grpSp>
        <p:nvGrpSpPr>
          <p:cNvPr id="4" name="Group 4"/>
          <p:cNvGrpSpPr/>
          <p:nvPr/>
        </p:nvGrpSpPr>
        <p:grpSpPr>
          <a:xfrm rot="-701057">
            <a:off x="69788" y="2251023"/>
            <a:ext cx="5478250" cy="5478250"/>
            <a:chOff x="0" y="0"/>
            <a:chExt cx="7304333" cy="730433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304333" cy="7304333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FFE7">
                  <a:alpha val="4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1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7304333" cy="7304333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97A05"/>
              </a:solidFill>
              <a:ln w="57150" cap="sq">
                <a:solidFill>
                  <a:srgbClr val="697A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1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96418" y="3258965"/>
            <a:ext cx="3224989" cy="3224989"/>
            <a:chOff x="0" y="0"/>
            <a:chExt cx="7952962" cy="7952962"/>
          </a:xfrm>
        </p:grpSpPr>
        <p:sp>
          <p:nvSpPr>
            <p:cNvPr id="12" name="Freeform 12" descr="A white logo with leaves  Description automatically generated"/>
            <p:cNvSpPr/>
            <p:nvPr/>
          </p:nvSpPr>
          <p:spPr>
            <a:xfrm>
              <a:off x="0" y="0"/>
              <a:ext cx="7952994" cy="7952994"/>
            </a:xfrm>
            <a:custGeom>
              <a:avLst/>
              <a:gdLst/>
              <a:ahLst/>
              <a:cxnLst/>
              <a:rect l="l" t="t" r="r" b="b"/>
              <a:pathLst>
                <a:path w="7952994" h="7952994">
                  <a:moveTo>
                    <a:pt x="0" y="0"/>
                  </a:moveTo>
                  <a:lnTo>
                    <a:pt x="7952994" y="0"/>
                  </a:lnTo>
                  <a:lnTo>
                    <a:pt x="7952994" y="7952994"/>
                  </a:lnTo>
                  <a:lnTo>
                    <a:pt x="0" y="7952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24272" y="8539162"/>
            <a:ext cx="8339405" cy="490134"/>
            <a:chOff x="0" y="-47625"/>
            <a:chExt cx="11119207" cy="65351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87375" cy="58737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CFF"/>
              </a:solidFill>
            </p:spPr>
            <p:txBody>
              <a:bodyPr/>
              <a:lstStyle/>
              <a:p>
                <a:endParaRPr lang="en-US" sz="2800">
                  <a:latin typeface="Quicksand" pitchFamily="2" charset="77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2800">
                  <a:latin typeface="Quicksand" pitchFamily="2" charset="77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800228" y="-47625"/>
              <a:ext cx="9318979" cy="653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800" b="1">
                  <a:solidFill>
                    <a:srgbClr val="FAFFE7"/>
                  </a:solidFill>
                  <a:latin typeface="Quicksand" pitchFamily="2" charset="77"/>
                  <a:ea typeface="Telegraf Bold"/>
                  <a:cs typeface="Telegraf Bold"/>
                  <a:sym typeface="Telegraf Bold"/>
                </a:rPr>
                <a:t>Conclusion + Feedback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24272" y="7379970"/>
            <a:ext cx="5542599" cy="490134"/>
            <a:chOff x="0" y="0"/>
            <a:chExt cx="7390132" cy="653512"/>
          </a:xfrm>
        </p:grpSpPr>
        <p:sp>
          <p:nvSpPr>
            <p:cNvPr id="19" name="TextBox 19"/>
            <p:cNvSpPr txBox="1"/>
            <p:nvPr/>
          </p:nvSpPr>
          <p:spPr>
            <a:xfrm>
              <a:off x="1800228" y="0"/>
              <a:ext cx="5589904" cy="653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800" b="1" dirty="0">
                  <a:solidFill>
                    <a:srgbClr val="FAFFE7"/>
                  </a:solidFill>
                  <a:latin typeface="Quicksand" pitchFamily="2" charset="77"/>
                  <a:ea typeface="Quicksand Bold"/>
                  <a:cs typeface="Quicksand Bold"/>
                  <a:sym typeface="Quicksand Bold"/>
                </a:rPr>
                <a:t>Coming Soon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0"/>
              <a:ext cx="587375" cy="58737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CFF"/>
              </a:solidFill>
            </p:spPr>
            <p:txBody>
              <a:bodyPr/>
              <a:lstStyle/>
              <a:p>
                <a:endParaRPr lang="en-US" sz="2800">
                  <a:latin typeface="Quicksand" pitchFamily="2" charset="77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2800">
                  <a:latin typeface="Quicksand" pitchFamily="2" charset="77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7524272" y="5625465"/>
            <a:ext cx="9735028" cy="1028743"/>
            <a:chOff x="0" y="-47625"/>
            <a:chExt cx="12980037" cy="1371657"/>
          </a:xfrm>
        </p:grpSpPr>
        <p:sp>
          <p:nvSpPr>
            <p:cNvPr id="24" name="TextBox 24"/>
            <p:cNvSpPr txBox="1"/>
            <p:nvPr/>
          </p:nvSpPr>
          <p:spPr>
            <a:xfrm>
              <a:off x="1800228" y="-47625"/>
              <a:ext cx="11179809" cy="1371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800" b="1">
                  <a:solidFill>
                    <a:srgbClr val="FAFFE7"/>
                  </a:solidFill>
                  <a:latin typeface="Quicksand" pitchFamily="2" charset="77"/>
                  <a:ea typeface="Telegraf Bold"/>
                  <a:cs typeface="Telegraf Bold"/>
                  <a:sym typeface="Telegraf Bold"/>
                </a:rPr>
                <a:t>Panel Discussion : Maura Borrego, PhD</a:t>
              </a:r>
            </a:p>
            <a:p>
              <a:pPr algn="l">
                <a:lnSpc>
                  <a:spcPts val="4199"/>
                </a:lnSpc>
              </a:pPr>
              <a:r>
                <a:rPr lang="en-US" sz="2800" b="1">
                  <a:solidFill>
                    <a:srgbClr val="FAFFE7"/>
                  </a:solidFill>
                  <a:latin typeface="Quicksand" pitchFamily="2" charset="77"/>
                  <a:ea typeface="Telegraf Bold"/>
                  <a:cs typeface="Telegraf Bold"/>
                  <a:sym typeface="Telegraf Bold"/>
                </a:rPr>
                <a:t>and Ryan Mata, PhD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0" y="0"/>
              <a:ext cx="587375" cy="58737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CFF"/>
              </a:solidFill>
            </p:spPr>
            <p:txBody>
              <a:bodyPr/>
              <a:lstStyle/>
              <a:p>
                <a:endParaRPr lang="en-US" sz="2800">
                  <a:latin typeface="Quicksand" pitchFamily="2" charset="77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2800">
                  <a:latin typeface="Quicksand" pitchFamily="2" charset="77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7524272" y="3906678"/>
            <a:ext cx="9735028" cy="1028743"/>
            <a:chOff x="0" y="-47625"/>
            <a:chExt cx="12980037" cy="1371657"/>
          </a:xfrm>
        </p:grpSpPr>
        <p:sp>
          <p:nvSpPr>
            <p:cNvPr id="29" name="TextBox 29"/>
            <p:cNvSpPr txBox="1"/>
            <p:nvPr/>
          </p:nvSpPr>
          <p:spPr>
            <a:xfrm>
              <a:off x="1800228" y="-47625"/>
              <a:ext cx="11179809" cy="1371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800" b="1" dirty="0">
                  <a:solidFill>
                    <a:srgbClr val="FAFFE7"/>
                  </a:solidFill>
                  <a:latin typeface="Quicksand" pitchFamily="2" charset="77"/>
                  <a:ea typeface="Telegraf Bold"/>
                  <a:cs typeface="Telegraf Bold"/>
                  <a:sym typeface="Telegraf Bold"/>
                </a:rPr>
                <a:t>The Current Status of Accessibility in American Higher Education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0" y="0"/>
              <a:ext cx="587375" cy="587375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CFF"/>
              </a:solidFill>
            </p:spPr>
            <p:txBody>
              <a:bodyPr/>
              <a:lstStyle/>
              <a:p>
                <a:endParaRPr lang="en-US" sz="2800">
                  <a:latin typeface="Quicksand" pitchFamily="2" charset="77"/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2800">
                  <a:latin typeface="Quicksand" pitchFamily="2" charset="77"/>
                </a:endParaRPr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7524272" y="2711767"/>
            <a:ext cx="9438701" cy="490134"/>
            <a:chOff x="0" y="-47625"/>
            <a:chExt cx="12584934" cy="653512"/>
          </a:xfrm>
        </p:grpSpPr>
        <p:sp>
          <p:nvSpPr>
            <p:cNvPr id="34" name="TextBox 34"/>
            <p:cNvSpPr txBox="1"/>
            <p:nvPr/>
          </p:nvSpPr>
          <p:spPr>
            <a:xfrm>
              <a:off x="1800228" y="-47625"/>
              <a:ext cx="10784706" cy="653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800" b="1" dirty="0">
                  <a:solidFill>
                    <a:srgbClr val="FAFFE7"/>
                  </a:solidFill>
                  <a:latin typeface="Quicksand" pitchFamily="2" charset="77"/>
                  <a:ea typeface="Telegraf Bold"/>
                  <a:cs typeface="Telegraf Bold"/>
                  <a:sym typeface="Telegraf Bold"/>
                </a:rPr>
                <a:t>What’s New on Our Website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0" y="0"/>
              <a:ext cx="587375" cy="587375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CFF"/>
              </a:solidFill>
            </p:spPr>
            <p:txBody>
              <a:bodyPr/>
              <a:lstStyle/>
              <a:p>
                <a:endParaRPr lang="en-US" sz="2800">
                  <a:latin typeface="Quicksand" pitchFamily="2" charset="77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2800">
                  <a:latin typeface="Quicksand" pitchFamily="2" charset="77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>
            <a:off x="7524272" y="1028700"/>
            <a:ext cx="9050682" cy="1047750"/>
            <a:chOff x="0" y="0"/>
            <a:chExt cx="12067576" cy="1397000"/>
          </a:xfrm>
        </p:grpSpPr>
        <p:sp>
          <p:nvSpPr>
            <p:cNvPr id="39" name="TextBox 39"/>
            <p:cNvSpPr txBox="1"/>
            <p:nvPr/>
          </p:nvSpPr>
          <p:spPr>
            <a:xfrm>
              <a:off x="1800228" y="0"/>
              <a:ext cx="10267348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800" b="1" dirty="0">
                  <a:solidFill>
                    <a:srgbClr val="FAFFE7"/>
                  </a:solidFill>
                  <a:latin typeface="Quicksand" pitchFamily="2" charset="77"/>
                  <a:ea typeface="Quicksand Bold"/>
                  <a:cs typeface="Quicksand Bold"/>
                  <a:sym typeface="Quicksand Bold"/>
                </a:rPr>
                <a:t>Welcome and</a:t>
              </a:r>
            </a:p>
            <a:p>
              <a:pPr algn="l">
                <a:lnSpc>
                  <a:spcPts val="4199"/>
                </a:lnSpc>
              </a:pPr>
              <a:r>
                <a:rPr lang="en-US" sz="2800" b="1" dirty="0">
                  <a:solidFill>
                    <a:srgbClr val="FAFFE7"/>
                  </a:solidFill>
                  <a:latin typeface="Quicksand"/>
                  <a:ea typeface="Quicksand Bold"/>
                  <a:cs typeface="Quicksand Bold"/>
                  <a:sym typeface="Quicksand Bold"/>
                </a:rPr>
                <a:t>Project Highlights From Year Two</a:t>
              </a:r>
              <a:endParaRPr lang="en-US" sz="2800" b="1" dirty="0">
                <a:solidFill>
                  <a:srgbClr val="FAFFE7"/>
                </a:solidFill>
                <a:latin typeface="Quicksand"/>
                <a:ea typeface="Quicksand Bold"/>
                <a:cs typeface="Quicksand Bold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0" y="0"/>
              <a:ext cx="587375" cy="587375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CFF"/>
              </a:solidFill>
            </p:spPr>
            <p:txBody>
              <a:bodyPr/>
              <a:lstStyle/>
              <a:p>
                <a:endParaRPr lang="en-US" sz="2800">
                  <a:latin typeface="Quicksand" pitchFamily="2" charset="77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2800">
                  <a:latin typeface="Quicksand" pitchFamily="2" charset="77"/>
                </a:endParaRPr>
              </a:p>
            </p:txBody>
          </p:sp>
        </p:grpSp>
      </p:grpSp>
      <p:sp>
        <p:nvSpPr>
          <p:cNvPr id="43" name="AutoShape 43"/>
          <p:cNvSpPr/>
          <p:nvPr/>
        </p:nvSpPr>
        <p:spPr>
          <a:xfrm>
            <a:off x="7753180" y="1070868"/>
            <a:ext cx="0" cy="7838559"/>
          </a:xfrm>
          <a:prstGeom prst="line">
            <a:avLst/>
          </a:prstGeom>
          <a:ln w="38100" cap="rnd">
            <a:solidFill>
              <a:srgbClr val="99CC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4" name="Group 44"/>
          <p:cNvGrpSpPr/>
          <p:nvPr/>
        </p:nvGrpSpPr>
        <p:grpSpPr>
          <a:xfrm>
            <a:off x="-674047" y="6483955"/>
            <a:ext cx="6965920" cy="6965920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F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8770" y="6742415"/>
            <a:ext cx="7160190" cy="7160190"/>
          </a:xfrm>
          <a:custGeom>
            <a:avLst/>
            <a:gdLst/>
            <a:ahLst/>
            <a:cxnLst/>
            <a:rect l="l" t="t" r="r" b="b"/>
            <a:pathLst>
              <a:path w="7160190" h="7160190">
                <a:moveTo>
                  <a:pt x="0" y="0"/>
                </a:moveTo>
                <a:lnTo>
                  <a:pt x="7160190" y="0"/>
                </a:lnTo>
                <a:lnTo>
                  <a:pt x="7160190" y="7160190"/>
                </a:lnTo>
                <a:lnTo>
                  <a:pt x="0" y="716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9559" y="1788259"/>
            <a:ext cx="2909741" cy="2909741"/>
          </a:xfrm>
          <a:custGeom>
            <a:avLst/>
            <a:gdLst/>
            <a:ahLst/>
            <a:cxnLst/>
            <a:rect l="l" t="t" r="r" b="b"/>
            <a:pathLst>
              <a:path w="2909741" h="2909741">
                <a:moveTo>
                  <a:pt x="0" y="0"/>
                </a:moveTo>
                <a:lnTo>
                  <a:pt x="2909741" y="0"/>
                </a:lnTo>
                <a:lnTo>
                  <a:pt x="2909741" y="2909741"/>
                </a:lnTo>
                <a:lnTo>
                  <a:pt x="0" y="2909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92702" y="-2098563"/>
            <a:ext cx="5221645" cy="5221645"/>
          </a:xfrm>
          <a:custGeom>
            <a:avLst/>
            <a:gdLst/>
            <a:ahLst/>
            <a:cxnLst/>
            <a:rect l="l" t="t" r="r" b="b"/>
            <a:pathLst>
              <a:path w="5221645" h="5221645">
                <a:moveTo>
                  <a:pt x="0" y="0"/>
                </a:moveTo>
                <a:lnTo>
                  <a:pt x="5221645" y="0"/>
                </a:lnTo>
                <a:lnTo>
                  <a:pt x="5221645" y="5221646"/>
                </a:lnTo>
                <a:lnTo>
                  <a:pt x="0" y="522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6209" y="5079000"/>
            <a:ext cx="13653365" cy="1434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2"/>
              </a:lnSpc>
            </a:pPr>
            <a:r>
              <a:rPr lang="en-US" sz="11969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Year Two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24517" y="463165"/>
            <a:ext cx="13527459" cy="9360669"/>
            <a:chOff x="0" y="0"/>
            <a:chExt cx="3562788" cy="2465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2788" cy="2465362"/>
            </a:xfrm>
            <a:custGeom>
              <a:avLst/>
              <a:gdLst/>
              <a:ahLst/>
              <a:cxnLst/>
              <a:rect l="l" t="t" r="r" b="b"/>
              <a:pathLst>
                <a:path w="3562788" h="2465362">
                  <a:moveTo>
                    <a:pt x="29188" y="0"/>
                  </a:moveTo>
                  <a:lnTo>
                    <a:pt x="3533600" y="0"/>
                  </a:lnTo>
                  <a:cubicBezTo>
                    <a:pt x="3541341" y="0"/>
                    <a:pt x="3548765" y="3075"/>
                    <a:pt x="3554238" y="8549"/>
                  </a:cubicBezTo>
                  <a:cubicBezTo>
                    <a:pt x="3559713" y="14023"/>
                    <a:pt x="3562788" y="21447"/>
                    <a:pt x="3562788" y="29188"/>
                  </a:cubicBezTo>
                  <a:lnTo>
                    <a:pt x="3562788" y="2436174"/>
                  </a:lnTo>
                  <a:cubicBezTo>
                    <a:pt x="3562788" y="2452294"/>
                    <a:pt x="3549720" y="2465362"/>
                    <a:pt x="3533600" y="2465362"/>
                  </a:cubicBezTo>
                  <a:lnTo>
                    <a:pt x="29188" y="2465362"/>
                  </a:lnTo>
                  <a:cubicBezTo>
                    <a:pt x="21447" y="2465362"/>
                    <a:pt x="14023" y="2462286"/>
                    <a:pt x="8549" y="2456813"/>
                  </a:cubicBezTo>
                  <a:cubicBezTo>
                    <a:pt x="3075" y="2451339"/>
                    <a:pt x="0" y="2443915"/>
                    <a:pt x="0" y="2436174"/>
                  </a:cubicBezTo>
                  <a:lnTo>
                    <a:pt x="0" y="29188"/>
                  </a:lnTo>
                  <a:cubicBezTo>
                    <a:pt x="0" y="13068"/>
                    <a:pt x="13068" y="0"/>
                    <a:pt x="291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>
                <a:solidFill>
                  <a:srgbClr val="FBFFE7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562788" cy="2474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>
                <a:solidFill>
                  <a:srgbClr val="FBFFE7"/>
                </a:solidFill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67025"/>
            <a:ext cx="13537260" cy="593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Building on our year one foundation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Our team expansion!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The CAM Report + Measure release 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Student Interview project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Community College Students (CCSSE) findings 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Collaborating with more partners:</a:t>
            </a:r>
          </a:p>
          <a:p>
            <a:pPr algn="l">
              <a:lnSpc>
                <a:spcPts val="3919"/>
              </a:lnSpc>
            </a:pPr>
            <a:endParaRPr lang="en-US" sz="2799" b="1" dirty="0">
              <a:solidFill>
                <a:srgbClr val="354F66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919"/>
              </a:lnSpc>
            </a:pPr>
            <a:endParaRPr lang="en-US" sz="2799" b="1" dirty="0">
              <a:solidFill>
                <a:srgbClr val="354F66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919"/>
              </a:lnSpc>
            </a:pPr>
            <a:endParaRPr lang="en-US" sz="2799" b="1" dirty="0">
              <a:solidFill>
                <a:srgbClr val="354F66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919"/>
              </a:lnSpc>
            </a:pPr>
            <a:endParaRPr lang="en-US" sz="2799" b="1" dirty="0">
              <a:solidFill>
                <a:srgbClr val="354F66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And more on the way!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b="1" dirty="0">
                <a:solidFill>
                  <a:srgbClr val="354F6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Updates on each of these are found on our Blog!</a:t>
            </a:r>
          </a:p>
        </p:txBody>
      </p:sp>
      <p:sp>
        <p:nvSpPr>
          <p:cNvPr id="6" name="Freeform 6"/>
          <p:cNvSpPr/>
          <p:nvPr/>
        </p:nvSpPr>
        <p:spPr>
          <a:xfrm>
            <a:off x="5645350" y="5602404"/>
            <a:ext cx="4303959" cy="2420977"/>
          </a:xfrm>
          <a:custGeom>
            <a:avLst/>
            <a:gdLst/>
            <a:ahLst/>
            <a:cxnLst/>
            <a:rect l="l" t="t" r="r" b="b"/>
            <a:pathLst>
              <a:path w="4303959" h="2420977">
                <a:moveTo>
                  <a:pt x="0" y="0"/>
                </a:moveTo>
                <a:lnTo>
                  <a:pt x="4303960" y="0"/>
                </a:lnTo>
                <a:lnTo>
                  <a:pt x="4303960" y="2420977"/>
                </a:lnTo>
                <a:lnTo>
                  <a:pt x="0" y="2420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59380" y="6214429"/>
            <a:ext cx="3650100" cy="1196929"/>
          </a:xfrm>
          <a:custGeom>
            <a:avLst/>
            <a:gdLst/>
            <a:ahLst/>
            <a:cxnLst/>
            <a:rect l="l" t="t" r="r" b="b"/>
            <a:pathLst>
              <a:path w="3650100" h="1196929">
                <a:moveTo>
                  <a:pt x="0" y="0"/>
                </a:moveTo>
                <a:lnTo>
                  <a:pt x="3650100" y="0"/>
                </a:lnTo>
                <a:lnTo>
                  <a:pt x="3650100" y="1196928"/>
                </a:lnTo>
                <a:lnTo>
                  <a:pt x="0" y="1196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301269" y="594806"/>
            <a:ext cx="3565067" cy="10885701"/>
          </a:xfrm>
          <a:custGeom>
            <a:avLst/>
            <a:gdLst/>
            <a:ahLst/>
            <a:cxnLst/>
            <a:rect l="l" t="t" r="r" b="b"/>
            <a:pathLst>
              <a:path w="3565067" h="10885701">
                <a:moveTo>
                  <a:pt x="0" y="0"/>
                </a:moveTo>
                <a:lnTo>
                  <a:pt x="3565067" y="0"/>
                </a:lnTo>
                <a:lnTo>
                  <a:pt x="3565067" y="10885702"/>
                </a:lnTo>
                <a:lnTo>
                  <a:pt x="0" y="1088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1134229"/>
            <a:ext cx="14995822" cy="89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>
                <a:solidFill>
                  <a:srgbClr val="354F66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Building on Year Two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201900" y="-89535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34229"/>
            <a:ext cx="5962351" cy="177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What’s New on Our Website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687729"/>
            <a:ext cx="7048500" cy="3970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Incorporating UX feedback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Included latest resources to home page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Simplified Learning Hub and Blog filters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Developed UX best practice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Added new resources to Learning Hub 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Never miss a newsletter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Newsletter archive available 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Improved Townhall Page </a:t>
            </a:r>
          </a:p>
        </p:txBody>
      </p:sp>
      <p:sp>
        <p:nvSpPr>
          <p:cNvPr id="5" name="Freeform 5"/>
          <p:cNvSpPr/>
          <p:nvPr/>
        </p:nvSpPr>
        <p:spPr>
          <a:xfrm>
            <a:off x="8077199" y="697227"/>
            <a:ext cx="11009925" cy="8637273"/>
          </a:xfrm>
          <a:custGeom>
            <a:avLst/>
            <a:gdLst/>
            <a:ahLst/>
            <a:cxnLst/>
            <a:rect l="l" t="t" r="r" b="b"/>
            <a:pathLst>
              <a:path w="12156682" h="9178295">
                <a:moveTo>
                  <a:pt x="0" y="0"/>
                </a:moveTo>
                <a:lnTo>
                  <a:pt x="12156682" y="0"/>
                </a:lnTo>
                <a:lnTo>
                  <a:pt x="12156682" y="9178296"/>
                </a:lnTo>
                <a:lnTo>
                  <a:pt x="0" y="9178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534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30443" y="697227"/>
            <a:ext cx="12156682" cy="9178295"/>
          </a:xfrm>
          <a:custGeom>
            <a:avLst/>
            <a:gdLst/>
            <a:ahLst/>
            <a:cxnLst/>
            <a:rect l="l" t="t" r="r" b="b"/>
            <a:pathLst>
              <a:path w="12156682" h="9178295">
                <a:moveTo>
                  <a:pt x="0" y="0"/>
                </a:moveTo>
                <a:lnTo>
                  <a:pt x="12156682" y="0"/>
                </a:lnTo>
                <a:lnTo>
                  <a:pt x="12156682" y="9178296"/>
                </a:lnTo>
                <a:lnTo>
                  <a:pt x="0" y="9178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34229"/>
            <a:ext cx="14995822" cy="89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Best Practices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67025"/>
            <a:ext cx="5546194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We have 8 new best practices, ready for you! Explore practical steps to support disabled students on the National Disability Center Learning Hub.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96200" y="697227"/>
            <a:ext cx="11401298" cy="8789673"/>
          </a:xfrm>
          <a:custGeom>
            <a:avLst/>
            <a:gdLst/>
            <a:ahLst/>
            <a:cxnLst/>
            <a:rect l="l" t="t" r="r" b="b"/>
            <a:pathLst>
              <a:path w="12177428" h="9193958">
                <a:moveTo>
                  <a:pt x="0" y="0"/>
                </a:moveTo>
                <a:lnTo>
                  <a:pt x="12177428" y="0"/>
                </a:lnTo>
                <a:lnTo>
                  <a:pt x="12177428" y="9193958"/>
                </a:lnTo>
                <a:lnTo>
                  <a:pt x="0" y="919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34229"/>
            <a:ext cx="14995822" cy="179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6"/>
              </a:lnSpc>
            </a:pPr>
            <a:r>
              <a:rPr lang="en-US" sz="6450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Oxford </a:t>
            </a:r>
          </a:p>
          <a:p>
            <a:pPr algn="l">
              <a:lnSpc>
                <a:spcPts val="6966"/>
              </a:lnSpc>
              <a:spcBef>
                <a:spcPct val="0"/>
              </a:spcBef>
            </a:pPr>
            <a:r>
              <a:rPr lang="en-US" sz="6450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University Press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687729"/>
            <a:ext cx="5546194" cy="533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Chapter 2: The Current Status of Accessibility in American Higher Education sets the groundwork for understanding accessibility before later chapters explore the crossroads ahead. </a:t>
            </a:r>
          </a:p>
          <a:p>
            <a:pPr algn="l">
              <a:lnSpc>
                <a:spcPts val="3919"/>
              </a:lnSpc>
            </a:pPr>
            <a:endParaRPr lang="en-US" sz="2799" b="1" dirty="0">
              <a:solidFill>
                <a:srgbClr val="FAFFE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640"/>
              </a:lnSpc>
            </a:pPr>
            <a:r>
              <a:rPr lang="en-US" sz="2600" b="1" dirty="0">
                <a:solidFill>
                  <a:srgbClr val="FAFFE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Featured in the volume New Accessibility in Higher Education: Disrupting the System.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1010</Words>
  <Application>Microsoft Office PowerPoint</Application>
  <PresentationFormat>Custom</PresentationFormat>
  <Paragraphs>154</Paragraphs>
  <Slides>28</Slides>
  <Notes>3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September-2025-Townhall.pptx</dc:title>
  <cp:lastModifiedBy>Berry, Mytra</cp:lastModifiedBy>
  <cp:revision>24</cp:revision>
  <dcterms:created xsi:type="dcterms:W3CDTF">2006-08-16T00:00:00Z</dcterms:created>
  <dcterms:modified xsi:type="dcterms:W3CDTF">2025-09-15T20:08:52Z</dcterms:modified>
  <dc:identifier>DAGxX5rySqg</dc:identifier>
</cp:coreProperties>
</file>