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Lato Bold" panose="020F0502020204030203" pitchFamily="34" charset="0"/>
      <p:regular r:id="rId14"/>
      <p:bold r:id="rId15"/>
    </p:embeddedFont>
    <p:embeddedFont>
      <p:font typeface="Montserrat Bold" pitchFamily="2" charset="77"/>
      <p:regular r:id="rId16"/>
      <p:bold r:id="rId17"/>
    </p:embeddedFont>
    <p:embeddedFont>
      <p:font typeface="Montserrat Classic Bold" pitchFamily="2" charset="77"/>
      <p:regular r:id="rId18"/>
      <p:bold r:id="rId19"/>
    </p:embeddedFont>
    <p:embeddedFont>
      <p:font typeface="Quicksand" pitchFamily="2" charset="77"/>
      <p:regular r:id="rId20"/>
      <p:bold r:id="rId21"/>
    </p:embeddedFont>
    <p:embeddedFont>
      <p:font typeface="Quicksand Bold" pitchFamily="2" charset="77"/>
      <p:regular r:id="rId22"/>
      <p:bold r:id="rId23"/>
      <p:italic r:id="rId24"/>
      <p:boldItalic r:id="rId25"/>
    </p:embeddedFont>
    <p:embeddedFont>
      <p:font typeface="Quicksand Medium" pitchFamily="2" charset="77"/>
      <p:regular r:id="rId26"/>
    </p:embeddedFont>
    <p:embeddedFont>
      <p:font typeface="Red Hat Display Bold" panose="02010803040201060303" pitchFamily="2" charset="77"/>
      <p:regular r:id="rId27"/>
      <p:bold r:id="rId28"/>
    </p:embeddedFont>
    <p:embeddedFont>
      <p:font typeface="Red Hat Display Bold Italics" panose="020108030402010D0303" pitchFamily="2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17" autoAdjust="0"/>
  </p:normalViewPr>
  <p:slideViewPr>
    <p:cSldViewPr>
      <p:cViewPr varScale="1">
        <p:scale>
          <a:sx n="85" d="100"/>
          <a:sy n="85" d="100"/>
        </p:scale>
        <p:origin x="2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3" Type="http://schemas.openxmlformats.org/officeDocument/2006/relationships/image" Target="../media/image56.svg"/><Relationship Id="rId21" Type="http://schemas.openxmlformats.org/officeDocument/2006/relationships/image" Target="../media/image67.png"/><Relationship Id="rId7" Type="http://schemas.openxmlformats.org/officeDocument/2006/relationships/image" Target="../media/image60.sv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55.png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21.png"/><Relationship Id="rId5" Type="http://schemas.openxmlformats.org/officeDocument/2006/relationships/image" Target="../media/image58.svg"/><Relationship Id="rId15" Type="http://schemas.openxmlformats.org/officeDocument/2006/relationships/image" Target="../media/image28.svg"/><Relationship Id="rId10" Type="http://schemas.openxmlformats.org/officeDocument/2006/relationships/image" Target="../media/image20.png"/><Relationship Id="rId19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0.png"/><Relationship Id="rId18" Type="http://schemas.openxmlformats.org/officeDocument/2006/relationships/image" Target="../media/image28.svg"/><Relationship Id="rId3" Type="http://schemas.openxmlformats.org/officeDocument/2006/relationships/image" Target="../media/image3.svg"/><Relationship Id="rId21" Type="http://schemas.openxmlformats.org/officeDocument/2006/relationships/image" Target="../media/image31.sv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26.sv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25.png"/><Relationship Id="rId23" Type="http://schemas.openxmlformats.org/officeDocument/2006/relationships/image" Target="../media/image33.svg"/><Relationship Id="rId10" Type="http://schemas.openxmlformats.org/officeDocument/2006/relationships/image" Target="../media/image60.svg"/><Relationship Id="rId19" Type="http://schemas.openxmlformats.org/officeDocument/2006/relationships/image" Target="../media/image29.png"/><Relationship Id="rId4" Type="http://schemas.openxmlformats.org/officeDocument/2006/relationships/image" Target="../media/image68.png"/><Relationship Id="rId9" Type="http://schemas.openxmlformats.org/officeDocument/2006/relationships/image" Target="../media/image59.png"/><Relationship Id="rId14" Type="http://schemas.openxmlformats.org/officeDocument/2006/relationships/image" Target="../media/image21.png"/><Relationship Id="rId2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18" Type="http://schemas.openxmlformats.org/officeDocument/2006/relationships/image" Target="../media/image29.png"/><Relationship Id="rId3" Type="http://schemas.openxmlformats.org/officeDocument/2006/relationships/image" Target="../media/image70.svg"/><Relationship Id="rId21" Type="http://schemas.openxmlformats.org/officeDocument/2006/relationships/image" Target="../media/image32.png"/><Relationship Id="rId7" Type="http://schemas.openxmlformats.org/officeDocument/2006/relationships/image" Target="../media/image58.svg"/><Relationship Id="rId12" Type="http://schemas.openxmlformats.org/officeDocument/2006/relationships/image" Target="../media/image20.png"/><Relationship Id="rId17" Type="http://schemas.openxmlformats.org/officeDocument/2006/relationships/image" Target="../media/image28.svg"/><Relationship Id="rId2" Type="http://schemas.openxmlformats.org/officeDocument/2006/relationships/image" Target="../media/image69.png"/><Relationship Id="rId16" Type="http://schemas.openxmlformats.org/officeDocument/2006/relationships/image" Target="../media/image27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26.svg"/><Relationship Id="rId10" Type="http://schemas.openxmlformats.org/officeDocument/2006/relationships/image" Target="../media/image61.png"/><Relationship Id="rId19" Type="http://schemas.openxmlformats.org/officeDocument/2006/relationships/image" Target="../media/image30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25.png"/><Relationship Id="rId22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hyperlink" Target="https://nationaldisabilitycenter.org/event-acces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41.svg"/><Relationship Id="rId21" Type="http://schemas.openxmlformats.org/officeDocument/2006/relationships/image" Target="../media/image33.sv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29.png"/><Relationship Id="rId2" Type="http://schemas.openxmlformats.org/officeDocument/2006/relationships/image" Target="../media/image40.png"/><Relationship Id="rId16" Type="http://schemas.openxmlformats.org/officeDocument/2006/relationships/image" Target="../media/image2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image" Target="../media/image31.svg"/><Relationship Id="rId4" Type="http://schemas.openxmlformats.org/officeDocument/2006/relationships/image" Target="../media/image42.png"/><Relationship Id="rId9" Type="http://schemas.openxmlformats.org/officeDocument/2006/relationships/hyperlink" Target="https://nationaldisabilitycenter.org" TargetMode="External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3" Type="http://schemas.openxmlformats.org/officeDocument/2006/relationships/image" Target="../media/image41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40.png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5" Type="http://schemas.openxmlformats.org/officeDocument/2006/relationships/image" Target="../media/image28.svg"/><Relationship Id="rId10" Type="http://schemas.openxmlformats.org/officeDocument/2006/relationships/image" Target="../media/image46.png"/><Relationship Id="rId19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40.png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5" Type="http://schemas.openxmlformats.org/officeDocument/2006/relationships/image" Target="../media/image28.svg"/><Relationship Id="rId10" Type="http://schemas.openxmlformats.org/officeDocument/2006/relationships/image" Target="../media/image49.png"/><Relationship Id="rId19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20.png"/><Relationship Id="rId26" Type="http://schemas.openxmlformats.org/officeDocument/2006/relationships/image" Target="../media/image31.svg"/><Relationship Id="rId3" Type="http://schemas.openxmlformats.org/officeDocument/2006/relationships/image" Target="../media/image50.svg"/><Relationship Id="rId21" Type="http://schemas.openxmlformats.org/officeDocument/2006/relationships/image" Target="../media/image2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5" Type="http://schemas.openxmlformats.org/officeDocument/2006/relationships/image" Target="../media/image30.png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29.png"/><Relationship Id="rId5" Type="http://schemas.openxmlformats.org/officeDocument/2006/relationships/image" Target="../media/image3.svg"/><Relationship Id="rId15" Type="http://schemas.openxmlformats.org/officeDocument/2006/relationships/image" Target="../media/image60.svg"/><Relationship Id="rId23" Type="http://schemas.openxmlformats.org/officeDocument/2006/relationships/image" Target="../media/image28.svg"/><Relationship Id="rId28" Type="http://schemas.openxmlformats.org/officeDocument/2006/relationships/image" Target="../media/image33.svg"/><Relationship Id="rId10" Type="http://schemas.openxmlformats.org/officeDocument/2006/relationships/image" Target="../media/image55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27.png"/><Relationship Id="rId3" Type="http://schemas.openxmlformats.org/officeDocument/2006/relationships/image" Target="../media/image64.png"/><Relationship Id="rId21" Type="http://schemas.openxmlformats.org/officeDocument/2006/relationships/image" Target="../media/image30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26.svg"/><Relationship Id="rId2" Type="http://schemas.openxmlformats.org/officeDocument/2006/relationships/image" Target="../media/image63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33.svg"/><Relationship Id="rId5" Type="http://schemas.openxmlformats.org/officeDocument/2006/relationships/image" Target="../media/image66.png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59.png"/><Relationship Id="rId19" Type="http://schemas.openxmlformats.org/officeDocument/2006/relationships/image" Target="../media/image28.svg"/><Relationship Id="rId4" Type="http://schemas.openxmlformats.org/officeDocument/2006/relationships/image" Target="../media/image65.svg"/><Relationship Id="rId9" Type="http://schemas.openxmlformats.org/officeDocument/2006/relationships/image" Target="../media/image58.svg"/><Relationship Id="rId14" Type="http://schemas.openxmlformats.org/officeDocument/2006/relationships/image" Target="../media/image20.png"/><Relationship Id="rId22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51828" y="7015348"/>
            <a:ext cx="6287484" cy="628748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9CCFF"/>
            </a:solidFill>
            <a:ln w="466725" cap="sq">
              <a:solidFill>
                <a:srgbClr val="99C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6838" y="1028700"/>
            <a:ext cx="4863732" cy="929204"/>
          </a:xfrm>
          <a:custGeom>
            <a:avLst/>
            <a:gdLst/>
            <a:ahLst/>
            <a:cxnLst/>
            <a:rect l="l" t="t" r="r" b="b"/>
            <a:pathLst>
              <a:path w="4863732" h="929204">
                <a:moveTo>
                  <a:pt x="0" y="0"/>
                </a:moveTo>
                <a:lnTo>
                  <a:pt x="4863732" y="0"/>
                </a:lnTo>
                <a:lnTo>
                  <a:pt x="4863732" y="929204"/>
                </a:lnTo>
                <a:lnTo>
                  <a:pt x="0" y="929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2851828" y="3559392"/>
            <a:ext cx="6402250" cy="6402250"/>
          </a:xfrm>
          <a:custGeom>
            <a:avLst/>
            <a:gdLst/>
            <a:ahLst/>
            <a:cxnLst/>
            <a:rect l="l" t="t" r="r" b="b"/>
            <a:pathLst>
              <a:path w="6402250" h="6402250">
                <a:moveTo>
                  <a:pt x="0" y="6402250"/>
                </a:moveTo>
                <a:lnTo>
                  <a:pt x="6402250" y="6402250"/>
                </a:lnTo>
                <a:lnTo>
                  <a:pt x="6402250" y="0"/>
                </a:lnTo>
                <a:lnTo>
                  <a:pt x="0" y="0"/>
                </a:lnTo>
                <a:lnTo>
                  <a:pt x="0" y="640225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4708294"/>
            <a:ext cx="12393247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6000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Reach All Your Students: Practical Tips for Teaching in Higher Ed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244081" y="8014557"/>
            <a:ext cx="3617743" cy="36177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4F66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450944" y="8607903"/>
            <a:ext cx="650397" cy="65039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AFFE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677437" y="8804703"/>
            <a:ext cx="197413" cy="256797"/>
          </a:xfrm>
          <a:custGeom>
            <a:avLst/>
            <a:gdLst/>
            <a:ahLst/>
            <a:cxnLst/>
            <a:rect l="l" t="t" r="r" b="b"/>
            <a:pathLst>
              <a:path w="197413" h="256797">
                <a:moveTo>
                  <a:pt x="0" y="0"/>
                </a:moveTo>
                <a:lnTo>
                  <a:pt x="197412" y="0"/>
                </a:lnTo>
                <a:lnTo>
                  <a:pt x="197412" y="256797"/>
                </a:lnTo>
                <a:lnTo>
                  <a:pt x="0" y="256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3713711"/>
            <a:ext cx="1646805" cy="35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26"/>
              </a:lnSpc>
            </a:pPr>
            <a:r>
              <a:rPr lang="en-US" sz="2392" b="1">
                <a:solidFill>
                  <a:srgbClr val="99CC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WEBCAST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613825"/>
            <a:ext cx="1087865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9"/>
              </a:lnSpc>
            </a:pPr>
            <a:r>
              <a:rPr lang="en-US" sz="2499">
                <a:solidFill>
                  <a:srgbClr val="FAFFE7"/>
                </a:solidFill>
                <a:latin typeface="Quicksand"/>
                <a:ea typeface="Quicksand"/>
                <a:cs typeface="Quicksand"/>
                <a:sym typeface="Quicksand"/>
              </a:rPr>
              <a:t>Instructed by Andrew Dillon, PhD, Jen Moon, PhD, and Earl Huff Jr., PhD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05985" y="8725356"/>
            <a:ext cx="2107193" cy="3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48"/>
              </a:lnSpc>
            </a:pPr>
            <a:r>
              <a:rPr lang="en-US" sz="2392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START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09" y="0"/>
            <a:ext cx="7364391" cy="10287000"/>
            <a:chOff x="0" y="0"/>
            <a:chExt cx="249116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1164" cy="3479800"/>
            </a:xfrm>
            <a:custGeom>
              <a:avLst/>
              <a:gdLst/>
              <a:ahLst/>
              <a:cxnLst/>
              <a:rect l="l" t="t" r="r" b="b"/>
              <a:pathLst>
                <a:path w="2491164" h="3479800">
                  <a:moveTo>
                    <a:pt x="0" y="0"/>
                  </a:moveTo>
                  <a:lnTo>
                    <a:pt x="2491164" y="0"/>
                  </a:lnTo>
                  <a:lnTo>
                    <a:pt x="249116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23609" y="2922609"/>
            <a:ext cx="7364391" cy="73643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90915" y="0"/>
            <a:ext cx="4429778" cy="44297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34182" y="1019175"/>
            <a:ext cx="706286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Share Your Feedback!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3910" y="1951315"/>
            <a:ext cx="1005005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i="1">
                <a:solidFill>
                  <a:srgbClr val="FAFFE7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Collaborate in Our Evaluation</a:t>
            </a:r>
          </a:p>
          <a:p>
            <a:pPr algn="l">
              <a:lnSpc>
                <a:spcPts val="2400"/>
              </a:lnSpc>
            </a:pPr>
            <a:endParaRPr lang="en-US" sz="2000" b="1" i="1">
              <a:solidFill>
                <a:srgbClr val="FAFFE7"/>
              </a:solidFill>
              <a:latin typeface="Red Hat Display Bold Italics"/>
              <a:ea typeface="Red Hat Display Bold Italics"/>
              <a:cs typeface="Red Hat Display Bold Italics"/>
              <a:sym typeface="Red Hat Display Bold Itali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9119" y="669129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534E53F-D5E1-B3AD-0AA3-9302E1FAB9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70" y="2922609"/>
            <a:ext cx="6086316" cy="6086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73361" y="6152628"/>
            <a:ext cx="7150204" cy="71502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9CCFF"/>
            </a:solidFill>
            <a:ln w="466725" cap="sq">
              <a:solidFill>
                <a:srgbClr val="99C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1973361" y="2222473"/>
            <a:ext cx="7280717" cy="7280717"/>
          </a:xfrm>
          <a:custGeom>
            <a:avLst/>
            <a:gdLst/>
            <a:ahLst/>
            <a:cxnLst/>
            <a:rect l="l" t="t" r="r" b="b"/>
            <a:pathLst>
              <a:path w="7280717" h="7280717">
                <a:moveTo>
                  <a:pt x="0" y="7280717"/>
                </a:moveTo>
                <a:lnTo>
                  <a:pt x="7280717" y="7280717"/>
                </a:lnTo>
                <a:lnTo>
                  <a:pt x="7280717" y="0"/>
                </a:lnTo>
                <a:lnTo>
                  <a:pt x="0" y="0"/>
                </a:lnTo>
                <a:lnTo>
                  <a:pt x="0" y="728071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556649" y="7288941"/>
            <a:ext cx="4114141" cy="411414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4F66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474048" y="2222473"/>
            <a:ext cx="3201125" cy="3201125"/>
          </a:xfrm>
          <a:custGeom>
            <a:avLst/>
            <a:gdLst/>
            <a:ahLst/>
            <a:cxnLst/>
            <a:rect l="l" t="t" r="r" b="b"/>
            <a:pathLst>
              <a:path w="3201125" h="3201125">
                <a:moveTo>
                  <a:pt x="0" y="0"/>
                </a:moveTo>
                <a:lnTo>
                  <a:pt x="3201125" y="0"/>
                </a:lnTo>
                <a:lnTo>
                  <a:pt x="3201125" y="3201125"/>
                </a:lnTo>
                <a:lnTo>
                  <a:pt x="0" y="320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466827" y="4811429"/>
            <a:ext cx="7215567" cy="171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0"/>
              </a:lnSpc>
            </a:pPr>
            <a:r>
              <a:rPr lang="en-US" sz="11000" b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Thank You</a:t>
            </a:r>
          </a:p>
        </p:txBody>
      </p:sp>
      <p:sp>
        <p:nvSpPr>
          <p:cNvPr id="11" name="AutoShape 11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9119" y="669129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0404" y="7685153"/>
            <a:ext cx="6748154" cy="674815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C60C2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3926678"/>
            <a:ext cx="6748154" cy="67481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697A05"/>
            </a:solidFill>
            <a:ln w="466725" cap="sq">
              <a:solidFill>
                <a:srgbClr val="354F6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45391" y="4485061"/>
            <a:ext cx="7812114" cy="1796786"/>
          </a:xfrm>
          <a:custGeom>
            <a:avLst/>
            <a:gdLst/>
            <a:ahLst/>
            <a:cxnLst/>
            <a:rect l="l" t="t" r="r" b="b"/>
            <a:pathLst>
              <a:path w="7812114" h="1796786">
                <a:moveTo>
                  <a:pt x="0" y="0"/>
                </a:moveTo>
                <a:lnTo>
                  <a:pt x="7812113" y="0"/>
                </a:lnTo>
                <a:lnTo>
                  <a:pt x="7812113" y="1796786"/>
                </a:lnTo>
                <a:lnTo>
                  <a:pt x="0" y="1796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35410" y="4479294"/>
            <a:ext cx="3263035" cy="171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0"/>
              </a:lnSpc>
            </a:pPr>
            <a:r>
              <a:rPr lang="en-US" sz="110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Q&amp;A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119" y="669129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01900" y="-89535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019569" y="7371651"/>
            <a:ext cx="2998196" cy="2930076"/>
          </a:xfrm>
          <a:custGeom>
            <a:avLst/>
            <a:gdLst/>
            <a:ahLst/>
            <a:cxnLst/>
            <a:rect l="l" t="t" r="r" b="b"/>
            <a:pathLst>
              <a:path w="2998196" h="2930076">
                <a:moveTo>
                  <a:pt x="0" y="2930076"/>
                </a:moveTo>
                <a:lnTo>
                  <a:pt x="2998196" y="2930076"/>
                </a:lnTo>
                <a:lnTo>
                  <a:pt x="2998196" y="0"/>
                </a:lnTo>
                <a:lnTo>
                  <a:pt x="0" y="0"/>
                </a:lnTo>
                <a:lnTo>
                  <a:pt x="0" y="29300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20000" y="1270426"/>
            <a:ext cx="12104175" cy="8349446"/>
          </a:xfrm>
          <a:custGeom>
            <a:avLst/>
            <a:gdLst/>
            <a:ahLst/>
            <a:cxnLst/>
            <a:rect l="l" t="t" r="r" b="b"/>
            <a:pathLst>
              <a:path w="12104175" h="8349446">
                <a:moveTo>
                  <a:pt x="0" y="0"/>
                </a:moveTo>
                <a:lnTo>
                  <a:pt x="12104175" y="0"/>
                </a:lnTo>
                <a:lnTo>
                  <a:pt x="12104175" y="8349446"/>
                </a:lnTo>
                <a:lnTo>
                  <a:pt x="0" y="8349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03708" y="3047478"/>
            <a:ext cx="5811840" cy="3728970"/>
            <a:chOff x="0" y="0"/>
            <a:chExt cx="7749120" cy="49719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49120" cy="4971960"/>
            </a:xfrm>
            <a:custGeom>
              <a:avLst/>
              <a:gdLst/>
              <a:ahLst/>
              <a:cxnLst/>
              <a:rect l="l" t="t" r="r" b="b"/>
              <a:pathLst>
                <a:path w="7749120" h="4971960">
                  <a:moveTo>
                    <a:pt x="0" y="0"/>
                  </a:moveTo>
                  <a:lnTo>
                    <a:pt x="7749120" y="0"/>
                  </a:lnTo>
                  <a:lnTo>
                    <a:pt x="7749120" y="4971960"/>
                  </a:lnTo>
                  <a:lnTo>
                    <a:pt x="0" y="49719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9550"/>
              <a:ext cx="7749120" cy="518151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440"/>
                </a:lnSpc>
              </a:pPr>
              <a:r>
                <a:rPr lang="en-US" sz="4400" b="1">
                  <a:solidFill>
                    <a:srgbClr val="FAFFE7"/>
                  </a:solidFill>
                  <a:latin typeface="Red Hat Display Bold"/>
                  <a:ea typeface="Red Hat Display Bold"/>
                  <a:cs typeface="Red Hat Display Bold"/>
                  <a:sym typeface="Red Hat Display Bold"/>
                </a:rPr>
                <a:t>Reach All Your Students: Practical Tips for Teaching in Higher Ed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3620" y="2403334"/>
            <a:ext cx="6192956" cy="346249"/>
            <a:chOff x="0" y="0"/>
            <a:chExt cx="8257275" cy="461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57275" cy="461665"/>
            </a:xfrm>
            <a:custGeom>
              <a:avLst/>
              <a:gdLst/>
              <a:ahLst/>
              <a:cxnLst/>
              <a:rect l="l" t="t" r="r" b="b"/>
              <a:pathLst>
                <a:path w="8257275" h="461665">
                  <a:moveTo>
                    <a:pt x="0" y="0"/>
                  </a:moveTo>
                  <a:lnTo>
                    <a:pt x="8257275" y="0"/>
                  </a:lnTo>
                  <a:lnTo>
                    <a:pt x="8257275" y="461665"/>
                  </a:lnTo>
                  <a:lnTo>
                    <a:pt x="0" y="4616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8257275" cy="4426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726"/>
                </a:lnSpc>
              </a:pPr>
              <a:r>
                <a:rPr lang="en-US" sz="2392" b="1">
                  <a:solidFill>
                    <a:srgbClr val="99CC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BEFORE WE START THE WEBCAST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56993" y="1961681"/>
            <a:ext cx="911145" cy="899076"/>
            <a:chOff x="0" y="0"/>
            <a:chExt cx="1214860" cy="11987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4882" cy="1198880"/>
            </a:xfrm>
            <a:custGeom>
              <a:avLst/>
              <a:gdLst/>
              <a:ahLst/>
              <a:cxnLst/>
              <a:rect l="l" t="t" r="r" b="b"/>
              <a:pathLst>
                <a:path w="1214882" h="1198880">
                  <a:moveTo>
                    <a:pt x="1084072" y="1198753"/>
                  </a:moveTo>
                  <a:lnTo>
                    <a:pt x="130810" y="1198753"/>
                  </a:lnTo>
                  <a:cubicBezTo>
                    <a:pt x="58674" y="1198753"/>
                    <a:pt x="0" y="1140079"/>
                    <a:pt x="0" y="1067943"/>
                  </a:cubicBezTo>
                  <a:lnTo>
                    <a:pt x="0" y="130810"/>
                  </a:lnTo>
                  <a:cubicBezTo>
                    <a:pt x="0" y="58674"/>
                    <a:pt x="58674" y="0"/>
                    <a:pt x="130810" y="0"/>
                  </a:cubicBezTo>
                  <a:lnTo>
                    <a:pt x="1084072" y="0"/>
                  </a:lnTo>
                  <a:cubicBezTo>
                    <a:pt x="1156081" y="0"/>
                    <a:pt x="1214882" y="58674"/>
                    <a:pt x="1214882" y="130810"/>
                  </a:cubicBezTo>
                  <a:lnTo>
                    <a:pt x="1214882" y="1068070"/>
                  </a:lnTo>
                  <a:cubicBezTo>
                    <a:pt x="1214882" y="1140079"/>
                    <a:pt x="1156208" y="1198880"/>
                    <a:pt x="1084072" y="119888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343818" y="2215706"/>
            <a:ext cx="537494" cy="391027"/>
          </a:xfrm>
          <a:custGeom>
            <a:avLst/>
            <a:gdLst/>
            <a:ahLst/>
            <a:cxnLst/>
            <a:rect l="l" t="t" r="r" b="b"/>
            <a:pathLst>
              <a:path w="537494" h="391027">
                <a:moveTo>
                  <a:pt x="0" y="0"/>
                </a:moveTo>
                <a:lnTo>
                  <a:pt x="537494" y="0"/>
                </a:lnTo>
                <a:lnTo>
                  <a:pt x="537494" y="391027"/>
                </a:lnTo>
                <a:lnTo>
                  <a:pt x="0" y="39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42" b="-6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168235" y="4012887"/>
            <a:ext cx="911145" cy="899076"/>
            <a:chOff x="0" y="0"/>
            <a:chExt cx="1214860" cy="11987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4882" cy="1198880"/>
            </a:xfrm>
            <a:custGeom>
              <a:avLst/>
              <a:gdLst/>
              <a:ahLst/>
              <a:cxnLst/>
              <a:rect l="l" t="t" r="r" b="b"/>
              <a:pathLst>
                <a:path w="1214882" h="1198880">
                  <a:moveTo>
                    <a:pt x="1084072" y="1198753"/>
                  </a:moveTo>
                  <a:lnTo>
                    <a:pt x="130810" y="1198753"/>
                  </a:lnTo>
                  <a:cubicBezTo>
                    <a:pt x="58674" y="1198753"/>
                    <a:pt x="0" y="1140079"/>
                    <a:pt x="0" y="1067943"/>
                  </a:cubicBezTo>
                  <a:lnTo>
                    <a:pt x="0" y="130810"/>
                  </a:lnTo>
                  <a:cubicBezTo>
                    <a:pt x="0" y="58674"/>
                    <a:pt x="58674" y="0"/>
                    <a:pt x="130810" y="0"/>
                  </a:cubicBezTo>
                  <a:lnTo>
                    <a:pt x="1084072" y="0"/>
                  </a:lnTo>
                  <a:cubicBezTo>
                    <a:pt x="1156081" y="0"/>
                    <a:pt x="1214882" y="58674"/>
                    <a:pt x="1214882" y="130810"/>
                  </a:cubicBezTo>
                  <a:lnTo>
                    <a:pt x="1214882" y="1068070"/>
                  </a:lnTo>
                  <a:cubicBezTo>
                    <a:pt x="1214882" y="1140079"/>
                    <a:pt x="1156208" y="1198880"/>
                    <a:pt x="1084072" y="119888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8404152" y="4242770"/>
            <a:ext cx="439310" cy="439310"/>
          </a:xfrm>
          <a:custGeom>
            <a:avLst/>
            <a:gdLst/>
            <a:ahLst/>
            <a:cxnLst/>
            <a:rect l="l" t="t" r="r" b="b"/>
            <a:pathLst>
              <a:path w="439310" h="439310">
                <a:moveTo>
                  <a:pt x="0" y="0"/>
                </a:moveTo>
                <a:lnTo>
                  <a:pt x="439310" y="0"/>
                </a:lnTo>
                <a:lnTo>
                  <a:pt x="439310" y="439310"/>
                </a:lnTo>
                <a:lnTo>
                  <a:pt x="0" y="439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168235" y="6064093"/>
            <a:ext cx="911145" cy="899076"/>
            <a:chOff x="0" y="0"/>
            <a:chExt cx="1214860" cy="11987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14882" cy="1198880"/>
            </a:xfrm>
            <a:custGeom>
              <a:avLst/>
              <a:gdLst/>
              <a:ahLst/>
              <a:cxnLst/>
              <a:rect l="l" t="t" r="r" b="b"/>
              <a:pathLst>
                <a:path w="1214882" h="1198880">
                  <a:moveTo>
                    <a:pt x="1084072" y="1198753"/>
                  </a:moveTo>
                  <a:lnTo>
                    <a:pt x="130810" y="1198753"/>
                  </a:lnTo>
                  <a:cubicBezTo>
                    <a:pt x="58674" y="1198753"/>
                    <a:pt x="0" y="1140079"/>
                    <a:pt x="0" y="1067943"/>
                  </a:cubicBezTo>
                  <a:lnTo>
                    <a:pt x="0" y="130810"/>
                  </a:lnTo>
                  <a:cubicBezTo>
                    <a:pt x="0" y="58674"/>
                    <a:pt x="58674" y="0"/>
                    <a:pt x="130810" y="0"/>
                  </a:cubicBezTo>
                  <a:lnTo>
                    <a:pt x="1084072" y="0"/>
                  </a:lnTo>
                  <a:cubicBezTo>
                    <a:pt x="1156081" y="0"/>
                    <a:pt x="1214882" y="58674"/>
                    <a:pt x="1214882" y="130810"/>
                  </a:cubicBezTo>
                  <a:lnTo>
                    <a:pt x="1214882" y="1068070"/>
                  </a:lnTo>
                  <a:cubicBezTo>
                    <a:pt x="1214882" y="1140079"/>
                    <a:pt x="1156208" y="1198880"/>
                    <a:pt x="1084072" y="119888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378726" y="6276126"/>
            <a:ext cx="490162" cy="475012"/>
          </a:xfrm>
          <a:custGeom>
            <a:avLst/>
            <a:gdLst/>
            <a:ahLst/>
            <a:cxnLst/>
            <a:rect l="l" t="t" r="r" b="b"/>
            <a:pathLst>
              <a:path w="490162" h="475012">
                <a:moveTo>
                  <a:pt x="0" y="0"/>
                </a:moveTo>
                <a:lnTo>
                  <a:pt x="490162" y="0"/>
                </a:lnTo>
                <a:lnTo>
                  <a:pt x="490162" y="475012"/>
                </a:lnTo>
                <a:lnTo>
                  <a:pt x="0" y="475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92" r="-3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8156993" y="8115300"/>
            <a:ext cx="911145" cy="899076"/>
            <a:chOff x="0" y="0"/>
            <a:chExt cx="1214860" cy="11987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4882" cy="1198880"/>
            </a:xfrm>
            <a:custGeom>
              <a:avLst/>
              <a:gdLst/>
              <a:ahLst/>
              <a:cxnLst/>
              <a:rect l="l" t="t" r="r" b="b"/>
              <a:pathLst>
                <a:path w="1214882" h="1198880">
                  <a:moveTo>
                    <a:pt x="1084072" y="1198753"/>
                  </a:moveTo>
                  <a:lnTo>
                    <a:pt x="130810" y="1198753"/>
                  </a:lnTo>
                  <a:cubicBezTo>
                    <a:pt x="58674" y="1198753"/>
                    <a:pt x="0" y="1140079"/>
                    <a:pt x="0" y="1067943"/>
                  </a:cubicBezTo>
                  <a:lnTo>
                    <a:pt x="0" y="130810"/>
                  </a:lnTo>
                  <a:cubicBezTo>
                    <a:pt x="0" y="58674"/>
                    <a:pt x="58674" y="0"/>
                    <a:pt x="130810" y="0"/>
                  </a:cubicBezTo>
                  <a:lnTo>
                    <a:pt x="1084072" y="0"/>
                  </a:lnTo>
                  <a:cubicBezTo>
                    <a:pt x="1156081" y="0"/>
                    <a:pt x="1214882" y="58674"/>
                    <a:pt x="1214882" y="130810"/>
                  </a:cubicBezTo>
                  <a:lnTo>
                    <a:pt x="1214882" y="1068070"/>
                  </a:lnTo>
                  <a:cubicBezTo>
                    <a:pt x="1214882" y="1140079"/>
                    <a:pt x="1156208" y="1198880"/>
                    <a:pt x="1084072" y="1198880"/>
                  </a:cubicBezTo>
                  <a:close/>
                </a:path>
              </a:pathLst>
            </a:custGeom>
            <a:solidFill>
              <a:srgbClr val="354F6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380031" y="8331011"/>
            <a:ext cx="465069" cy="439103"/>
          </a:xfrm>
          <a:custGeom>
            <a:avLst/>
            <a:gdLst/>
            <a:ahLst/>
            <a:cxnLst/>
            <a:rect l="l" t="t" r="r" b="b"/>
            <a:pathLst>
              <a:path w="465069" h="439103">
                <a:moveTo>
                  <a:pt x="0" y="0"/>
                </a:moveTo>
                <a:lnTo>
                  <a:pt x="465069" y="0"/>
                </a:lnTo>
                <a:lnTo>
                  <a:pt x="465069" y="439103"/>
                </a:lnTo>
                <a:lnTo>
                  <a:pt x="0" y="439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795" b="-7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9605130" y="1818387"/>
            <a:ext cx="3037126" cy="422275"/>
            <a:chOff x="0" y="0"/>
            <a:chExt cx="4049501" cy="5630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9501" cy="563033"/>
            </a:xfrm>
            <a:custGeom>
              <a:avLst/>
              <a:gdLst/>
              <a:ahLst/>
              <a:cxnLst/>
              <a:rect l="l" t="t" r="r" b="b"/>
              <a:pathLst>
                <a:path w="4049501" h="563033">
                  <a:moveTo>
                    <a:pt x="0" y="0"/>
                  </a:moveTo>
                  <a:lnTo>
                    <a:pt x="4049501" y="0"/>
                  </a:lnTo>
                  <a:lnTo>
                    <a:pt x="4049501" y="563033"/>
                  </a:lnTo>
                  <a:lnTo>
                    <a:pt x="0" y="5630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049501" cy="610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354F66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What is a Webcast?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660835" y="2404617"/>
            <a:ext cx="8114404" cy="689932"/>
            <a:chOff x="0" y="0"/>
            <a:chExt cx="10819205" cy="91990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819205" cy="919909"/>
            </a:xfrm>
            <a:custGeom>
              <a:avLst/>
              <a:gdLst/>
              <a:ahLst/>
              <a:cxnLst/>
              <a:rect l="l" t="t" r="r" b="b"/>
              <a:pathLst>
                <a:path w="10819205" h="919909">
                  <a:moveTo>
                    <a:pt x="0" y="0"/>
                  </a:moveTo>
                  <a:lnTo>
                    <a:pt x="10819205" y="0"/>
                  </a:lnTo>
                  <a:lnTo>
                    <a:pt x="10819205" y="919909"/>
                  </a:lnTo>
                  <a:lnTo>
                    <a:pt x="0" y="919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0819205" cy="9675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</a:rPr>
                <a:t>A webcast is a live online presentation, including audio and video, which can be streamed from any location.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70438" y="5883500"/>
            <a:ext cx="3037126" cy="422275"/>
            <a:chOff x="0" y="0"/>
            <a:chExt cx="4049501" cy="56303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49501" cy="563033"/>
            </a:xfrm>
            <a:custGeom>
              <a:avLst/>
              <a:gdLst/>
              <a:ahLst/>
              <a:cxnLst/>
              <a:rect l="l" t="t" r="r" b="b"/>
              <a:pathLst>
                <a:path w="4049501" h="563033">
                  <a:moveTo>
                    <a:pt x="0" y="0"/>
                  </a:moveTo>
                  <a:lnTo>
                    <a:pt x="4049501" y="0"/>
                  </a:lnTo>
                  <a:lnTo>
                    <a:pt x="4049501" y="563033"/>
                  </a:lnTo>
                  <a:lnTo>
                    <a:pt x="0" y="5630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4049501" cy="610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354F66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Recording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586080" y="6474339"/>
            <a:ext cx="7905680" cy="689932"/>
            <a:chOff x="0" y="0"/>
            <a:chExt cx="10540907" cy="9199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540907" cy="919909"/>
            </a:xfrm>
            <a:custGeom>
              <a:avLst/>
              <a:gdLst/>
              <a:ahLst/>
              <a:cxnLst/>
              <a:rect l="l" t="t" r="r" b="b"/>
              <a:pathLst>
                <a:path w="10540907" h="919909">
                  <a:moveTo>
                    <a:pt x="0" y="0"/>
                  </a:moveTo>
                  <a:lnTo>
                    <a:pt x="10540907" y="0"/>
                  </a:lnTo>
                  <a:lnTo>
                    <a:pt x="10540907" y="919909"/>
                  </a:lnTo>
                  <a:lnTo>
                    <a:pt x="0" y="919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0540907" cy="9675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</a:rPr>
                <a:t>The webcast will be recorded and made available for future access on our Learning Hub where you can revisit or share anytime.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586080" y="3786086"/>
            <a:ext cx="3504157" cy="422275"/>
            <a:chOff x="0" y="0"/>
            <a:chExt cx="4672209" cy="5630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672209" cy="563033"/>
            </a:xfrm>
            <a:custGeom>
              <a:avLst/>
              <a:gdLst/>
              <a:ahLst/>
              <a:cxnLst/>
              <a:rect l="l" t="t" r="r" b="b"/>
              <a:pathLst>
                <a:path w="4672209" h="563033">
                  <a:moveTo>
                    <a:pt x="0" y="0"/>
                  </a:moveTo>
                  <a:lnTo>
                    <a:pt x="4672209" y="0"/>
                  </a:lnTo>
                  <a:lnTo>
                    <a:pt x="4672209" y="563033"/>
                  </a:lnTo>
                  <a:lnTo>
                    <a:pt x="0" y="5630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4672209" cy="610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354F66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Please Hold Questions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27615" y="4376925"/>
            <a:ext cx="8114402" cy="689932"/>
            <a:chOff x="0" y="0"/>
            <a:chExt cx="10819203" cy="91990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819202" cy="919909"/>
            </a:xfrm>
            <a:custGeom>
              <a:avLst/>
              <a:gdLst/>
              <a:ahLst/>
              <a:cxnLst/>
              <a:rect l="l" t="t" r="r" b="b"/>
              <a:pathLst>
                <a:path w="10819202" h="919909">
                  <a:moveTo>
                    <a:pt x="0" y="0"/>
                  </a:moveTo>
                  <a:lnTo>
                    <a:pt x="10819202" y="0"/>
                  </a:lnTo>
                  <a:lnTo>
                    <a:pt x="10819202" y="919909"/>
                  </a:lnTo>
                  <a:lnTo>
                    <a:pt x="0" y="919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10819203" cy="9675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</a:rPr>
                <a:t>You’re welcome to submit your questions in the Q&amp;A box at any time. However, questions will be addressed at the end.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645158" y="7923674"/>
            <a:ext cx="3504157" cy="422275"/>
            <a:chOff x="0" y="0"/>
            <a:chExt cx="4672209" cy="56303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672209" cy="563033"/>
            </a:xfrm>
            <a:custGeom>
              <a:avLst/>
              <a:gdLst/>
              <a:ahLst/>
              <a:cxnLst/>
              <a:rect l="l" t="t" r="r" b="b"/>
              <a:pathLst>
                <a:path w="4672209" h="563033">
                  <a:moveTo>
                    <a:pt x="0" y="0"/>
                  </a:moveTo>
                  <a:lnTo>
                    <a:pt x="4672209" y="0"/>
                  </a:lnTo>
                  <a:lnTo>
                    <a:pt x="4672209" y="563033"/>
                  </a:lnTo>
                  <a:lnTo>
                    <a:pt x="0" y="5630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4672209" cy="610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99"/>
                </a:lnSpc>
              </a:pPr>
              <a:r>
                <a:rPr lang="en-US" sz="2499" b="1">
                  <a:solidFill>
                    <a:srgbClr val="354F66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Accessibility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660834" y="8511009"/>
            <a:ext cx="8114403" cy="689932"/>
            <a:chOff x="0" y="0"/>
            <a:chExt cx="10819204" cy="91990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19204" cy="919909"/>
            </a:xfrm>
            <a:custGeom>
              <a:avLst/>
              <a:gdLst/>
              <a:ahLst/>
              <a:cxnLst/>
              <a:rect l="l" t="t" r="r" b="b"/>
              <a:pathLst>
                <a:path w="10819204" h="919909">
                  <a:moveTo>
                    <a:pt x="0" y="0"/>
                  </a:moveTo>
                  <a:lnTo>
                    <a:pt x="10819204" y="0"/>
                  </a:lnTo>
                  <a:lnTo>
                    <a:pt x="10819204" y="919909"/>
                  </a:lnTo>
                  <a:lnTo>
                    <a:pt x="0" y="919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10819204" cy="9675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00"/>
                </a:lnSpc>
              </a:pPr>
              <a:r>
                <a:rPr lang="en-US" sz="2000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</a:rPr>
                <a:t>ASL and CART captions provided. More </a:t>
              </a:r>
              <a:r>
                <a:rPr lang="en-US" sz="2000" u="sng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  <a:hlinkClick r:id="rId16" tooltip="https://nationaldisabilitycenter.org/event-access/"/>
                </a:rPr>
                <a:t>accessibility tips</a:t>
              </a:r>
              <a:r>
                <a:rPr lang="en-US" sz="2000">
                  <a:solidFill>
                    <a:srgbClr val="354F66"/>
                  </a:solidFill>
                  <a:latin typeface="Quicksand"/>
                  <a:ea typeface="Quicksand"/>
                  <a:cs typeface="Quicksand"/>
                  <a:sym typeface="Quicksand"/>
                </a:rPr>
                <a:t> for Zoom are available on our website.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46838" y="1028700"/>
            <a:ext cx="3589683" cy="685800"/>
            <a:chOff x="0" y="0"/>
            <a:chExt cx="4786244" cy="914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786249" cy="914400"/>
            </a:xfrm>
            <a:custGeom>
              <a:avLst/>
              <a:gdLst/>
              <a:ahLst/>
              <a:cxnLst/>
              <a:rect l="l" t="t" r="r" b="b"/>
              <a:pathLst>
                <a:path w="4786249" h="914400">
                  <a:moveTo>
                    <a:pt x="0" y="0"/>
                  </a:moveTo>
                  <a:lnTo>
                    <a:pt x="4786249" y="0"/>
                  </a:lnTo>
                  <a:lnTo>
                    <a:pt x="4786249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33" b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119" y="1558840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92478" y="5262611"/>
            <a:ext cx="8765114" cy="87651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CC6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34182" y="923925"/>
            <a:ext cx="99981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spc="259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Course Outline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44000" y="-5255038"/>
            <a:ext cx="7546957" cy="754695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9CCFF"/>
            </a:solidFill>
            <a:ln w="466725" cap="sq">
              <a:solidFill>
                <a:srgbClr val="99CC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114513" y="2806700"/>
            <a:ext cx="3201739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2499" b="1">
                <a:solidFill>
                  <a:srgbClr val="FAFFE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Meet the Instructors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14513" y="5095875"/>
            <a:ext cx="19661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AFFE7"/>
                </a:solidFill>
                <a:latin typeface="Lato Bold"/>
                <a:ea typeface="Lato Bold"/>
                <a:cs typeface="Lato Bold"/>
                <a:sym typeface="Lato Bold"/>
              </a:rPr>
              <a:t>Practical Tips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7196" y="6831303"/>
            <a:ext cx="388128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AFFE7"/>
                </a:solidFill>
                <a:latin typeface="Lato Bold"/>
                <a:ea typeface="Lato Bold"/>
                <a:cs typeface="Lato Bold"/>
                <a:sym typeface="Lato Bold"/>
              </a:rPr>
              <a:t>Finding Your Call to Action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95388" y="8568028"/>
            <a:ext cx="5388952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FAFFE7"/>
                </a:solidFill>
                <a:latin typeface="Lato Bold"/>
                <a:ea typeface="Lato Bold"/>
                <a:cs typeface="Lato Bold"/>
                <a:sym typeface="Lato Bold"/>
              </a:rPr>
              <a:t>Connect and Share Your Feedback</a:t>
            </a:r>
          </a:p>
        </p:txBody>
      </p:sp>
      <p:sp>
        <p:nvSpPr>
          <p:cNvPr id="20" name="Freeform 20"/>
          <p:cNvSpPr/>
          <p:nvPr/>
        </p:nvSpPr>
        <p:spPr>
          <a:xfrm>
            <a:off x="3775506" y="2932407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014981" y="3022247"/>
            <a:ext cx="416399" cy="639471"/>
          </a:xfrm>
          <a:custGeom>
            <a:avLst/>
            <a:gdLst/>
            <a:ahLst/>
            <a:cxnLst/>
            <a:rect l="l" t="t" r="r" b="b"/>
            <a:pathLst>
              <a:path w="416399" h="639471">
                <a:moveTo>
                  <a:pt x="0" y="0"/>
                </a:moveTo>
                <a:lnTo>
                  <a:pt x="416399" y="0"/>
                </a:lnTo>
                <a:lnTo>
                  <a:pt x="416399" y="639471"/>
                </a:lnTo>
                <a:lnTo>
                  <a:pt x="0" y="639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697" t="-14692" r="-49174" b="-19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775506" y="828493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69" y="0"/>
                </a:lnTo>
                <a:lnTo>
                  <a:pt x="994269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825309" y="664209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3846522" y="4809756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5"/>
                </a:lnTo>
                <a:lnTo>
                  <a:pt x="0" y="10554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24300"/>
            <a:ext cx="11340514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Introducing Our Panel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255252" y="1601248"/>
            <a:ext cx="6633996" cy="3431500"/>
            <a:chOff x="0" y="0"/>
            <a:chExt cx="2354580" cy="12179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697A0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823752" y="5254252"/>
            <a:ext cx="6633996" cy="3431500"/>
            <a:chOff x="0" y="0"/>
            <a:chExt cx="2354580" cy="1217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17930"/>
            </a:xfrm>
            <a:custGeom>
              <a:avLst/>
              <a:gdLst/>
              <a:ahLst/>
              <a:cxnLst/>
              <a:rect l="l" t="t" r="r" b="b"/>
              <a:pathLst>
                <a:path w="2353310" h="1217930">
                  <a:moveTo>
                    <a:pt x="784860" y="1150620"/>
                  </a:moveTo>
                  <a:cubicBezTo>
                    <a:pt x="905510" y="1191260"/>
                    <a:pt x="1042670" y="1217930"/>
                    <a:pt x="1177290" y="1217930"/>
                  </a:cubicBezTo>
                  <a:cubicBezTo>
                    <a:pt x="1311910" y="1217930"/>
                    <a:pt x="1441450" y="1195070"/>
                    <a:pt x="1560830" y="1154430"/>
                  </a:cubicBezTo>
                  <a:cubicBezTo>
                    <a:pt x="1563370" y="1153160"/>
                    <a:pt x="1565910" y="1153160"/>
                    <a:pt x="1568450" y="1151890"/>
                  </a:cubicBezTo>
                  <a:cubicBezTo>
                    <a:pt x="2016760" y="989330"/>
                    <a:pt x="2346960" y="560070"/>
                    <a:pt x="2353310" y="6350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500"/>
                  </a:lnTo>
                  <a:cubicBezTo>
                    <a:pt x="6350" y="562610"/>
                    <a:pt x="331470" y="991870"/>
                    <a:pt x="784860" y="115062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856027" y="531307"/>
            <a:ext cx="2569444" cy="25694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C60C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182176" y="5280595"/>
            <a:ext cx="2411629" cy="3378814"/>
          </a:xfrm>
          <a:custGeom>
            <a:avLst/>
            <a:gdLst/>
            <a:ahLst/>
            <a:cxnLst/>
            <a:rect l="l" t="t" r="r" b="b"/>
            <a:pathLst>
              <a:path w="2411629" h="3378814">
                <a:moveTo>
                  <a:pt x="0" y="0"/>
                </a:moveTo>
                <a:lnTo>
                  <a:pt x="2411629" y="0"/>
                </a:lnTo>
                <a:lnTo>
                  <a:pt x="2411629" y="3378814"/>
                </a:lnTo>
                <a:lnTo>
                  <a:pt x="0" y="3378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59732" y="4786498"/>
            <a:ext cx="7249012" cy="7249012"/>
          </a:xfrm>
          <a:custGeom>
            <a:avLst/>
            <a:gdLst/>
            <a:ahLst/>
            <a:cxnLst/>
            <a:rect l="l" t="t" r="r" b="b"/>
            <a:pathLst>
              <a:path w="7249012" h="7249012">
                <a:moveTo>
                  <a:pt x="0" y="7249012"/>
                </a:moveTo>
                <a:lnTo>
                  <a:pt x="7249011" y="7249012"/>
                </a:lnTo>
                <a:lnTo>
                  <a:pt x="7249011" y="0"/>
                </a:lnTo>
                <a:lnTo>
                  <a:pt x="0" y="0"/>
                </a:lnTo>
                <a:lnTo>
                  <a:pt x="0" y="72490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07171" y="3298607"/>
            <a:ext cx="4765692" cy="5329146"/>
            <a:chOff x="0" y="0"/>
            <a:chExt cx="1291439" cy="1444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1439" cy="1444128"/>
            </a:xfrm>
            <a:custGeom>
              <a:avLst/>
              <a:gdLst/>
              <a:ahLst/>
              <a:cxnLst/>
              <a:rect l="l" t="t" r="r" b="b"/>
              <a:pathLst>
                <a:path w="1291439" h="1444128">
                  <a:moveTo>
                    <a:pt x="34115" y="0"/>
                  </a:moveTo>
                  <a:lnTo>
                    <a:pt x="1257325" y="0"/>
                  </a:lnTo>
                  <a:cubicBezTo>
                    <a:pt x="1266372" y="0"/>
                    <a:pt x="1275050" y="3594"/>
                    <a:pt x="1281447" y="9992"/>
                  </a:cubicBezTo>
                  <a:cubicBezTo>
                    <a:pt x="1287845" y="16390"/>
                    <a:pt x="1291439" y="25067"/>
                    <a:pt x="1291439" y="34115"/>
                  </a:cubicBezTo>
                  <a:lnTo>
                    <a:pt x="1291439" y="1410013"/>
                  </a:lnTo>
                  <a:cubicBezTo>
                    <a:pt x="1291439" y="1419061"/>
                    <a:pt x="1287845" y="1427738"/>
                    <a:pt x="1281447" y="1434136"/>
                  </a:cubicBezTo>
                  <a:cubicBezTo>
                    <a:pt x="1275050" y="1440534"/>
                    <a:pt x="1266372" y="1444128"/>
                    <a:pt x="1257325" y="1444128"/>
                  </a:cubicBezTo>
                  <a:lnTo>
                    <a:pt x="34115" y="1444128"/>
                  </a:lnTo>
                  <a:cubicBezTo>
                    <a:pt x="25067" y="1444128"/>
                    <a:pt x="16390" y="1440534"/>
                    <a:pt x="9992" y="1434136"/>
                  </a:cubicBezTo>
                  <a:cubicBezTo>
                    <a:pt x="3594" y="1427738"/>
                    <a:pt x="0" y="1419061"/>
                    <a:pt x="0" y="1410013"/>
                  </a:cubicBezTo>
                  <a:lnTo>
                    <a:pt x="0" y="34115"/>
                  </a:lnTo>
                  <a:cubicBezTo>
                    <a:pt x="0" y="25067"/>
                    <a:pt x="3594" y="16390"/>
                    <a:pt x="9992" y="9992"/>
                  </a:cubicBezTo>
                  <a:cubicBezTo>
                    <a:pt x="16390" y="3594"/>
                    <a:pt x="25067" y="0"/>
                    <a:pt x="34115" y="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1439" cy="1491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11104" y="6714784"/>
            <a:ext cx="5516738" cy="3361269"/>
          </a:xfrm>
          <a:custGeom>
            <a:avLst/>
            <a:gdLst/>
            <a:ahLst/>
            <a:cxnLst/>
            <a:rect l="l" t="t" r="r" b="b"/>
            <a:pathLst>
              <a:path w="5516738" h="3361269">
                <a:moveTo>
                  <a:pt x="0" y="0"/>
                </a:moveTo>
                <a:lnTo>
                  <a:pt x="5516738" y="0"/>
                </a:lnTo>
                <a:lnTo>
                  <a:pt x="5516738" y="3361269"/>
                </a:lnTo>
                <a:lnTo>
                  <a:pt x="0" y="3361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5" b="-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117822" y="-5522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10144" y="3298607"/>
            <a:ext cx="1181591" cy="664373"/>
          </a:xfrm>
          <a:custGeom>
            <a:avLst/>
            <a:gdLst/>
            <a:ahLst/>
            <a:cxnLst/>
            <a:rect l="l" t="t" r="r" b="b"/>
            <a:pathLst>
              <a:path w="1181591" h="664373">
                <a:moveTo>
                  <a:pt x="0" y="0"/>
                </a:moveTo>
                <a:lnTo>
                  <a:pt x="1181591" y="0"/>
                </a:lnTo>
                <a:lnTo>
                  <a:pt x="1181591" y="664373"/>
                </a:lnTo>
                <a:lnTo>
                  <a:pt x="0" y="664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594" t="-37581" r="-19450" b="-34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20556" y="6090165"/>
            <a:ext cx="1023754" cy="462958"/>
          </a:xfrm>
          <a:custGeom>
            <a:avLst/>
            <a:gdLst/>
            <a:ahLst/>
            <a:cxnLst/>
            <a:rect l="l" t="t" r="r" b="b"/>
            <a:pathLst>
              <a:path w="1023754" h="462958">
                <a:moveTo>
                  <a:pt x="0" y="0"/>
                </a:moveTo>
                <a:lnTo>
                  <a:pt x="1023753" y="0"/>
                </a:lnTo>
                <a:lnTo>
                  <a:pt x="1023753" y="462958"/>
                </a:lnTo>
                <a:lnTo>
                  <a:pt x="0" y="462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602" t="-69362" b="-66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About the Instructor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21648" y="7858786"/>
            <a:ext cx="433673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25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Andrew Dillon, PhD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20556" y="4222685"/>
            <a:ext cx="7368029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V.M. Daniel Regents Professor 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School of Information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The University of Texas at Austin</a:t>
            </a:r>
            <a:endParaRPr lang="en-US" sz="2000" dirty="0">
              <a:latin typeface="Quicksand Medium" pitchFamily="2" charset="77"/>
              <a:ea typeface="Quicksand"/>
              <a:cs typeface="Quicksand"/>
              <a:sym typeface="Quicksa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10144" y="6812828"/>
            <a:ext cx="7368029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Director of Research Dissemination and Co-Investigator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Leadership Team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National Disability Center for Student Success</a:t>
            </a:r>
            <a:endParaRPr lang="en-US" sz="2000" u="sng" strike="noStrike" dirty="0">
              <a:latin typeface="Quicksand" pitchFamily="2" charset="77"/>
              <a:ea typeface="Quicksand Bold"/>
              <a:cs typeface="Quicksand Bold"/>
              <a:sym typeface="Quicksand Bold"/>
              <a:hlinkClick r:id="rId9" tooltip="https://nationaldisabilitycenter.or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652274" y="8501950"/>
            <a:ext cx="2617771" cy="38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1943">
                <a:solidFill>
                  <a:srgbClr val="354F66">
                    <a:alpha val="78824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Instructor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3910" y="1951315"/>
            <a:ext cx="100500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i="1" dirty="0">
                <a:solidFill>
                  <a:srgbClr val="354F66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Award-winning professor focused on the human response to information technology and services, and former dean of the School of Information at UT Austin.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1219200" y="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119" y="3298607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07171" y="2375267"/>
            <a:ext cx="4738681" cy="4738681"/>
          </a:xfrm>
          <a:custGeom>
            <a:avLst/>
            <a:gdLst/>
            <a:ahLst/>
            <a:cxnLst/>
            <a:rect l="l" t="t" r="r" b="b"/>
            <a:pathLst>
              <a:path w="4738681" h="4738681">
                <a:moveTo>
                  <a:pt x="0" y="0"/>
                </a:moveTo>
                <a:lnTo>
                  <a:pt x="4738681" y="0"/>
                </a:lnTo>
                <a:lnTo>
                  <a:pt x="4738681" y="4738682"/>
                </a:lnTo>
                <a:lnTo>
                  <a:pt x="0" y="4738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919098" y="4877444"/>
            <a:ext cx="7249012" cy="7249012"/>
          </a:xfrm>
          <a:custGeom>
            <a:avLst/>
            <a:gdLst/>
            <a:ahLst/>
            <a:cxnLst/>
            <a:rect l="l" t="t" r="r" b="b"/>
            <a:pathLst>
              <a:path w="7249012" h="7249012">
                <a:moveTo>
                  <a:pt x="0" y="7249012"/>
                </a:moveTo>
                <a:lnTo>
                  <a:pt x="7249011" y="7249012"/>
                </a:lnTo>
                <a:lnTo>
                  <a:pt x="7249011" y="0"/>
                </a:lnTo>
                <a:lnTo>
                  <a:pt x="0" y="0"/>
                </a:lnTo>
                <a:lnTo>
                  <a:pt x="0" y="72490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07171" y="3298607"/>
            <a:ext cx="4765692" cy="5329146"/>
            <a:chOff x="0" y="0"/>
            <a:chExt cx="1291439" cy="1444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1439" cy="1444128"/>
            </a:xfrm>
            <a:custGeom>
              <a:avLst/>
              <a:gdLst/>
              <a:ahLst/>
              <a:cxnLst/>
              <a:rect l="l" t="t" r="r" b="b"/>
              <a:pathLst>
                <a:path w="1291439" h="1444128">
                  <a:moveTo>
                    <a:pt x="34115" y="0"/>
                  </a:moveTo>
                  <a:lnTo>
                    <a:pt x="1257325" y="0"/>
                  </a:lnTo>
                  <a:cubicBezTo>
                    <a:pt x="1266372" y="0"/>
                    <a:pt x="1275050" y="3594"/>
                    <a:pt x="1281447" y="9992"/>
                  </a:cubicBezTo>
                  <a:cubicBezTo>
                    <a:pt x="1287845" y="16390"/>
                    <a:pt x="1291439" y="25067"/>
                    <a:pt x="1291439" y="34115"/>
                  </a:cubicBezTo>
                  <a:lnTo>
                    <a:pt x="1291439" y="1410013"/>
                  </a:lnTo>
                  <a:cubicBezTo>
                    <a:pt x="1291439" y="1419061"/>
                    <a:pt x="1287845" y="1427738"/>
                    <a:pt x="1281447" y="1434136"/>
                  </a:cubicBezTo>
                  <a:cubicBezTo>
                    <a:pt x="1275050" y="1440534"/>
                    <a:pt x="1266372" y="1444128"/>
                    <a:pt x="1257325" y="1444128"/>
                  </a:cubicBezTo>
                  <a:lnTo>
                    <a:pt x="34115" y="1444128"/>
                  </a:lnTo>
                  <a:cubicBezTo>
                    <a:pt x="25067" y="1444128"/>
                    <a:pt x="16390" y="1440534"/>
                    <a:pt x="9992" y="1434136"/>
                  </a:cubicBezTo>
                  <a:cubicBezTo>
                    <a:pt x="3594" y="1427738"/>
                    <a:pt x="0" y="1419061"/>
                    <a:pt x="0" y="1410013"/>
                  </a:cubicBezTo>
                  <a:lnTo>
                    <a:pt x="0" y="34115"/>
                  </a:lnTo>
                  <a:cubicBezTo>
                    <a:pt x="0" y="25067"/>
                    <a:pt x="3594" y="16390"/>
                    <a:pt x="9992" y="9992"/>
                  </a:cubicBezTo>
                  <a:cubicBezTo>
                    <a:pt x="16390" y="3594"/>
                    <a:pt x="25067" y="0"/>
                    <a:pt x="34115" y="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1439" cy="1491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11104" y="6714784"/>
            <a:ext cx="5516738" cy="3361269"/>
          </a:xfrm>
          <a:custGeom>
            <a:avLst/>
            <a:gdLst/>
            <a:ahLst/>
            <a:cxnLst/>
            <a:rect l="l" t="t" r="r" b="b"/>
            <a:pathLst>
              <a:path w="5516738" h="3361269">
                <a:moveTo>
                  <a:pt x="0" y="0"/>
                </a:moveTo>
                <a:lnTo>
                  <a:pt x="5516738" y="0"/>
                </a:lnTo>
                <a:lnTo>
                  <a:pt x="5516738" y="3361269"/>
                </a:lnTo>
                <a:lnTo>
                  <a:pt x="0" y="3361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5" b="-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117822" y="-5522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About the Instructor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21648" y="7858786"/>
            <a:ext cx="433673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25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Jen Moon, PhD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2274" y="8501950"/>
            <a:ext cx="2617771" cy="38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1943">
                <a:solidFill>
                  <a:srgbClr val="354F66">
                    <a:alpha val="78824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Instructor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63910" y="1951315"/>
            <a:ext cx="106710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 i="1" dirty="0">
                <a:solidFill>
                  <a:srgbClr val="354F66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Award-winning Vice Provost and Professor of Instruction focused on molecular biosciences, inclusive teaching, and skill-building.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1219200" y="-9387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AutoShape 1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658146" y="2747205"/>
            <a:ext cx="4359038" cy="4359038"/>
          </a:xfrm>
          <a:custGeom>
            <a:avLst/>
            <a:gdLst/>
            <a:ahLst/>
            <a:cxnLst/>
            <a:rect l="l" t="t" r="r" b="b"/>
            <a:pathLst>
              <a:path w="4359038" h="4359038">
                <a:moveTo>
                  <a:pt x="0" y="0"/>
                </a:moveTo>
                <a:lnTo>
                  <a:pt x="4359038" y="0"/>
                </a:lnTo>
                <a:lnTo>
                  <a:pt x="4359038" y="4359039"/>
                </a:lnTo>
                <a:lnTo>
                  <a:pt x="0" y="4359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8210144" y="3298607"/>
            <a:ext cx="1181591" cy="664373"/>
          </a:xfrm>
          <a:custGeom>
            <a:avLst/>
            <a:gdLst/>
            <a:ahLst/>
            <a:cxnLst/>
            <a:rect l="l" t="t" r="r" b="b"/>
            <a:pathLst>
              <a:path w="1181591" h="664373">
                <a:moveTo>
                  <a:pt x="0" y="0"/>
                </a:moveTo>
                <a:lnTo>
                  <a:pt x="1181591" y="0"/>
                </a:lnTo>
                <a:lnTo>
                  <a:pt x="1181591" y="664373"/>
                </a:lnTo>
                <a:lnTo>
                  <a:pt x="0" y="6643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594" t="-37581" r="-19450" b="-34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220556" y="6090165"/>
            <a:ext cx="1023754" cy="462958"/>
          </a:xfrm>
          <a:custGeom>
            <a:avLst/>
            <a:gdLst/>
            <a:ahLst/>
            <a:cxnLst/>
            <a:rect l="l" t="t" r="r" b="b"/>
            <a:pathLst>
              <a:path w="1023754" h="462958">
                <a:moveTo>
                  <a:pt x="0" y="0"/>
                </a:moveTo>
                <a:lnTo>
                  <a:pt x="1023753" y="0"/>
                </a:lnTo>
                <a:lnTo>
                  <a:pt x="1023753" y="462958"/>
                </a:lnTo>
                <a:lnTo>
                  <a:pt x="0" y="462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602" t="-69362" b="-66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220556" y="4222685"/>
            <a:ext cx="7368029" cy="14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Professor of Instruction</a:t>
            </a: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Vice Provost for Professional-Track Faculty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Department of Molecular Biosciences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The University of Texas at Austin</a:t>
            </a:r>
            <a:endParaRPr lang="en-US" sz="2000" dirty="0">
              <a:latin typeface="Quicksand Medium" pitchFamily="2" charset="77"/>
              <a:ea typeface="Quicksand"/>
              <a:cs typeface="Quicksand"/>
              <a:sym typeface="Quicksa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210144" y="6812828"/>
            <a:ext cx="7368029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Faculty Cadre Member 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National Disability Center for Student Success</a:t>
            </a:r>
            <a:endParaRPr lang="en-US" sz="2000" dirty="0">
              <a:latin typeface="Quicksand Medium" pitchFamily="2" charset="77"/>
              <a:ea typeface="Quicksand"/>
              <a:cs typeface="Quicksand"/>
              <a:sym typeface="Quicksand"/>
            </a:endParaRP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354F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29119" y="3298607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59732" y="4786498"/>
            <a:ext cx="7249012" cy="7249012"/>
          </a:xfrm>
          <a:custGeom>
            <a:avLst/>
            <a:gdLst/>
            <a:ahLst/>
            <a:cxnLst/>
            <a:rect l="l" t="t" r="r" b="b"/>
            <a:pathLst>
              <a:path w="7249012" h="7249012">
                <a:moveTo>
                  <a:pt x="0" y="7249012"/>
                </a:moveTo>
                <a:lnTo>
                  <a:pt x="7249011" y="7249012"/>
                </a:lnTo>
                <a:lnTo>
                  <a:pt x="7249011" y="0"/>
                </a:lnTo>
                <a:lnTo>
                  <a:pt x="0" y="0"/>
                </a:lnTo>
                <a:lnTo>
                  <a:pt x="0" y="72490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607171" y="3298607"/>
            <a:ext cx="4765692" cy="5329146"/>
            <a:chOff x="0" y="0"/>
            <a:chExt cx="1291439" cy="1444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1439" cy="1444128"/>
            </a:xfrm>
            <a:custGeom>
              <a:avLst/>
              <a:gdLst/>
              <a:ahLst/>
              <a:cxnLst/>
              <a:rect l="l" t="t" r="r" b="b"/>
              <a:pathLst>
                <a:path w="1291439" h="1444128">
                  <a:moveTo>
                    <a:pt x="34115" y="0"/>
                  </a:moveTo>
                  <a:lnTo>
                    <a:pt x="1257325" y="0"/>
                  </a:lnTo>
                  <a:cubicBezTo>
                    <a:pt x="1266372" y="0"/>
                    <a:pt x="1275050" y="3594"/>
                    <a:pt x="1281447" y="9992"/>
                  </a:cubicBezTo>
                  <a:cubicBezTo>
                    <a:pt x="1287845" y="16390"/>
                    <a:pt x="1291439" y="25067"/>
                    <a:pt x="1291439" y="34115"/>
                  </a:cubicBezTo>
                  <a:lnTo>
                    <a:pt x="1291439" y="1410013"/>
                  </a:lnTo>
                  <a:cubicBezTo>
                    <a:pt x="1291439" y="1419061"/>
                    <a:pt x="1287845" y="1427738"/>
                    <a:pt x="1281447" y="1434136"/>
                  </a:cubicBezTo>
                  <a:cubicBezTo>
                    <a:pt x="1275050" y="1440534"/>
                    <a:pt x="1266372" y="1444128"/>
                    <a:pt x="1257325" y="1444128"/>
                  </a:cubicBezTo>
                  <a:lnTo>
                    <a:pt x="34115" y="1444128"/>
                  </a:lnTo>
                  <a:cubicBezTo>
                    <a:pt x="25067" y="1444128"/>
                    <a:pt x="16390" y="1440534"/>
                    <a:pt x="9992" y="1434136"/>
                  </a:cubicBezTo>
                  <a:cubicBezTo>
                    <a:pt x="3594" y="1427738"/>
                    <a:pt x="0" y="1419061"/>
                    <a:pt x="0" y="1410013"/>
                  </a:cubicBezTo>
                  <a:lnTo>
                    <a:pt x="0" y="34115"/>
                  </a:lnTo>
                  <a:cubicBezTo>
                    <a:pt x="0" y="25067"/>
                    <a:pt x="3594" y="16390"/>
                    <a:pt x="9992" y="9992"/>
                  </a:cubicBezTo>
                  <a:cubicBezTo>
                    <a:pt x="16390" y="3594"/>
                    <a:pt x="25067" y="0"/>
                    <a:pt x="34115" y="0"/>
                  </a:cubicBezTo>
                  <a:close/>
                </a:path>
              </a:pathLst>
            </a:custGeom>
            <a:solidFill>
              <a:srgbClr val="99C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1439" cy="1491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11104" y="6714784"/>
            <a:ext cx="5516738" cy="3361269"/>
          </a:xfrm>
          <a:custGeom>
            <a:avLst/>
            <a:gdLst/>
            <a:ahLst/>
            <a:cxnLst/>
            <a:rect l="l" t="t" r="r" b="b"/>
            <a:pathLst>
              <a:path w="5516738" h="3361269">
                <a:moveTo>
                  <a:pt x="0" y="0"/>
                </a:moveTo>
                <a:lnTo>
                  <a:pt x="5516738" y="0"/>
                </a:lnTo>
                <a:lnTo>
                  <a:pt x="5516738" y="3361269"/>
                </a:lnTo>
                <a:lnTo>
                  <a:pt x="0" y="3361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5" b="-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117822" y="-55226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210144" y="3298607"/>
            <a:ext cx="1181591" cy="664373"/>
          </a:xfrm>
          <a:custGeom>
            <a:avLst/>
            <a:gdLst/>
            <a:ahLst/>
            <a:cxnLst/>
            <a:rect l="l" t="t" r="r" b="b"/>
            <a:pathLst>
              <a:path w="1181591" h="664373">
                <a:moveTo>
                  <a:pt x="0" y="0"/>
                </a:moveTo>
                <a:lnTo>
                  <a:pt x="1181591" y="0"/>
                </a:lnTo>
                <a:lnTo>
                  <a:pt x="1181591" y="664373"/>
                </a:lnTo>
                <a:lnTo>
                  <a:pt x="0" y="664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594" t="-37581" r="-19450" b="-34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20556" y="6090165"/>
            <a:ext cx="1023754" cy="462958"/>
          </a:xfrm>
          <a:custGeom>
            <a:avLst/>
            <a:gdLst/>
            <a:ahLst/>
            <a:cxnLst/>
            <a:rect l="l" t="t" r="r" b="b"/>
            <a:pathLst>
              <a:path w="1023754" h="462958">
                <a:moveTo>
                  <a:pt x="0" y="0"/>
                </a:moveTo>
                <a:lnTo>
                  <a:pt x="1023753" y="0"/>
                </a:lnTo>
                <a:lnTo>
                  <a:pt x="1023753" y="462958"/>
                </a:lnTo>
                <a:lnTo>
                  <a:pt x="0" y="462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602" t="-69362" b="-663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About the Instructor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21648" y="7858786"/>
            <a:ext cx="433673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25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Earl Huff Jr., PhD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20556" y="4222685"/>
            <a:ext cx="7368029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Assistant Professor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School of Information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The University of Texas at Austin</a:t>
            </a:r>
            <a:endParaRPr lang="en-US" sz="2000" dirty="0">
              <a:latin typeface="Quicksand Medium" pitchFamily="2" charset="77"/>
              <a:ea typeface="Quicksand"/>
              <a:cs typeface="Quicksand"/>
              <a:sym typeface="Quicksa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10144" y="6812828"/>
            <a:ext cx="7368029" cy="68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Faculty Cadre Member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National Disability Center for Student Success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52274" y="8501950"/>
            <a:ext cx="2617771" cy="38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1943">
                <a:solidFill>
                  <a:srgbClr val="354F66">
                    <a:alpha val="78824"/>
                  </a:srgbClr>
                </a:solidFill>
                <a:latin typeface="Quicksand"/>
                <a:ea typeface="Quicksand"/>
                <a:cs typeface="Quicksand"/>
                <a:sym typeface="Quicksand"/>
              </a:rPr>
              <a:t>Instructor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3910" y="1951315"/>
            <a:ext cx="109758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i="1" dirty="0">
                <a:solidFill>
                  <a:srgbClr val="354F66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Assistant Professor focused on access in electronic learning (e-learning) and e-learning technologies.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1231580" y="-45139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80318" y="2428661"/>
            <a:ext cx="4448875" cy="4686179"/>
          </a:xfrm>
          <a:custGeom>
            <a:avLst/>
            <a:gdLst/>
            <a:ahLst/>
            <a:cxnLst/>
            <a:rect l="l" t="t" r="r" b="b"/>
            <a:pathLst>
              <a:path w="4448875" h="4686179">
                <a:moveTo>
                  <a:pt x="0" y="0"/>
                </a:moveTo>
                <a:lnTo>
                  <a:pt x="4448874" y="0"/>
                </a:lnTo>
                <a:lnTo>
                  <a:pt x="4448874" y="4686179"/>
                </a:lnTo>
                <a:lnTo>
                  <a:pt x="0" y="46861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8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9119" y="3298607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035319" y="-832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4006619" y="63120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34182" y="2286302"/>
            <a:ext cx="16932953" cy="6547550"/>
            <a:chOff x="0" y="0"/>
            <a:chExt cx="4459708" cy="1724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9708" cy="1724458"/>
            </a:xfrm>
            <a:custGeom>
              <a:avLst/>
              <a:gdLst/>
              <a:ahLst/>
              <a:cxnLst/>
              <a:rect l="l" t="t" r="r" b="b"/>
              <a:pathLst>
                <a:path w="4459708" h="1724458">
                  <a:moveTo>
                    <a:pt x="10973" y="0"/>
                  </a:moveTo>
                  <a:lnTo>
                    <a:pt x="4448735" y="0"/>
                  </a:lnTo>
                  <a:cubicBezTo>
                    <a:pt x="4454795" y="0"/>
                    <a:pt x="4459708" y="4913"/>
                    <a:pt x="4459708" y="10973"/>
                  </a:cubicBezTo>
                  <a:lnTo>
                    <a:pt x="4459708" y="1713485"/>
                  </a:lnTo>
                  <a:cubicBezTo>
                    <a:pt x="4459708" y="1716395"/>
                    <a:pt x="4458551" y="1719186"/>
                    <a:pt x="4456494" y="1721244"/>
                  </a:cubicBezTo>
                  <a:cubicBezTo>
                    <a:pt x="4454436" y="1723302"/>
                    <a:pt x="4451645" y="1724458"/>
                    <a:pt x="4448735" y="1724458"/>
                  </a:cubicBezTo>
                  <a:lnTo>
                    <a:pt x="10973" y="1724458"/>
                  </a:lnTo>
                  <a:cubicBezTo>
                    <a:pt x="8063" y="1724458"/>
                    <a:pt x="5272" y="1723302"/>
                    <a:pt x="3214" y="1721244"/>
                  </a:cubicBezTo>
                  <a:cubicBezTo>
                    <a:pt x="1156" y="1719186"/>
                    <a:pt x="0" y="1716395"/>
                    <a:pt x="0" y="1713485"/>
                  </a:cubicBezTo>
                  <a:lnTo>
                    <a:pt x="0" y="10973"/>
                  </a:lnTo>
                  <a:cubicBezTo>
                    <a:pt x="0" y="8063"/>
                    <a:pt x="1156" y="5272"/>
                    <a:pt x="3214" y="3214"/>
                  </a:cubicBezTo>
                  <a:cubicBezTo>
                    <a:pt x="5272" y="1156"/>
                    <a:pt x="8063" y="0"/>
                    <a:pt x="109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9708" cy="1762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74790" y="5023095"/>
            <a:ext cx="370481" cy="556069"/>
          </a:xfrm>
          <a:custGeom>
            <a:avLst/>
            <a:gdLst/>
            <a:ahLst/>
            <a:cxnLst/>
            <a:rect l="l" t="t" r="r" b="b"/>
            <a:pathLst>
              <a:path w="370481" h="556069">
                <a:moveTo>
                  <a:pt x="0" y="0"/>
                </a:moveTo>
                <a:lnTo>
                  <a:pt x="370481" y="0"/>
                </a:lnTo>
                <a:lnTo>
                  <a:pt x="370481" y="556069"/>
                </a:lnTo>
                <a:lnTo>
                  <a:pt x="0" y="556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20477" y="3019837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8" y="0"/>
                </a:lnTo>
                <a:lnTo>
                  <a:pt x="1145368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614629" y="2802667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Consider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14629" y="3320736"/>
            <a:ext cx="569034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Barriers before they arise by building flexibility into timelines, deadlines, and extensions.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34182" y="1019175"/>
            <a:ext cx="14795185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 dirty="0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6 Ways to Take Action in Your Classroom</a:t>
            </a:r>
          </a:p>
        </p:txBody>
      </p:sp>
      <p:sp>
        <p:nvSpPr>
          <p:cNvPr id="12" name="Freeform 12"/>
          <p:cNvSpPr/>
          <p:nvPr/>
        </p:nvSpPr>
        <p:spPr>
          <a:xfrm>
            <a:off x="3020477" y="5021705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8" y="0"/>
                </a:lnTo>
                <a:lnTo>
                  <a:pt x="1145368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614629" y="4804535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Identify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14629" y="5322604"/>
            <a:ext cx="569034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Support from your accommodations office when navigating student needs and requests.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20477" y="7023573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8" y="0"/>
                </a:lnTo>
                <a:lnTo>
                  <a:pt x="1145368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14629" y="6806403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Invite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14629" y="7324473"/>
            <a:ext cx="569034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Support from your accommodations office when navigating student needs and requests.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386513" y="3019837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980665" y="2802667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Gather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9557" y="3284162"/>
            <a:ext cx="614186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Multiple ways for students to engage—quiet writing, paired sharing, video, and more.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386513" y="5021705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80665" y="4804535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Align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79557" y="5286030"/>
            <a:ext cx="614186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Course reminders and assignment trackers to reduce cognitive load and keep students on track.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386513" y="7023573"/>
            <a:ext cx="1145369" cy="1030832"/>
          </a:xfrm>
          <a:custGeom>
            <a:avLst/>
            <a:gdLst/>
            <a:ahLst/>
            <a:cxnLst/>
            <a:rect l="l" t="t" r="r" b="b"/>
            <a:pathLst>
              <a:path w="1145369" h="1030832">
                <a:moveTo>
                  <a:pt x="0" y="0"/>
                </a:moveTo>
                <a:lnTo>
                  <a:pt x="1145369" y="0"/>
                </a:lnTo>
                <a:lnTo>
                  <a:pt x="1145369" y="1030832"/>
                </a:lnTo>
                <a:lnTo>
                  <a:pt x="0" y="103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1980665" y="6806403"/>
            <a:ext cx="467279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Research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79557" y="7287898"/>
            <a:ext cx="614186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354F66"/>
                </a:solidFill>
                <a:latin typeface="Quicksand"/>
                <a:ea typeface="Quicksand"/>
                <a:cs typeface="Quicksand"/>
                <a:sym typeface="Quicksand"/>
              </a:rPr>
              <a:t>Accessibility of media—check captions, alt text, and consider recording lectures for all students.</a:t>
            </a:r>
          </a:p>
        </p:txBody>
      </p:sp>
      <p:sp>
        <p:nvSpPr>
          <p:cNvPr id="27" name="AutoShape 27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29119" y="4984349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39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Freeform 41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Freeform 45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32123" y="2472706"/>
            <a:ext cx="4074964" cy="5351456"/>
            <a:chOff x="0" y="0"/>
            <a:chExt cx="966667" cy="12694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598141" y="3985387"/>
            <a:ext cx="4074964" cy="5351456"/>
            <a:chOff x="0" y="0"/>
            <a:chExt cx="966667" cy="12694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17595" y="3985387"/>
            <a:ext cx="4074964" cy="5351456"/>
            <a:chOff x="0" y="0"/>
            <a:chExt cx="966667" cy="12694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6667" cy="1269477"/>
            </a:xfrm>
            <a:custGeom>
              <a:avLst/>
              <a:gdLst/>
              <a:ahLst/>
              <a:cxnLst/>
              <a:rect l="l" t="t" r="r" b="b"/>
              <a:pathLst>
                <a:path w="966667" h="1269477">
                  <a:moveTo>
                    <a:pt x="842207" y="1269477"/>
                  </a:moveTo>
                  <a:lnTo>
                    <a:pt x="124460" y="1269477"/>
                  </a:lnTo>
                  <a:cubicBezTo>
                    <a:pt x="55880" y="1269477"/>
                    <a:pt x="0" y="1213597"/>
                    <a:pt x="0" y="11450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2207" y="0"/>
                  </a:lnTo>
                  <a:cubicBezTo>
                    <a:pt x="910787" y="0"/>
                    <a:pt x="966667" y="55880"/>
                    <a:pt x="966667" y="124460"/>
                  </a:cubicBezTo>
                  <a:lnTo>
                    <a:pt x="966667" y="1145017"/>
                  </a:lnTo>
                  <a:cubicBezTo>
                    <a:pt x="966667" y="1213597"/>
                    <a:pt x="910787" y="1269477"/>
                    <a:pt x="842207" y="126947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3539290" y="4698678"/>
            <a:ext cx="2192666" cy="1962436"/>
          </a:xfrm>
          <a:custGeom>
            <a:avLst/>
            <a:gdLst/>
            <a:ahLst/>
            <a:cxnLst/>
            <a:rect l="l" t="t" r="r" b="b"/>
            <a:pathLst>
              <a:path w="2192666" h="1962436">
                <a:moveTo>
                  <a:pt x="0" y="0"/>
                </a:moveTo>
                <a:lnTo>
                  <a:pt x="2192666" y="0"/>
                </a:lnTo>
                <a:lnTo>
                  <a:pt x="2192666" y="1962437"/>
                </a:lnTo>
                <a:lnTo>
                  <a:pt x="0" y="1962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11112" y="4538615"/>
            <a:ext cx="2487931" cy="2410183"/>
          </a:xfrm>
          <a:custGeom>
            <a:avLst/>
            <a:gdLst/>
            <a:ahLst/>
            <a:cxnLst/>
            <a:rect l="l" t="t" r="r" b="b"/>
            <a:pathLst>
              <a:path w="2487931" h="2410183">
                <a:moveTo>
                  <a:pt x="0" y="0"/>
                </a:moveTo>
                <a:lnTo>
                  <a:pt x="2487930" y="0"/>
                </a:lnTo>
                <a:lnTo>
                  <a:pt x="2487930" y="2410183"/>
                </a:lnTo>
                <a:lnTo>
                  <a:pt x="0" y="2410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02969" y="2158112"/>
            <a:ext cx="2533271" cy="3196557"/>
          </a:xfrm>
          <a:custGeom>
            <a:avLst/>
            <a:gdLst/>
            <a:ahLst/>
            <a:cxnLst/>
            <a:rect l="l" t="t" r="r" b="b"/>
            <a:pathLst>
              <a:path w="2533271" h="3196557">
                <a:moveTo>
                  <a:pt x="0" y="0"/>
                </a:moveTo>
                <a:lnTo>
                  <a:pt x="2533271" y="0"/>
                </a:lnTo>
                <a:lnTo>
                  <a:pt x="2533271" y="3196557"/>
                </a:lnTo>
                <a:lnTo>
                  <a:pt x="0" y="3196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634182" y="1019175"/>
            <a:ext cx="65098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b="1">
                <a:solidFill>
                  <a:srgbClr val="FAFFE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Stay Connected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32123" y="5664769"/>
            <a:ext cx="4074964" cy="128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Bookmark the Learning Hub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7595" y="7347783"/>
            <a:ext cx="4074964" cy="128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Subscribe for Updates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98141" y="7022235"/>
            <a:ext cx="4074964" cy="19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b="1">
                <a:solidFill>
                  <a:srgbClr val="354F6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Join the Communications Network</a:t>
            </a:r>
          </a:p>
        </p:txBody>
      </p:sp>
      <p:sp>
        <p:nvSpPr>
          <p:cNvPr id="15" name="AutoShape 15"/>
          <p:cNvSpPr/>
          <p:nvPr/>
        </p:nvSpPr>
        <p:spPr>
          <a:xfrm>
            <a:off x="662551" y="760705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662551" y="944854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662551" y="1129003"/>
            <a:ext cx="547526" cy="0"/>
          </a:xfrm>
          <a:prstGeom prst="line">
            <a:avLst/>
          </a:prstGeom>
          <a:ln w="38100" cap="rnd">
            <a:solidFill>
              <a:srgbClr val="354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9209" y="3831937"/>
            <a:ext cx="660060" cy="542899"/>
          </a:xfrm>
          <a:custGeom>
            <a:avLst/>
            <a:gdLst/>
            <a:ahLst/>
            <a:cxnLst/>
            <a:rect l="l" t="t" r="r" b="b"/>
            <a:pathLst>
              <a:path w="660060" h="542899">
                <a:moveTo>
                  <a:pt x="0" y="0"/>
                </a:moveTo>
                <a:lnTo>
                  <a:pt x="660060" y="0"/>
                </a:lnTo>
                <a:lnTo>
                  <a:pt x="660060" y="542899"/>
                </a:lnTo>
                <a:lnTo>
                  <a:pt x="0" y="54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12574" y="2158112"/>
            <a:ext cx="647479" cy="615105"/>
          </a:xfrm>
          <a:custGeom>
            <a:avLst/>
            <a:gdLst/>
            <a:ahLst/>
            <a:cxnLst/>
            <a:rect l="l" t="t" r="r" b="b"/>
            <a:pathLst>
              <a:path w="647479" h="615105">
                <a:moveTo>
                  <a:pt x="0" y="0"/>
                </a:moveTo>
                <a:lnTo>
                  <a:pt x="647479" y="0"/>
                </a:lnTo>
                <a:lnTo>
                  <a:pt x="647479" y="615106"/>
                </a:lnTo>
                <a:lnTo>
                  <a:pt x="0" y="615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39626" y="5433555"/>
            <a:ext cx="593376" cy="732563"/>
          </a:xfrm>
          <a:custGeom>
            <a:avLst/>
            <a:gdLst/>
            <a:ahLst/>
            <a:cxnLst/>
            <a:rect l="l" t="t" r="r" b="b"/>
            <a:pathLst>
              <a:path w="593376" h="732563">
                <a:moveTo>
                  <a:pt x="0" y="0"/>
                </a:moveTo>
                <a:lnTo>
                  <a:pt x="593376" y="0"/>
                </a:lnTo>
                <a:lnTo>
                  <a:pt x="593376" y="732563"/>
                </a:lnTo>
                <a:lnTo>
                  <a:pt x="0" y="732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12574" y="7224837"/>
            <a:ext cx="647479" cy="577875"/>
          </a:xfrm>
          <a:custGeom>
            <a:avLst/>
            <a:gdLst/>
            <a:ahLst/>
            <a:cxnLst/>
            <a:rect l="l" t="t" r="r" b="b"/>
            <a:pathLst>
              <a:path w="647479" h="577875">
                <a:moveTo>
                  <a:pt x="0" y="0"/>
                </a:moveTo>
                <a:lnTo>
                  <a:pt x="647479" y="0"/>
                </a:lnTo>
                <a:lnTo>
                  <a:pt x="647479" y="577876"/>
                </a:lnTo>
                <a:lnTo>
                  <a:pt x="0" y="577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1234301" y="-579580"/>
            <a:ext cx="4526002" cy="11446160"/>
          </a:xfrm>
          <a:custGeom>
            <a:avLst/>
            <a:gdLst/>
            <a:ahLst/>
            <a:cxnLst/>
            <a:rect l="l" t="t" r="r" b="b"/>
            <a:pathLst>
              <a:path w="4526002" h="11446160">
                <a:moveTo>
                  <a:pt x="0" y="0"/>
                </a:moveTo>
                <a:lnTo>
                  <a:pt x="4526002" y="0"/>
                </a:lnTo>
                <a:lnTo>
                  <a:pt x="4526002" y="11446160"/>
                </a:lnTo>
                <a:lnTo>
                  <a:pt x="0" y="11446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0" y="0"/>
            <a:ext cx="191847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9119" y="6691294"/>
            <a:ext cx="1576289" cy="1644962"/>
          </a:xfrm>
          <a:custGeom>
            <a:avLst/>
            <a:gdLst/>
            <a:ahLst/>
            <a:cxnLst/>
            <a:rect l="l" t="t" r="r" b="b"/>
            <a:pathLst>
              <a:path w="1576289" h="1644962">
                <a:moveTo>
                  <a:pt x="0" y="0"/>
                </a:moveTo>
                <a:lnTo>
                  <a:pt x="1576289" y="0"/>
                </a:lnTo>
                <a:lnTo>
                  <a:pt x="1576289" y="1644962"/>
                </a:lnTo>
                <a:lnTo>
                  <a:pt x="0" y="1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43" r="-22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643501" y="760705"/>
            <a:ext cx="547526" cy="406399"/>
            <a:chOff x="0" y="0"/>
            <a:chExt cx="730034" cy="541865"/>
          </a:xfrm>
        </p:grpSpPr>
        <p:sp>
          <p:nvSpPr>
            <p:cNvPr id="26" name="AutoShape 26"/>
            <p:cNvSpPr/>
            <p:nvPr/>
          </p:nvSpPr>
          <p:spPr>
            <a:xfrm>
              <a:off x="0" y="0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0" y="245532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0" y="491065"/>
              <a:ext cx="730034" cy="0"/>
            </a:xfrm>
            <a:prstGeom prst="line">
              <a:avLst/>
            </a:prstGeom>
            <a:ln w="50800" cap="rnd">
              <a:solidFill>
                <a:srgbClr val="354F6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464546" y="7079409"/>
            <a:ext cx="994270" cy="857250"/>
          </a:xfrm>
          <a:custGeom>
            <a:avLst/>
            <a:gdLst/>
            <a:ahLst/>
            <a:cxnLst/>
            <a:rect l="l" t="t" r="r" b="b"/>
            <a:pathLst>
              <a:path w="994270" h="857250">
                <a:moveTo>
                  <a:pt x="0" y="0"/>
                </a:moveTo>
                <a:lnTo>
                  <a:pt x="994270" y="0"/>
                </a:lnTo>
                <a:lnTo>
                  <a:pt x="99427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31063" b="-4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530614" y="1952696"/>
            <a:ext cx="857250" cy="857250"/>
            <a:chOff x="0" y="0"/>
            <a:chExt cx="1143000" cy="1143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43000" cy="1143000"/>
            </a:xfrm>
            <a:custGeom>
              <a:avLst/>
              <a:gdLst/>
              <a:ahLst/>
              <a:cxnLst/>
              <a:rect l="l" t="t" r="r" b="b"/>
              <a:pathLst>
                <a:path w="1143000" h="1143000">
                  <a:moveTo>
                    <a:pt x="0" y="0"/>
                  </a:moveTo>
                  <a:lnTo>
                    <a:pt x="1143000" y="0"/>
                  </a:lnTo>
                  <a:lnTo>
                    <a:pt x="11430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05844" y="124994"/>
              <a:ext cx="531312" cy="822677"/>
            </a:xfrm>
            <a:custGeom>
              <a:avLst/>
              <a:gdLst/>
              <a:ahLst/>
              <a:cxnLst/>
              <a:rect l="l" t="t" r="r" b="b"/>
              <a:pathLst>
                <a:path w="531312" h="822677">
                  <a:moveTo>
                    <a:pt x="0" y="0"/>
                  </a:moveTo>
                  <a:lnTo>
                    <a:pt x="531312" y="0"/>
                  </a:lnTo>
                  <a:lnTo>
                    <a:pt x="531312" y="822677"/>
                  </a:lnTo>
                  <a:lnTo>
                    <a:pt x="0" y="822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5897" t="-15671" r="-59230" b="-23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>
            <a:off x="514350" y="543656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85022" y="3595538"/>
            <a:ext cx="753317" cy="1055436"/>
          </a:xfrm>
          <a:custGeom>
            <a:avLst/>
            <a:gdLst/>
            <a:ahLst/>
            <a:cxnLst/>
            <a:rect l="l" t="t" r="r" b="b"/>
            <a:pathLst>
              <a:path w="753317" h="1055436">
                <a:moveTo>
                  <a:pt x="0" y="0"/>
                </a:moveTo>
                <a:lnTo>
                  <a:pt x="753317" y="0"/>
                </a:lnTo>
                <a:lnTo>
                  <a:pt x="753317" y="1055436"/>
                </a:lnTo>
                <a:lnTo>
                  <a:pt x="0" y="1055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458</Words>
  <Application>Microsoft Macintosh PowerPoint</Application>
  <PresentationFormat>Custom</PresentationFormat>
  <Paragraphs>70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</vt:lpstr>
      <vt:lpstr>Quicksand</vt:lpstr>
      <vt:lpstr>Lato Bold</vt:lpstr>
      <vt:lpstr>Montserrat Bold</vt:lpstr>
      <vt:lpstr>Arial</vt:lpstr>
      <vt:lpstr>Red Hat Display Bold Italics</vt:lpstr>
      <vt:lpstr>Quicksand Bold</vt:lpstr>
      <vt:lpstr>Red Hat Display Bold</vt:lpstr>
      <vt:lpstr>Montserrat Classic Bold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Webcast | Reach all your students: Practical tips for teaching in higher ed</dc:title>
  <cp:lastModifiedBy>Berry, Mytra</cp:lastModifiedBy>
  <cp:revision>7</cp:revision>
  <dcterms:created xsi:type="dcterms:W3CDTF">2006-08-16T00:00:00Z</dcterms:created>
  <dcterms:modified xsi:type="dcterms:W3CDTF">2025-04-07T19:44:50Z</dcterms:modified>
  <dc:identifier>DAGhW7kKL8c</dc:identifier>
</cp:coreProperties>
</file>