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4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0" r:id="rId27"/>
    <p:sldId id="264" r:id="rId28"/>
  </p:sldIdLst>
  <p:sldSz cx="18288000" cy="10287000"/>
  <p:notesSz cx="6858000" cy="9144000"/>
  <p:embeddedFontLst>
    <p:embeddedFont>
      <p:font typeface="Montserrat Classic Bold" pitchFamily="2" charset="77"/>
      <p:regular r:id="rId30"/>
      <p:bold r:id="rId31"/>
    </p:embeddedFont>
    <p:embeddedFont>
      <p:font typeface="Quicksand" pitchFamily="2" charset="77"/>
      <p:regular r:id="rId32"/>
      <p:bold r:id="rId33"/>
    </p:embeddedFont>
    <p:embeddedFont>
      <p:font typeface="Quicksand Bold" pitchFamily="2" charset="77"/>
      <p:regular r:id="rId34"/>
      <p:bold r:id="rId35"/>
      <p:italic r:id="rId36"/>
      <p:boldItalic r:id="rId37"/>
    </p:embeddedFont>
    <p:embeddedFont>
      <p:font typeface="Red Hat Display Bold" panose="02010803040201060303" pitchFamily="2" charset="77"/>
      <p:regular r:id="rId38"/>
      <p:bold r:id="rId39"/>
    </p:embeddedFont>
    <p:embeddedFont>
      <p:font typeface="Red Hat Display Bold Italics" panose="020108030402010D0303" pitchFamily="2" charset="77"/>
      <p:regular r:id="rId40"/>
      <p:bold r:id="rId41"/>
      <p:italic r:id="rId42"/>
      <p:boldItalic r:id="rId43"/>
    </p:embeddedFont>
    <p:embeddedFont>
      <p:font typeface="Red Hat Display Italics" panose="020105030402010D0303" pitchFamily="2" charset="77"/>
      <p:regular r:id="rId44"/>
      <p:italic r:id="rId45"/>
    </p:embeddedFont>
    <p:embeddedFont>
      <p:font typeface="Red Hat Display Medium" panose="02010303040201060303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DFF"/>
    <a:srgbClr val="687B03"/>
    <a:srgbClr val="CD60C2"/>
    <a:srgbClr val="F9FEE5"/>
    <a:srgbClr val="35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53FB38-024B-EB4A-9FE6-64AD6008952D}" v="382" dt="2024-10-15T16:25:01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9" autoAdjust="0"/>
    <p:restoredTop sz="94574" autoAdjust="0"/>
  </p:normalViewPr>
  <p:slideViewPr>
    <p:cSldViewPr>
      <p:cViewPr varScale="1">
        <p:scale>
          <a:sx n="76" d="100"/>
          <a:sy n="76" d="100"/>
        </p:scale>
        <p:origin x="232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08947982679772E-2"/>
          <c:y val="2.2314886594692079E-2"/>
          <c:w val="0.93818306001011154"/>
          <c:h val="0.554278308454284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ACD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9FEE5"/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ADD/ADHD</c:v>
                </c:pt>
                <c:pt idx="1">
                  <c:v>Autism</c:v>
                </c:pt>
                <c:pt idx="2">
                  <c:v>Neurodivergent</c:v>
                </c:pt>
                <c:pt idx="3">
                  <c:v>Mental Health Condition</c:v>
                </c:pt>
                <c:pt idx="4">
                  <c:v>Deaf or Hard of Hearing (HH)</c:v>
                </c:pt>
                <c:pt idx="5">
                  <c:v>Health-Related Disability</c:v>
                </c:pt>
                <c:pt idx="6">
                  <c:v>Learning Disability</c:v>
                </c:pt>
                <c:pt idx="7">
                  <c:v>Speech-Related Disability</c:v>
                </c:pt>
                <c:pt idx="8">
                  <c:v>Mobility-Related Disability</c:v>
                </c:pt>
                <c:pt idx="9">
                  <c:v>Blind or Low Vision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81</c:v>
                </c:pt>
                <c:pt idx="1">
                  <c:v>25</c:v>
                </c:pt>
                <c:pt idx="2">
                  <c:v>47</c:v>
                </c:pt>
                <c:pt idx="3">
                  <c:v>126</c:v>
                </c:pt>
                <c:pt idx="4">
                  <c:v>7</c:v>
                </c:pt>
                <c:pt idx="5">
                  <c:v>33</c:v>
                </c:pt>
                <c:pt idx="6">
                  <c:v>9</c:v>
                </c:pt>
                <c:pt idx="7">
                  <c:v>5</c:v>
                </c:pt>
                <c:pt idx="8">
                  <c:v>16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90-A24B-B4D7-F354B81DCC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194399"/>
        <c:axId val="923545728"/>
      </c:barChart>
      <c:catAx>
        <c:axId val="46194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9FEE5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923545728"/>
        <c:crosses val="autoZero"/>
        <c:auto val="1"/>
        <c:lblAlgn val="ctr"/>
        <c:lblOffset val="100"/>
        <c:noMultiLvlLbl val="0"/>
      </c:catAx>
      <c:valAx>
        <c:axId val="92354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9FEE5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4619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9FEE5"/>
          </a:solidFill>
          <a:latin typeface="Quicksand" pitchFamily="2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CD60C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EF-0449-AE0B-BD2EEE380CAB}"/>
              </c:ext>
            </c:extLst>
          </c:dPt>
          <c:dPt>
            <c:idx val="1"/>
            <c:bubble3D val="0"/>
            <c:spPr>
              <a:solidFill>
                <a:srgbClr val="687B0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3EF-0449-AE0B-BD2EEE380CAB}"/>
              </c:ext>
            </c:extLst>
          </c:dPt>
          <c:dPt>
            <c:idx val="2"/>
            <c:bubble3D val="0"/>
            <c:spPr>
              <a:solidFill>
                <a:srgbClr val="9ACD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EF-0449-AE0B-BD2EEE380CAB}"/>
              </c:ext>
            </c:extLst>
          </c:dPt>
          <c:dPt>
            <c:idx val="3"/>
            <c:bubble3D val="0"/>
            <c:spPr>
              <a:solidFill>
                <a:srgbClr val="F9FE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3EF-0449-AE0B-BD2EEE380CA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rgbClr val="F9FEE5"/>
                      </a:solidFill>
                      <a:latin typeface="Quicksan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3EF-0449-AE0B-BD2EEE380CA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rgbClr val="F9FEE5"/>
                      </a:solidFill>
                      <a:latin typeface="Quicksan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23EF-0449-AE0B-BD2EEE380C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rgbClr val="354F66"/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 Disability Selected</c:v>
                </c:pt>
                <c:pt idx="1">
                  <c:v>2 Disabilities Selected</c:v>
                </c:pt>
                <c:pt idx="2">
                  <c:v>3 Disabilities Selected</c:v>
                </c:pt>
                <c:pt idx="3">
                  <c:v>4 Disabilities Selected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87</c:v>
                </c:pt>
                <c:pt idx="1">
                  <c:v>50</c:v>
                </c:pt>
                <c:pt idx="2">
                  <c:v>28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F-0449-AE0B-BD2EEE380C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60974409448824"/>
          <c:y val="0.24521419783464571"/>
          <c:w val="0.34639025590551181"/>
          <c:h val="0.456024606299212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Red Hat Display Black" panose="02010303040201060303" pitchFamily="2" charset="0"/>
              <a:ea typeface="Red Hat Display Black" panose="02010303040201060303" pitchFamily="2" charset="0"/>
              <a:cs typeface="Red Hat Display Black" panose="02010303040201060303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FCECF-2B8A-2F4B-901F-EF600FC9B4D2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F6F79-E5A0-BF40-9DA5-8A4BC003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F6F79-E5A0-BF40-9DA5-8A4BC003D3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F6F79-E5A0-BF40-9DA5-8A4BC003D3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F6F79-E5A0-BF40-9DA5-8A4BC003D3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2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hyperlink" Target="https://nationaldisabilitycenter.org/event-access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0.svg"/><Relationship Id="rId12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18.svg"/><Relationship Id="rId10" Type="http://schemas.openxmlformats.org/officeDocument/2006/relationships/chart" Target="../charts/chart2.xml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51.svg"/><Relationship Id="rId21" Type="http://schemas.openxmlformats.org/officeDocument/2006/relationships/image" Target="../media/image32.png"/><Relationship Id="rId7" Type="http://schemas.openxmlformats.org/officeDocument/2006/relationships/image" Target="../media/image55.svg"/><Relationship Id="rId12" Type="http://schemas.openxmlformats.org/officeDocument/2006/relationships/image" Target="../media/image29.png"/><Relationship Id="rId17" Type="http://schemas.openxmlformats.org/officeDocument/2006/relationships/image" Target="../media/image21.png"/><Relationship Id="rId2" Type="http://schemas.openxmlformats.org/officeDocument/2006/relationships/image" Target="../media/image50.png"/><Relationship Id="rId16" Type="http://schemas.openxmlformats.org/officeDocument/2006/relationships/image" Target="../media/image20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6.png"/><Relationship Id="rId5" Type="http://schemas.openxmlformats.org/officeDocument/2006/relationships/image" Target="../media/image53.svg"/><Relationship Id="rId15" Type="http://schemas.openxmlformats.org/officeDocument/2006/relationships/image" Target="../media/image19.png"/><Relationship Id="rId10" Type="http://schemas.openxmlformats.org/officeDocument/2006/relationships/image" Target="../media/image58.png"/><Relationship Id="rId19" Type="http://schemas.openxmlformats.org/officeDocument/2006/relationships/image" Target="../media/image30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18.svg"/><Relationship Id="rId2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60.svg"/><Relationship Id="rId21" Type="http://schemas.openxmlformats.org/officeDocument/2006/relationships/image" Target="../media/image31.svg"/><Relationship Id="rId7" Type="http://schemas.openxmlformats.org/officeDocument/2006/relationships/image" Target="../media/image53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59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18.svg"/><Relationship Id="rId23" Type="http://schemas.openxmlformats.org/officeDocument/2006/relationships/image" Target="../media/image49.png"/><Relationship Id="rId10" Type="http://schemas.openxmlformats.org/officeDocument/2006/relationships/image" Target="../media/image56.png"/><Relationship Id="rId19" Type="http://schemas.openxmlformats.org/officeDocument/2006/relationships/image" Target="../media/image22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19.png"/><Relationship Id="rId3" Type="http://schemas.openxmlformats.org/officeDocument/2006/relationships/image" Target="../media/image62.svg"/><Relationship Id="rId21" Type="http://schemas.openxmlformats.org/officeDocument/2006/relationships/image" Target="../media/image22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18.svg"/><Relationship Id="rId25" Type="http://schemas.openxmlformats.org/officeDocument/2006/relationships/image" Target="../media/image49.png"/><Relationship Id="rId2" Type="http://schemas.openxmlformats.org/officeDocument/2006/relationships/image" Target="../media/image61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32.png"/><Relationship Id="rId5" Type="http://schemas.openxmlformats.org/officeDocument/2006/relationships/image" Target="../media/image64.png"/><Relationship Id="rId15" Type="http://schemas.openxmlformats.org/officeDocument/2006/relationships/image" Target="../media/image29.png"/><Relationship Id="rId23" Type="http://schemas.openxmlformats.org/officeDocument/2006/relationships/image" Target="../media/image31.svg"/><Relationship Id="rId10" Type="http://schemas.openxmlformats.org/officeDocument/2006/relationships/image" Target="../media/image54.png"/><Relationship Id="rId19" Type="http://schemas.openxmlformats.org/officeDocument/2006/relationships/image" Target="../media/image20.svg"/><Relationship Id="rId4" Type="http://schemas.openxmlformats.org/officeDocument/2006/relationships/image" Target="../media/image63.png"/><Relationship Id="rId9" Type="http://schemas.openxmlformats.org/officeDocument/2006/relationships/image" Target="../media/image53.svg"/><Relationship Id="rId14" Type="http://schemas.openxmlformats.org/officeDocument/2006/relationships/image" Target="../media/image16.png"/><Relationship Id="rId2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51.svg"/><Relationship Id="rId21" Type="http://schemas.openxmlformats.org/officeDocument/2006/relationships/image" Target="../media/image31.svg"/><Relationship Id="rId7" Type="http://schemas.openxmlformats.org/officeDocument/2006/relationships/image" Target="../media/image55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0.svg"/><Relationship Id="rId5" Type="http://schemas.openxmlformats.org/officeDocument/2006/relationships/image" Target="../media/image53.svg"/><Relationship Id="rId15" Type="http://schemas.openxmlformats.org/officeDocument/2006/relationships/image" Target="../media/image18.svg"/><Relationship Id="rId23" Type="http://schemas.openxmlformats.org/officeDocument/2006/relationships/image" Target="../media/image49.png"/><Relationship Id="rId10" Type="http://schemas.openxmlformats.org/officeDocument/2006/relationships/image" Target="../media/image59.png"/><Relationship Id="rId19" Type="http://schemas.openxmlformats.org/officeDocument/2006/relationships/image" Target="../media/image22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51.svg"/><Relationship Id="rId21" Type="http://schemas.openxmlformats.org/officeDocument/2006/relationships/image" Target="../media/image31.svg"/><Relationship Id="rId7" Type="http://schemas.openxmlformats.org/officeDocument/2006/relationships/image" Target="../media/image55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0.svg"/><Relationship Id="rId5" Type="http://schemas.openxmlformats.org/officeDocument/2006/relationships/image" Target="../media/image53.svg"/><Relationship Id="rId15" Type="http://schemas.openxmlformats.org/officeDocument/2006/relationships/image" Target="../media/image18.svg"/><Relationship Id="rId23" Type="http://schemas.openxmlformats.org/officeDocument/2006/relationships/image" Target="../media/image49.png"/><Relationship Id="rId10" Type="http://schemas.openxmlformats.org/officeDocument/2006/relationships/image" Target="../media/image59.png"/><Relationship Id="rId19" Type="http://schemas.openxmlformats.org/officeDocument/2006/relationships/image" Target="../media/image22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51.svg"/><Relationship Id="rId21" Type="http://schemas.openxmlformats.org/officeDocument/2006/relationships/image" Target="../media/image31.svg"/><Relationship Id="rId7" Type="http://schemas.openxmlformats.org/officeDocument/2006/relationships/image" Target="../media/image55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0.svg"/><Relationship Id="rId5" Type="http://schemas.openxmlformats.org/officeDocument/2006/relationships/image" Target="../media/image53.svg"/><Relationship Id="rId15" Type="http://schemas.openxmlformats.org/officeDocument/2006/relationships/image" Target="../media/image18.svg"/><Relationship Id="rId23" Type="http://schemas.openxmlformats.org/officeDocument/2006/relationships/image" Target="../media/image49.png"/><Relationship Id="rId10" Type="http://schemas.openxmlformats.org/officeDocument/2006/relationships/image" Target="../media/image59.png"/><Relationship Id="rId19" Type="http://schemas.openxmlformats.org/officeDocument/2006/relationships/image" Target="../media/image22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22.svg"/><Relationship Id="rId3" Type="http://schemas.openxmlformats.org/officeDocument/2006/relationships/image" Target="../media/image16.png"/><Relationship Id="rId21" Type="http://schemas.openxmlformats.org/officeDocument/2006/relationships/image" Target="../media/image17.png"/><Relationship Id="rId7" Type="http://schemas.openxmlformats.org/officeDocument/2006/relationships/image" Target="../media/image68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0" Type="http://schemas.openxmlformats.org/officeDocument/2006/relationships/image" Target="../media/image2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24" Type="http://schemas.openxmlformats.org/officeDocument/2006/relationships/image" Target="../media/image20.svg"/><Relationship Id="rId5" Type="http://schemas.openxmlformats.org/officeDocument/2006/relationships/image" Target="../media/image66.svg"/><Relationship Id="rId15" Type="http://schemas.openxmlformats.org/officeDocument/2006/relationships/image" Target="../media/image53.svg"/><Relationship Id="rId23" Type="http://schemas.openxmlformats.org/officeDocument/2006/relationships/image" Target="../media/image19.png"/><Relationship Id="rId28" Type="http://schemas.openxmlformats.org/officeDocument/2006/relationships/image" Target="../media/image31.svg"/><Relationship Id="rId10" Type="http://schemas.openxmlformats.org/officeDocument/2006/relationships/image" Target="../media/image71.png"/><Relationship Id="rId19" Type="http://schemas.openxmlformats.org/officeDocument/2006/relationships/image" Target="../media/image57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52.png"/><Relationship Id="rId22" Type="http://schemas.openxmlformats.org/officeDocument/2006/relationships/image" Target="../media/image18.svg"/><Relationship Id="rId27" Type="http://schemas.openxmlformats.org/officeDocument/2006/relationships/image" Target="../media/image30.png"/><Relationship Id="rId30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51.svg"/><Relationship Id="rId21" Type="http://schemas.openxmlformats.org/officeDocument/2006/relationships/image" Target="../media/image31.svg"/><Relationship Id="rId7" Type="http://schemas.openxmlformats.org/officeDocument/2006/relationships/image" Target="../media/image55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50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0.svg"/><Relationship Id="rId5" Type="http://schemas.openxmlformats.org/officeDocument/2006/relationships/image" Target="../media/image53.svg"/><Relationship Id="rId15" Type="http://schemas.openxmlformats.org/officeDocument/2006/relationships/image" Target="../media/image18.svg"/><Relationship Id="rId23" Type="http://schemas.openxmlformats.org/officeDocument/2006/relationships/image" Target="../media/image49.png"/><Relationship Id="rId10" Type="http://schemas.openxmlformats.org/officeDocument/2006/relationships/image" Target="../media/image59.png"/><Relationship Id="rId19" Type="http://schemas.openxmlformats.org/officeDocument/2006/relationships/image" Target="../media/image22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3.svg"/><Relationship Id="rId18" Type="http://schemas.openxmlformats.org/officeDocument/2006/relationships/image" Target="../media/image16.png"/><Relationship Id="rId26" Type="http://schemas.openxmlformats.org/officeDocument/2006/relationships/image" Target="../media/image30.png"/><Relationship Id="rId3" Type="http://schemas.openxmlformats.org/officeDocument/2006/relationships/image" Target="../media/image2.svg"/><Relationship Id="rId21" Type="http://schemas.openxmlformats.org/officeDocument/2006/relationships/image" Target="../media/image18.svg"/><Relationship Id="rId7" Type="http://schemas.openxmlformats.org/officeDocument/2006/relationships/image" Target="../media/image75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5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51.svg"/><Relationship Id="rId24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55.svg"/><Relationship Id="rId23" Type="http://schemas.openxmlformats.org/officeDocument/2006/relationships/image" Target="../media/image20.svg"/><Relationship Id="rId28" Type="http://schemas.openxmlformats.org/officeDocument/2006/relationships/image" Target="../media/image32.png"/><Relationship Id="rId10" Type="http://schemas.openxmlformats.org/officeDocument/2006/relationships/image" Target="../media/image50.png"/><Relationship Id="rId19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7.svg"/><Relationship Id="rId14" Type="http://schemas.openxmlformats.org/officeDocument/2006/relationships/image" Target="../media/image54.png"/><Relationship Id="rId22" Type="http://schemas.openxmlformats.org/officeDocument/2006/relationships/image" Target="../media/image19.png"/><Relationship Id="rId27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19.png"/><Relationship Id="rId3" Type="http://schemas.openxmlformats.org/officeDocument/2006/relationships/image" Target="../media/image79.png"/><Relationship Id="rId21" Type="http://schemas.openxmlformats.org/officeDocument/2006/relationships/image" Target="../media/image22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18.svg"/><Relationship Id="rId2" Type="http://schemas.openxmlformats.org/officeDocument/2006/relationships/image" Target="../media/image78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32.png"/><Relationship Id="rId5" Type="http://schemas.openxmlformats.org/officeDocument/2006/relationships/image" Target="../media/image81.png"/><Relationship Id="rId15" Type="http://schemas.openxmlformats.org/officeDocument/2006/relationships/image" Target="../media/image29.png"/><Relationship Id="rId23" Type="http://schemas.openxmlformats.org/officeDocument/2006/relationships/image" Target="../media/image31.svg"/><Relationship Id="rId10" Type="http://schemas.openxmlformats.org/officeDocument/2006/relationships/image" Target="../media/image54.png"/><Relationship Id="rId19" Type="http://schemas.openxmlformats.org/officeDocument/2006/relationships/image" Target="../media/image20.svg"/><Relationship Id="rId4" Type="http://schemas.openxmlformats.org/officeDocument/2006/relationships/image" Target="../media/image80.svg"/><Relationship Id="rId9" Type="http://schemas.openxmlformats.org/officeDocument/2006/relationships/image" Target="../media/image53.svg"/><Relationship Id="rId14" Type="http://schemas.openxmlformats.org/officeDocument/2006/relationships/image" Target="../media/image16.png"/><Relationship Id="rId2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83.svg"/><Relationship Id="rId21" Type="http://schemas.openxmlformats.org/officeDocument/2006/relationships/image" Target="../media/image31.svg"/><Relationship Id="rId7" Type="http://schemas.openxmlformats.org/officeDocument/2006/relationships/image" Target="../media/image53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82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18.svg"/><Relationship Id="rId10" Type="http://schemas.openxmlformats.org/officeDocument/2006/relationships/image" Target="../media/image56.png"/><Relationship Id="rId19" Type="http://schemas.openxmlformats.org/officeDocument/2006/relationships/image" Target="../media/image22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9.png"/><Relationship Id="rId18" Type="http://schemas.openxmlformats.org/officeDocument/2006/relationships/image" Target="../media/image21.png"/><Relationship Id="rId3" Type="http://schemas.openxmlformats.org/officeDocument/2006/relationships/image" Target="../media/image85.svg"/><Relationship Id="rId21" Type="http://schemas.openxmlformats.org/officeDocument/2006/relationships/image" Target="../media/image31.svg"/><Relationship Id="rId7" Type="http://schemas.openxmlformats.org/officeDocument/2006/relationships/image" Target="../media/image53.sv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image" Target="../media/image84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18.svg"/><Relationship Id="rId10" Type="http://schemas.openxmlformats.org/officeDocument/2006/relationships/image" Target="../media/image56.png"/><Relationship Id="rId19" Type="http://schemas.openxmlformats.org/officeDocument/2006/relationships/image" Target="../media/image22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17.png"/><Relationship Id="rId2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6.png"/><Relationship Id="rId18" Type="http://schemas.openxmlformats.org/officeDocument/2006/relationships/image" Target="../media/image20.svg"/><Relationship Id="rId3" Type="http://schemas.openxmlformats.org/officeDocument/2006/relationships/image" Target="../media/image4.svg"/><Relationship Id="rId21" Type="http://schemas.openxmlformats.org/officeDocument/2006/relationships/image" Target="../media/image30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17.png"/><Relationship Id="rId23" Type="http://schemas.openxmlformats.org/officeDocument/2006/relationships/image" Target="../media/image32.png"/><Relationship Id="rId10" Type="http://schemas.openxmlformats.org/officeDocument/2006/relationships/image" Target="../media/image55.svg"/><Relationship Id="rId19" Type="http://schemas.openxmlformats.org/officeDocument/2006/relationships/image" Target="../media/image21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29.png"/><Relationship Id="rId22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87.sv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17" Type="http://schemas.openxmlformats.org/officeDocument/2006/relationships/image" Target="../media/image49.png"/><Relationship Id="rId2" Type="http://schemas.openxmlformats.org/officeDocument/2006/relationships/image" Target="../media/image8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89.svg"/><Relationship Id="rId15" Type="http://schemas.openxmlformats.org/officeDocument/2006/relationships/image" Target="../media/image31.svg"/><Relationship Id="rId10" Type="http://schemas.openxmlformats.org/officeDocument/2006/relationships/image" Target="../media/image19.png"/><Relationship Id="rId4" Type="http://schemas.openxmlformats.org/officeDocument/2006/relationships/image" Target="../media/image88.png"/><Relationship Id="rId9" Type="http://schemas.openxmlformats.org/officeDocument/2006/relationships/image" Target="../media/image18.sv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slide" Target="slide2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31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8.svg"/><Relationship Id="rId18" Type="http://schemas.openxmlformats.org/officeDocument/2006/relationships/slide" Target="slide2.xml"/><Relationship Id="rId3" Type="http://schemas.openxmlformats.org/officeDocument/2006/relationships/image" Target="../media/image37.svg"/><Relationship Id="rId21" Type="http://schemas.openxmlformats.org/officeDocument/2006/relationships/image" Target="../media/image31.svg"/><Relationship Id="rId7" Type="http://schemas.openxmlformats.org/officeDocument/2006/relationships/image" Target="../media/image41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36.png"/><Relationship Id="rId16" Type="http://schemas.openxmlformats.org/officeDocument/2006/relationships/image" Target="../media/image21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6.png"/><Relationship Id="rId5" Type="http://schemas.openxmlformats.org/officeDocument/2006/relationships/image" Target="../media/image39.png"/><Relationship Id="rId15" Type="http://schemas.openxmlformats.org/officeDocument/2006/relationships/image" Target="../media/image20.svg"/><Relationship Id="rId10" Type="http://schemas.openxmlformats.org/officeDocument/2006/relationships/image" Target="../media/image44.png"/><Relationship Id="rId19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19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svg"/><Relationship Id="rId3" Type="http://schemas.openxmlformats.org/officeDocument/2006/relationships/image" Target="../media/image46.svg"/><Relationship Id="rId7" Type="http://schemas.openxmlformats.org/officeDocument/2006/relationships/image" Target="../media/image18.svg"/><Relationship Id="rId12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svg"/><Relationship Id="rId12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svg"/><Relationship Id="rId5" Type="http://schemas.openxmlformats.org/officeDocument/2006/relationships/image" Target="../media/image18.sv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svg"/><Relationship Id="rId3" Type="http://schemas.openxmlformats.org/officeDocument/2006/relationships/image" Target="../media/image48.svg"/><Relationship Id="rId7" Type="http://schemas.openxmlformats.org/officeDocument/2006/relationships/image" Target="../media/image18.svg"/><Relationship Id="rId12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29.png"/><Relationship Id="rId15" Type="http://schemas.openxmlformats.org/officeDocument/2006/relationships/image" Target="../media/image49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0.svg"/><Relationship Id="rId12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18.svg"/><Relationship Id="rId10" Type="http://schemas.openxmlformats.org/officeDocument/2006/relationships/chart" Target="../charts/chart1.xml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201900" y="-89535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V="1">
            <a:off x="1019569" y="7371651"/>
            <a:ext cx="2998196" cy="293007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620000" y="1415087"/>
            <a:ext cx="12104175" cy="8204785"/>
            <a:chOff x="0" y="0"/>
            <a:chExt cx="3187931" cy="21609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87931" cy="2160931"/>
            </a:xfrm>
            <a:custGeom>
              <a:avLst/>
              <a:gdLst/>
              <a:ahLst/>
              <a:cxnLst/>
              <a:rect l="l" t="t" r="r" b="b"/>
              <a:pathLst>
                <a:path w="3187931" h="2160931">
                  <a:moveTo>
                    <a:pt x="15351" y="0"/>
                  </a:moveTo>
                  <a:lnTo>
                    <a:pt x="3172580" y="0"/>
                  </a:lnTo>
                  <a:cubicBezTo>
                    <a:pt x="3176651" y="0"/>
                    <a:pt x="3180556" y="1617"/>
                    <a:pt x="3183435" y="4496"/>
                  </a:cubicBezTo>
                  <a:cubicBezTo>
                    <a:pt x="3186313" y="7375"/>
                    <a:pt x="3187931" y="11279"/>
                    <a:pt x="3187931" y="15351"/>
                  </a:cubicBezTo>
                  <a:lnTo>
                    <a:pt x="3187931" y="2145580"/>
                  </a:lnTo>
                  <a:cubicBezTo>
                    <a:pt x="3187931" y="2154058"/>
                    <a:pt x="3181058" y="2160931"/>
                    <a:pt x="3172580" y="2160931"/>
                  </a:cubicBezTo>
                  <a:lnTo>
                    <a:pt x="15351" y="2160931"/>
                  </a:lnTo>
                  <a:cubicBezTo>
                    <a:pt x="11279" y="2160931"/>
                    <a:pt x="7375" y="2159314"/>
                    <a:pt x="4496" y="2156435"/>
                  </a:cubicBezTo>
                  <a:cubicBezTo>
                    <a:pt x="1617" y="2153556"/>
                    <a:pt x="0" y="2149652"/>
                    <a:pt x="0" y="2145580"/>
                  </a:cubicBezTo>
                  <a:lnTo>
                    <a:pt x="0" y="15351"/>
                  </a:lnTo>
                  <a:cubicBezTo>
                    <a:pt x="0" y="11279"/>
                    <a:pt x="1617" y="7375"/>
                    <a:pt x="4496" y="4496"/>
                  </a:cubicBezTo>
                  <a:cubicBezTo>
                    <a:pt x="7375" y="1617"/>
                    <a:pt x="11279" y="0"/>
                    <a:pt x="1535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87931" cy="2199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TextBox 6">
            <a:extLst>
              <a:ext uri="{FF2B5EF4-FFF2-40B4-BE49-F238E27FC236}">
                <a16:creationId xmlns:a16="http://schemas.microsoft.com/office/drawing/2014/main" id="{A75A7A89-45D9-5DC9-B476-3A221AC2A5D5}"/>
              </a:ext>
            </a:extLst>
          </p:cNvPr>
          <p:cNvSpPr txBox="1"/>
          <p:nvPr/>
        </p:nvSpPr>
        <p:spPr>
          <a:xfrm>
            <a:off x="1003708" y="3047478"/>
            <a:ext cx="5811840" cy="372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440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Disability on Campus: The Latest Findings Higher Ed Needs to Know 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B6B01165-862B-AEF8-9940-46AB2CCA1605}"/>
              </a:ext>
            </a:extLst>
          </p:cNvPr>
          <p:cNvSpPr txBox="1"/>
          <p:nvPr/>
        </p:nvSpPr>
        <p:spPr>
          <a:xfrm>
            <a:off x="943620" y="2403334"/>
            <a:ext cx="619295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26"/>
              </a:lnSpc>
            </a:pPr>
            <a:r>
              <a:rPr lang="en-US" sz="2392" b="1" dirty="0">
                <a:solidFill>
                  <a:srgbClr val="99CC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BEFORE WE START THE WEBCAST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3F67C4-D749-A130-7FFD-2DE8AC6EFF36}"/>
              </a:ext>
            </a:extLst>
          </p:cNvPr>
          <p:cNvGrpSpPr/>
          <p:nvPr/>
        </p:nvGrpSpPr>
        <p:grpSpPr>
          <a:xfrm>
            <a:off x="8156993" y="1961681"/>
            <a:ext cx="911144" cy="899076"/>
            <a:chOff x="2878489" y="3198565"/>
            <a:chExt cx="911144" cy="899076"/>
          </a:xfrm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D5C5955D-48D3-230D-DCC3-79BE52E6ED40}"/>
                </a:ext>
              </a:extLst>
            </p:cNvPr>
            <p:cNvGrpSpPr/>
            <p:nvPr/>
          </p:nvGrpSpPr>
          <p:grpSpPr>
            <a:xfrm>
              <a:off x="2878489" y="3198565"/>
              <a:ext cx="911144" cy="899076"/>
              <a:chOff x="0" y="0"/>
              <a:chExt cx="1156273" cy="1140958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D3D3D8B2-6D4F-AB40-A2F1-D810958BC530}"/>
                  </a:ext>
                </a:extLst>
              </p:cNvPr>
              <p:cNvSpPr/>
              <p:nvPr/>
            </p:nvSpPr>
            <p:spPr>
              <a:xfrm>
                <a:off x="0" y="0"/>
                <a:ext cx="1156274" cy="1140958"/>
              </a:xfrm>
              <a:custGeom>
                <a:avLst/>
                <a:gdLst/>
                <a:ahLst/>
                <a:cxnLst/>
                <a:rect l="l" t="t" r="r" b="b"/>
                <a:pathLst>
                  <a:path w="1156274" h="1140958">
                    <a:moveTo>
                      <a:pt x="1031813" y="1140958"/>
                    </a:moveTo>
                    <a:lnTo>
                      <a:pt x="124460" y="1140958"/>
                    </a:lnTo>
                    <a:cubicBezTo>
                      <a:pt x="55880" y="1140958"/>
                      <a:pt x="0" y="1085078"/>
                      <a:pt x="0" y="10164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1813" y="0"/>
                    </a:lnTo>
                    <a:cubicBezTo>
                      <a:pt x="1100393" y="0"/>
                      <a:pt x="1156274" y="55880"/>
                      <a:pt x="1156274" y="124460"/>
                    </a:cubicBezTo>
                    <a:lnTo>
                      <a:pt x="1156274" y="1016498"/>
                    </a:lnTo>
                    <a:cubicBezTo>
                      <a:pt x="1156274" y="1085078"/>
                      <a:pt x="1100393" y="1140958"/>
                      <a:pt x="1031813" y="1140958"/>
                    </a:cubicBezTo>
                    <a:close/>
                  </a:path>
                </a:pathLst>
              </a:custGeom>
              <a:solidFill>
                <a:srgbClr val="354F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80186720-3C6F-7DF7-29B6-6C1E6F105941}"/>
                </a:ext>
              </a:extLst>
            </p:cNvPr>
            <p:cNvSpPr/>
            <p:nvPr/>
          </p:nvSpPr>
          <p:spPr>
            <a:xfrm>
              <a:off x="3065314" y="3452590"/>
              <a:ext cx="537494" cy="391027"/>
            </a:xfrm>
            <a:custGeom>
              <a:avLst/>
              <a:gdLst/>
              <a:ahLst/>
              <a:cxnLst/>
              <a:rect l="l" t="t" r="r" b="b"/>
              <a:pathLst>
                <a:path w="537494" h="391027">
                  <a:moveTo>
                    <a:pt x="0" y="0"/>
                  </a:moveTo>
                  <a:lnTo>
                    <a:pt x="537494" y="0"/>
                  </a:lnTo>
                  <a:lnTo>
                    <a:pt x="537494" y="391027"/>
                  </a:lnTo>
                  <a:lnTo>
                    <a:pt x="0" y="391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B9CFD-980B-19F4-4F15-D8BCEBA398DE}"/>
              </a:ext>
            </a:extLst>
          </p:cNvPr>
          <p:cNvGrpSpPr/>
          <p:nvPr/>
        </p:nvGrpSpPr>
        <p:grpSpPr>
          <a:xfrm>
            <a:off x="8168235" y="4012887"/>
            <a:ext cx="911144" cy="899076"/>
            <a:chOff x="8181857" y="3542751"/>
            <a:chExt cx="911144" cy="899076"/>
          </a:xfrm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A974800E-227E-04CB-FF58-7F500C135D1A}"/>
                </a:ext>
              </a:extLst>
            </p:cNvPr>
            <p:cNvGrpSpPr/>
            <p:nvPr/>
          </p:nvGrpSpPr>
          <p:grpSpPr>
            <a:xfrm>
              <a:off x="8181857" y="3542751"/>
              <a:ext cx="911144" cy="899076"/>
              <a:chOff x="0" y="0"/>
              <a:chExt cx="1156273" cy="1140958"/>
            </a:xfrm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69635C8A-57C9-2FE9-1E82-F4502CA81C60}"/>
                  </a:ext>
                </a:extLst>
              </p:cNvPr>
              <p:cNvSpPr/>
              <p:nvPr/>
            </p:nvSpPr>
            <p:spPr>
              <a:xfrm>
                <a:off x="0" y="0"/>
                <a:ext cx="1156274" cy="1140958"/>
              </a:xfrm>
              <a:custGeom>
                <a:avLst/>
                <a:gdLst/>
                <a:ahLst/>
                <a:cxnLst/>
                <a:rect l="l" t="t" r="r" b="b"/>
                <a:pathLst>
                  <a:path w="1156274" h="1140958">
                    <a:moveTo>
                      <a:pt x="1031813" y="1140958"/>
                    </a:moveTo>
                    <a:lnTo>
                      <a:pt x="124460" y="1140958"/>
                    </a:lnTo>
                    <a:cubicBezTo>
                      <a:pt x="55880" y="1140958"/>
                      <a:pt x="0" y="1085078"/>
                      <a:pt x="0" y="10164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1813" y="0"/>
                    </a:lnTo>
                    <a:cubicBezTo>
                      <a:pt x="1100393" y="0"/>
                      <a:pt x="1156274" y="55880"/>
                      <a:pt x="1156274" y="124460"/>
                    </a:cubicBezTo>
                    <a:lnTo>
                      <a:pt x="1156274" y="1016498"/>
                    </a:lnTo>
                    <a:cubicBezTo>
                      <a:pt x="1156274" y="1085078"/>
                      <a:pt x="1100393" y="1140958"/>
                      <a:pt x="1031813" y="1140958"/>
                    </a:cubicBezTo>
                    <a:close/>
                  </a:path>
                </a:pathLst>
              </a:custGeom>
              <a:solidFill>
                <a:srgbClr val="354F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0861D14A-98C9-CF5F-4683-5B59CCF6B9DD}"/>
                </a:ext>
              </a:extLst>
            </p:cNvPr>
            <p:cNvSpPr/>
            <p:nvPr/>
          </p:nvSpPr>
          <p:spPr>
            <a:xfrm>
              <a:off x="8417774" y="3772634"/>
              <a:ext cx="439310" cy="439310"/>
            </a:xfrm>
            <a:custGeom>
              <a:avLst/>
              <a:gdLst/>
              <a:ahLst/>
              <a:cxnLst/>
              <a:rect l="l" t="t" r="r" b="b"/>
              <a:pathLst>
                <a:path w="439310" h="439310">
                  <a:moveTo>
                    <a:pt x="0" y="0"/>
                  </a:moveTo>
                  <a:lnTo>
                    <a:pt x="439310" y="0"/>
                  </a:lnTo>
                  <a:lnTo>
                    <a:pt x="439310" y="439310"/>
                  </a:lnTo>
                  <a:lnTo>
                    <a:pt x="0" y="439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E42646-4FB1-F143-3EE3-3DE6315F24C1}"/>
              </a:ext>
            </a:extLst>
          </p:cNvPr>
          <p:cNvGrpSpPr/>
          <p:nvPr/>
        </p:nvGrpSpPr>
        <p:grpSpPr>
          <a:xfrm>
            <a:off x="8168235" y="6064093"/>
            <a:ext cx="911144" cy="899076"/>
            <a:chOff x="13154784" y="2449189"/>
            <a:chExt cx="911144" cy="899076"/>
          </a:xfrm>
        </p:grpSpPr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AD38C98D-C302-6F25-72E9-A15C646D7CBE}"/>
                </a:ext>
              </a:extLst>
            </p:cNvPr>
            <p:cNvGrpSpPr/>
            <p:nvPr/>
          </p:nvGrpSpPr>
          <p:grpSpPr>
            <a:xfrm>
              <a:off x="13154784" y="2449189"/>
              <a:ext cx="911144" cy="899076"/>
              <a:chOff x="0" y="0"/>
              <a:chExt cx="1156273" cy="1140958"/>
            </a:xfrm>
          </p:grpSpPr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3D147AB1-AD50-497F-F457-9A56B2D11E72}"/>
                  </a:ext>
                </a:extLst>
              </p:cNvPr>
              <p:cNvSpPr/>
              <p:nvPr/>
            </p:nvSpPr>
            <p:spPr>
              <a:xfrm>
                <a:off x="0" y="0"/>
                <a:ext cx="1156274" cy="1140958"/>
              </a:xfrm>
              <a:custGeom>
                <a:avLst/>
                <a:gdLst/>
                <a:ahLst/>
                <a:cxnLst/>
                <a:rect l="l" t="t" r="r" b="b"/>
                <a:pathLst>
                  <a:path w="1156274" h="1140958">
                    <a:moveTo>
                      <a:pt x="1031813" y="1140958"/>
                    </a:moveTo>
                    <a:lnTo>
                      <a:pt x="124460" y="1140958"/>
                    </a:lnTo>
                    <a:cubicBezTo>
                      <a:pt x="55880" y="1140958"/>
                      <a:pt x="0" y="1085078"/>
                      <a:pt x="0" y="10164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1813" y="0"/>
                    </a:lnTo>
                    <a:cubicBezTo>
                      <a:pt x="1100393" y="0"/>
                      <a:pt x="1156274" y="55880"/>
                      <a:pt x="1156274" y="124460"/>
                    </a:cubicBezTo>
                    <a:lnTo>
                      <a:pt x="1156274" y="1016498"/>
                    </a:lnTo>
                    <a:cubicBezTo>
                      <a:pt x="1156274" y="1085078"/>
                      <a:pt x="1100393" y="1140958"/>
                      <a:pt x="1031813" y="1140958"/>
                    </a:cubicBezTo>
                    <a:close/>
                  </a:path>
                </a:pathLst>
              </a:custGeom>
              <a:solidFill>
                <a:srgbClr val="354F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29918F7E-4D5E-FD60-3A03-B9223A13E606}"/>
                </a:ext>
              </a:extLst>
            </p:cNvPr>
            <p:cNvSpPr/>
            <p:nvPr/>
          </p:nvSpPr>
          <p:spPr>
            <a:xfrm>
              <a:off x="13365275" y="2661222"/>
              <a:ext cx="490162" cy="475012"/>
            </a:xfrm>
            <a:custGeom>
              <a:avLst/>
              <a:gdLst/>
              <a:ahLst/>
              <a:cxnLst/>
              <a:rect l="l" t="t" r="r" b="b"/>
              <a:pathLst>
                <a:path w="490162" h="475012">
                  <a:moveTo>
                    <a:pt x="0" y="0"/>
                  </a:moveTo>
                  <a:lnTo>
                    <a:pt x="490162" y="0"/>
                  </a:lnTo>
                  <a:lnTo>
                    <a:pt x="490162" y="475011"/>
                  </a:lnTo>
                  <a:lnTo>
                    <a:pt x="0" y="475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76DAD1-8DE9-220F-8D30-75336510CC10}"/>
              </a:ext>
            </a:extLst>
          </p:cNvPr>
          <p:cNvGrpSpPr/>
          <p:nvPr/>
        </p:nvGrpSpPr>
        <p:grpSpPr>
          <a:xfrm>
            <a:off x="8156993" y="8115300"/>
            <a:ext cx="911144" cy="899076"/>
            <a:chOff x="13154784" y="6125311"/>
            <a:chExt cx="911144" cy="899076"/>
          </a:xfrm>
        </p:grpSpPr>
        <p:grpSp>
          <p:nvGrpSpPr>
            <p:cNvPr id="50" name="Group 20">
              <a:extLst>
                <a:ext uri="{FF2B5EF4-FFF2-40B4-BE49-F238E27FC236}">
                  <a16:creationId xmlns:a16="http://schemas.microsoft.com/office/drawing/2014/main" id="{CC3888AB-4300-C9D8-DE46-EC8F09D03146}"/>
                </a:ext>
              </a:extLst>
            </p:cNvPr>
            <p:cNvGrpSpPr/>
            <p:nvPr/>
          </p:nvGrpSpPr>
          <p:grpSpPr>
            <a:xfrm>
              <a:off x="13154784" y="6125311"/>
              <a:ext cx="911144" cy="899076"/>
              <a:chOff x="0" y="0"/>
              <a:chExt cx="1156273" cy="1140958"/>
            </a:xfrm>
          </p:grpSpPr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id="{2D5EB7EB-6B7C-387C-9ABD-CC4539D52814}"/>
                  </a:ext>
                </a:extLst>
              </p:cNvPr>
              <p:cNvSpPr/>
              <p:nvPr/>
            </p:nvSpPr>
            <p:spPr>
              <a:xfrm>
                <a:off x="0" y="0"/>
                <a:ext cx="1156274" cy="1140958"/>
              </a:xfrm>
              <a:custGeom>
                <a:avLst/>
                <a:gdLst/>
                <a:ahLst/>
                <a:cxnLst/>
                <a:rect l="l" t="t" r="r" b="b"/>
                <a:pathLst>
                  <a:path w="1156274" h="1140958">
                    <a:moveTo>
                      <a:pt x="1031813" y="1140958"/>
                    </a:moveTo>
                    <a:lnTo>
                      <a:pt x="124460" y="1140958"/>
                    </a:lnTo>
                    <a:cubicBezTo>
                      <a:pt x="55880" y="1140958"/>
                      <a:pt x="0" y="1085078"/>
                      <a:pt x="0" y="10164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1813" y="0"/>
                    </a:lnTo>
                    <a:cubicBezTo>
                      <a:pt x="1100393" y="0"/>
                      <a:pt x="1156274" y="55880"/>
                      <a:pt x="1156274" y="124460"/>
                    </a:cubicBezTo>
                    <a:lnTo>
                      <a:pt x="1156274" y="1016498"/>
                    </a:lnTo>
                    <a:cubicBezTo>
                      <a:pt x="1156274" y="1085078"/>
                      <a:pt x="1100393" y="1140958"/>
                      <a:pt x="1031813" y="1140958"/>
                    </a:cubicBezTo>
                    <a:close/>
                  </a:path>
                </a:pathLst>
              </a:custGeom>
              <a:solidFill>
                <a:srgbClr val="354F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38EC0B88-0671-28BD-8A8B-639B27EE0CAA}"/>
                </a:ext>
              </a:extLst>
            </p:cNvPr>
            <p:cNvSpPr/>
            <p:nvPr/>
          </p:nvSpPr>
          <p:spPr>
            <a:xfrm>
              <a:off x="13377822" y="6341022"/>
              <a:ext cx="465069" cy="439103"/>
            </a:xfrm>
            <a:custGeom>
              <a:avLst/>
              <a:gdLst/>
              <a:ahLst/>
              <a:cxnLst/>
              <a:rect l="l" t="t" r="r" b="b"/>
              <a:pathLst>
                <a:path w="465069" h="439103">
                  <a:moveTo>
                    <a:pt x="0" y="0"/>
                  </a:moveTo>
                  <a:lnTo>
                    <a:pt x="465069" y="0"/>
                  </a:lnTo>
                  <a:lnTo>
                    <a:pt x="465069" y="439102"/>
                  </a:lnTo>
                  <a:lnTo>
                    <a:pt x="0" y="439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Box 26">
            <a:extLst>
              <a:ext uri="{FF2B5EF4-FFF2-40B4-BE49-F238E27FC236}">
                <a16:creationId xmlns:a16="http://schemas.microsoft.com/office/drawing/2014/main" id="{25465CA3-E8C2-A335-3773-89965991B9BD}"/>
              </a:ext>
            </a:extLst>
          </p:cNvPr>
          <p:cNvSpPr txBox="1"/>
          <p:nvPr/>
        </p:nvSpPr>
        <p:spPr>
          <a:xfrm>
            <a:off x="9605130" y="1818387"/>
            <a:ext cx="303712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What is a Webcast?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3880342D-47F6-B7E5-0B25-15ABB1B741F1}"/>
              </a:ext>
            </a:extLst>
          </p:cNvPr>
          <p:cNvSpPr txBox="1"/>
          <p:nvPr/>
        </p:nvSpPr>
        <p:spPr>
          <a:xfrm>
            <a:off x="9660835" y="2404617"/>
            <a:ext cx="8114404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A webcast is a live online presentation, including audio and video, which can be streamed from any location.</a:t>
            </a: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15DDC193-9ACC-7599-54A4-12F8E14F41E8}"/>
              </a:ext>
            </a:extLst>
          </p:cNvPr>
          <p:cNvSpPr txBox="1"/>
          <p:nvPr/>
        </p:nvSpPr>
        <p:spPr>
          <a:xfrm>
            <a:off x="9570438" y="5883500"/>
            <a:ext cx="303712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Recording</a:t>
            </a:r>
          </a:p>
        </p:txBody>
      </p:sp>
      <p:sp>
        <p:nvSpPr>
          <p:cNvPr id="57" name="TextBox 24">
            <a:extLst>
              <a:ext uri="{FF2B5EF4-FFF2-40B4-BE49-F238E27FC236}">
                <a16:creationId xmlns:a16="http://schemas.microsoft.com/office/drawing/2014/main" id="{F8895EE3-07C4-445C-6ACA-BCAD667D8F34}"/>
              </a:ext>
            </a:extLst>
          </p:cNvPr>
          <p:cNvSpPr txBox="1"/>
          <p:nvPr/>
        </p:nvSpPr>
        <p:spPr>
          <a:xfrm>
            <a:off x="9586080" y="6474339"/>
            <a:ext cx="7905680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The webcast will be recorded and made available for future access on our Learning Hub where you can revisit or share anytime.</a:t>
            </a: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A5429DED-A66C-C6F5-F5DD-A0AD975C0C83}"/>
              </a:ext>
            </a:extLst>
          </p:cNvPr>
          <p:cNvSpPr txBox="1"/>
          <p:nvPr/>
        </p:nvSpPr>
        <p:spPr>
          <a:xfrm>
            <a:off x="9586080" y="3786086"/>
            <a:ext cx="350415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Please Hold Questions</a:t>
            </a:r>
          </a:p>
        </p:txBody>
      </p:sp>
      <p:sp>
        <p:nvSpPr>
          <p:cNvPr id="59" name="TextBox 29">
            <a:extLst>
              <a:ext uri="{FF2B5EF4-FFF2-40B4-BE49-F238E27FC236}">
                <a16:creationId xmlns:a16="http://schemas.microsoft.com/office/drawing/2014/main" id="{CD75F059-2740-052F-CC13-C6B6AC2E9957}"/>
              </a:ext>
            </a:extLst>
          </p:cNvPr>
          <p:cNvSpPr txBox="1"/>
          <p:nvPr/>
        </p:nvSpPr>
        <p:spPr>
          <a:xfrm>
            <a:off x="9627615" y="4376925"/>
            <a:ext cx="8114402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You’re welcome to submit your questions in the Q&amp;A box at any time. However, questions will be addressed at the end.</a:t>
            </a:r>
          </a:p>
        </p:txBody>
      </p:sp>
      <p:sp>
        <p:nvSpPr>
          <p:cNvPr id="60" name="TextBox 30">
            <a:extLst>
              <a:ext uri="{FF2B5EF4-FFF2-40B4-BE49-F238E27FC236}">
                <a16:creationId xmlns:a16="http://schemas.microsoft.com/office/drawing/2014/main" id="{08BFB817-CDD2-C3E6-8562-91D2E2AD9D64}"/>
              </a:ext>
            </a:extLst>
          </p:cNvPr>
          <p:cNvSpPr txBox="1"/>
          <p:nvPr/>
        </p:nvSpPr>
        <p:spPr>
          <a:xfrm>
            <a:off x="9645158" y="7923674"/>
            <a:ext cx="350415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Accessibility</a:t>
            </a:r>
          </a:p>
        </p:txBody>
      </p:sp>
      <p:sp>
        <p:nvSpPr>
          <p:cNvPr id="61" name="TextBox 31">
            <a:extLst>
              <a:ext uri="{FF2B5EF4-FFF2-40B4-BE49-F238E27FC236}">
                <a16:creationId xmlns:a16="http://schemas.microsoft.com/office/drawing/2014/main" id="{E4927CB7-73A6-A547-0C61-169777BEA39E}"/>
              </a:ext>
            </a:extLst>
          </p:cNvPr>
          <p:cNvSpPr txBox="1"/>
          <p:nvPr/>
        </p:nvSpPr>
        <p:spPr>
          <a:xfrm>
            <a:off x="9660834" y="8511009"/>
            <a:ext cx="8114403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ASL and captions provided. More </a:t>
            </a:r>
            <a:r>
              <a:rPr lang="en-US" sz="2000" u="sng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  <a:hlinkClick r:id="rId14" tooltip="https://nationaldisabilitycenter.org/event-acces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tips</a:t>
            </a: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 for Zoom are available on our website.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8C131BC-ECF9-7D3E-520B-0EE467CF2A7A}"/>
              </a:ext>
            </a:extLst>
          </p:cNvPr>
          <p:cNvSpPr/>
          <p:nvPr/>
        </p:nvSpPr>
        <p:spPr>
          <a:xfrm>
            <a:off x="846838" y="1028700"/>
            <a:ext cx="3589683" cy="685800"/>
          </a:xfrm>
          <a:custGeom>
            <a:avLst/>
            <a:gdLst/>
            <a:ahLst/>
            <a:cxnLst/>
            <a:rect l="l" t="t" r="r" b="b"/>
            <a:pathLst>
              <a:path w="4863732" h="929204">
                <a:moveTo>
                  <a:pt x="0" y="0"/>
                </a:moveTo>
                <a:lnTo>
                  <a:pt x="4863732" y="0"/>
                </a:lnTo>
                <a:lnTo>
                  <a:pt x="4863732" y="929204"/>
                </a:lnTo>
                <a:lnTo>
                  <a:pt x="0" y="9292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34182" y="1019175"/>
            <a:ext cx="14129818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Over Half of Disabled Students Report More Than One Disability </a:t>
            </a:r>
          </a:p>
        </p:txBody>
      </p:sp>
      <p:sp>
        <p:nvSpPr>
          <p:cNvPr id="3" name="Freeform 3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9119" y="1620912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B2CCCA3-4D33-F29F-FBA4-804B204BC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5271750"/>
              </p:ext>
            </p:extLst>
          </p:nvPr>
        </p:nvGraphicFramePr>
        <p:xfrm>
          <a:off x="4007404" y="2217847"/>
          <a:ext cx="12756595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6" name="Group 42">
            <a:extLst>
              <a:ext uri="{FF2B5EF4-FFF2-40B4-BE49-F238E27FC236}">
                <a16:creationId xmlns:a16="http://schemas.microsoft.com/office/drawing/2014/main" id="{FDB7875C-ADE1-F1CD-D843-491D7CF3255C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4A8DF6BC-6F3F-13B2-42B2-A0D5E93F7A50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C19E297B-F869-BB16-F617-E38B4690E9A1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CF601062-45AD-5A37-E4D8-5D3497DF57D2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95500"/>
            <a:ext cx="10985143" cy="609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What we know about disability is directly related to </a:t>
            </a:r>
            <a:r>
              <a:rPr lang="en-US" sz="8000" b="1" dirty="0">
                <a:solidFill>
                  <a:srgbClr val="9ACD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how</a:t>
            </a:r>
            <a:r>
              <a:rPr lang="en-US" sz="800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8000" b="1" dirty="0">
                <a:solidFill>
                  <a:srgbClr val="9ACD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and when students disclose. 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5252" y="1601248"/>
            <a:ext cx="6633996" cy="3431500"/>
            <a:chOff x="0" y="0"/>
            <a:chExt cx="2354580" cy="1217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823752" y="5254252"/>
            <a:ext cx="6633996" cy="3431500"/>
            <a:chOff x="0" y="0"/>
            <a:chExt cx="2354580" cy="1217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56027" y="531307"/>
            <a:ext cx="2569444" cy="256944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87477" y="3054947"/>
            <a:ext cx="14271823" cy="5489779"/>
          </a:xfrm>
          <a:custGeom>
            <a:avLst/>
            <a:gdLst/>
            <a:ahLst/>
            <a:cxnLst/>
            <a:rect l="l" t="t" r="r" b="b"/>
            <a:pathLst>
              <a:path w="14271823" h="5489779">
                <a:moveTo>
                  <a:pt x="0" y="0"/>
                </a:moveTo>
                <a:lnTo>
                  <a:pt x="14271823" y="0"/>
                </a:lnTo>
                <a:lnTo>
                  <a:pt x="14271823" y="5489779"/>
                </a:lnTo>
                <a:lnTo>
                  <a:pt x="0" y="5489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123" t="-41991" r="-55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34182" y="1019175"/>
            <a:ext cx="133375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What They Say About Disclosure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071974" y="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9119" y="3325826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5FACA7CD-322B-43B0-003F-0633AFFF088C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AE1BDFBC-5DC9-D304-3036-67C595FE4CCF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90FD5CD8-F4EC-B6E3-C93F-D9AABFF2E53C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9">
            <a:extLst>
              <a:ext uri="{FF2B5EF4-FFF2-40B4-BE49-F238E27FC236}">
                <a16:creationId xmlns:a16="http://schemas.microsoft.com/office/drawing/2014/main" id="{9AD059A8-3FD1-E3F4-3290-B49888E9A3AC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9269" y="-3131569"/>
            <a:ext cx="5597234" cy="559723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11313" y="7357604"/>
            <a:ext cx="8765114" cy="876511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97A0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915842" y="173115"/>
            <a:ext cx="2344089" cy="1670163"/>
          </a:xfrm>
          <a:custGeom>
            <a:avLst/>
            <a:gdLst/>
            <a:ahLst/>
            <a:cxnLst/>
            <a:rect l="l" t="t" r="r" b="b"/>
            <a:pathLst>
              <a:path w="2344089" h="1670163">
                <a:moveTo>
                  <a:pt x="0" y="0"/>
                </a:moveTo>
                <a:lnTo>
                  <a:pt x="2344089" y="0"/>
                </a:lnTo>
                <a:lnTo>
                  <a:pt x="2344089" y="1670163"/>
                </a:lnTo>
                <a:lnTo>
                  <a:pt x="0" y="1670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071974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9119" y="3325826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CDFC0230-61F0-7362-91BB-31310961F94D}"/>
              </a:ext>
            </a:extLst>
          </p:cNvPr>
          <p:cNvSpPr txBox="1"/>
          <p:nvPr/>
        </p:nvSpPr>
        <p:spPr>
          <a:xfrm>
            <a:off x="2737856" y="7697194"/>
            <a:ext cx="665523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- Undergraduate Student</a:t>
            </a: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5BEC27A9-A015-0B07-2FD9-AAF5789BD810}"/>
              </a:ext>
            </a:extLst>
          </p:cNvPr>
          <p:cNvSpPr txBox="1"/>
          <p:nvPr/>
        </p:nvSpPr>
        <p:spPr>
          <a:xfrm>
            <a:off x="2737855" y="3007361"/>
            <a:ext cx="14920935" cy="3910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When I first came to college, I did not know that my mental health was considered a disability.</a:t>
            </a:r>
          </a:p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</a:p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 also had no idea that I was able to qualify for accommodations. They have helped me out tremendously with my coursework. </a:t>
            </a:r>
          </a:p>
        </p:txBody>
      </p:sp>
      <p:grpSp>
        <p:nvGrpSpPr>
          <p:cNvPr id="39" name="Group 42">
            <a:extLst>
              <a:ext uri="{FF2B5EF4-FFF2-40B4-BE49-F238E27FC236}">
                <a16:creationId xmlns:a16="http://schemas.microsoft.com/office/drawing/2014/main" id="{B736F356-9ABF-A26F-FC3F-C7D3ED576758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40" name="Freeform 43">
              <a:extLst>
                <a:ext uri="{FF2B5EF4-FFF2-40B4-BE49-F238E27FC236}">
                  <a16:creationId xmlns:a16="http://schemas.microsoft.com/office/drawing/2014/main" id="{04412B69-56EF-3556-76F3-B5F354C3CA2F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4">
              <a:extLst>
                <a:ext uri="{FF2B5EF4-FFF2-40B4-BE49-F238E27FC236}">
                  <a16:creationId xmlns:a16="http://schemas.microsoft.com/office/drawing/2014/main" id="{A4557DD9-BF79-EFAC-CEED-9CCCA5784681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D5B39252-65B8-7C20-59BA-CD0D72574A93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12402"/>
            <a:ext cx="10985143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Disabled student experiences are </a:t>
            </a:r>
            <a:r>
              <a:rPr lang="en-US" sz="8000" b="1" dirty="0">
                <a:solidFill>
                  <a:srgbClr val="9ACD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not one-size-fits-all. 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5252" y="1601248"/>
            <a:ext cx="6633996" cy="3431500"/>
            <a:chOff x="0" y="0"/>
            <a:chExt cx="2354580" cy="1217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823752" y="5254252"/>
            <a:ext cx="6633996" cy="3431500"/>
            <a:chOff x="0" y="0"/>
            <a:chExt cx="2354580" cy="1217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56027" y="531307"/>
            <a:ext cx="2569444" cy="256944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924300"/>
            <a:ext cx="1098514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How accessible is your campus or program?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5252" y="1601248"/>
            <a:ext cx="6633996" cy="3431500"/>
            <a:chOff x="0" y="0"/>
            <a:chExt cx="2354580" cy="1217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823752" y="5254252"/>
            <a:ext cx="6633996" cy="3431500"/>
            <a:chOff x="0" y="0"/>
            <a:chExt cx="2354580" cy="1217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56027" y="531307"/>
            <a:ext cx="2569444" cy="256944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6022" y="4524396"/>
            <a:ext cx="15661317" cy="12000484"/>
          </a:xfrm>
          <a:custGeom>
            <a:avLst/>
            <a:gdLst/>
            <a:ahLst/>
            <a:cxnLst/>
            <a:rect l="l" t="t" r="r" b="b"/>
            <a:pathLst>
              <a:path w="15661317" h="12000484">
                <a:moveTo>
                  <a:pt x="0" y="0"/>
                </a:moveTo>
                <a:lnTo>
                  <a:pt x="15661317" y="0"/>
                </a:lnTo>
                <a:lnTo>
                  <a:pt x="15661317" y="12000485"/>
                </a:lnTo>
                <a:lnTo>
                  <a:pt x="0" y="12000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67882" y="6615872"/>
            <a:ext cx="530702" cy="1469071"/>
          </a:xfrm>
          <a:custGeom>
            <a:avLst/>
            <a:gdLst/>
            <a:ahLst/>
            <a:cxnLst/>
            <a:rect l="l" t="t" r="r" b="b"/>
            <a:pathLst>
              <a:path w="530702" h="1469071">
                <a:moveTo>
                  <a:pt x="0" y="0"/>
                </a:moveTo>
                <a:lnTo>
                  <a:pt x="530702" y="0"/>
                </a:lnTo>
                <a:lnTo>
                  <a:pt x="530702" y="1469071"/>
                </a:lnTo>
                <a:lnTo>
                  <a:pt x="0" y="1469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39057" y="8221421"/>
            <a:ext cx="602884" cy="1668884"/>
          </a:xfrm>
          <a:custGeom>
            <a:avLst/>
            <a:gdLst/>
            <a:ahLst/>
            <a:cxnLst/>
            <a:rect l="l" t="t" r="r" b="b"/>
            <a:pathLst>
              <a:path w="602884" h="1668884">
                <a:moveTo>
                  <a:pt x="0" y="0"/>
                </a:moveTo>
                <a:lnTo>
                  <a:pt x="602884" y="0"/>
                </a:lnTo>
                <a:lnTo>
                  <a:pt x="602884" y="1668884"/>
                </a:lnTo>
                <a:lnTo>
                  <a:pt x="0" y="1668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96666" y="3150332"/>
            <a:ext cx="1201991" cy="3327312"/>
          </a:xfrm>
          <a:custGeom>
            <a:avLst/>
            <a:gdLst/>
            <a:ahLst/>
            <a:cxnLst/>
            <a:rect l="l" t="t" r="r" b="b"/>
            <a:pathLst>
              <a:path w="1201991" h="3327312">
                <a:moveTo>
                  <a:pt x="0" y="0"/>
                </a:moveTo>
                <a:lnTo>
                  <a:pt x="1201991" y="0"/>
                </a:lnTo>
                <a:lnTo>
                  <a:pt x="1201991" y="3327312"/>
                </a:lnTo>
                <a:lnTo>
                  <a:pt x="0" y="332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58759" y="5666156"/>
            <a:ext cx="1224532" cy="3389707"/>
          </a:xfrm>
          <a:custGeom>
            <a:avLst/>
            <a:gdLst/>
            <a:ahLst/>
            <a:cxnLst/>
            <a:rect l="l" t="t" r="r" b="b"/>
            <a:pathLst>
              <a:path w="1224532" h="3389707">
                <a:moveTo>
                  <a:pt x="0" y="0"/>
                </a:moveTo>
                <a:lnTo>
                  <a:pt x="1224532" y="0"/>
                </a:lnTo>
                <a:lnTo>
                  <a:pt x="1224532" y="3389707"/>
                </a:lnTo>
                <a:lnTo>
                  <a:pt x="0" y="3389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20362" y="5469493"/>
            <a:ext cx="981342" cy="2716518"/>
          </a:xfrm>
          <a:custGeom>
            <a:avLst/>
            <a:gdLst/>
            <a:ahLst/>
            <a:cxnLst/>
            <a:rect l="l" t="t" r="r" b="b"/>
            <a:pathLst>
              <a:path w="981342" h="2716518">
                <a:moveTo>
                  <a:pt x="0" y="0"/>
                </a:moveTo>
                <a:lnTo>
                  <a:pt x="981343" y="0"/>
                </a:lnTo>
                <a:lnTo>
                  <a:pt x="981343" y="2716518"/>
                </a:lnTo>
                <a:lnTo>
                  <a:pt x="0" y="271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13032" y="4813988"/>
            <a:ext cx="982104" cy="2718628"/>
          </a:xfrm>
          <a:custGeom>
            <a:avLst/>
            <a:gdLst/>
            <a:ahLst/>
            <a:cxnLst/>
            <a:rect l="l" t="t" r="r" b="b"/>
            <a:pathLst>
              <a:path w="982104" h="2718628">
                <a:moveTo>
                  <a:pt x="0" y="0"/>
                </a:moveTo>
                <a:lnTo>
                  <a:pt x="982105" y="0"/>
                </a:lnTo>
                <a:lnTo>
                  <a:pt x="982105" y="2718628"/>
                </a:lnTo>
                <a:lnTo>
                  <a:pt x="0" y="271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101784" y="2609850"/>
            <a:ext cx="1383260" cy="3829093"/>
          </a:xfrm>
          <a:custGeom>
            <a:avLst/>
            <a:gdLst/>
            <a:ahLst/>
            <a:cxnLst/>
            <a:rect l="l" t="t" r="r" b="b"/>
            <a:pathLst>
              <a:path w="1383260" h="3829093">
                <a:moveTo>
                  <a:pt x="0" y="0"/>
                </a:moveTo>
                <a:lnTo>
                  <a:pt x="1383260" y="0"/>
                </a:lnTo>
                <a:lnTo>
                  <a:pt x="1383260" y="3829093"/>
                </a:lnTo>
                <a:lnTo>
                  <a:pt x="0" y="3829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633337" y="4980132"/>
            <a:ext cx="1721404" cy="4765132"/>
          </a:xfrm>
          <a:custGeom>
            <a:avLst/>
            <a:gdLst/>
            <a:ahLst/>
            <a:cxnLst/>
            <a:rect l="l" t="t" r="r" b="b"/>
            <a:pathLst>
              <a:path w="1721404" h="4765132">
                <a:moveTo>
                  <a:pt x="0" y="0"/>
                </a:moveTo>
                <a:lnTo>
                  <a:pt x="1721404" y="0"/>
                </a:lnTo>
                <a:lnTo>
                  <a:pt x="1721404" y="4765133"/>
                </a:lnTo>
                <a:lnTo>
                  <a:pt x="0" y="4765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418494" y="4445186"/>
            <a:ext cx="860702" cy="2382566"/>
          </a:xfrm>
          <a:custGeom>
            <a:avLst/>
            <a:gdLst/>
            <a:ahLst/>
            <a:cxnLst/>
            <a:rect l="l" t="t" r="r" b="b"/>
            <a:pathLst>
              <a:path w="860702" h="2382566">
                <a:moveTo>
                  <a:pt x="0" y="0"/>
                </a:moveTo>
                <a:lnTo>
                  <a:pt x="860702" y="0"/>
                </a:lnTo>
                <a:lnTo>
                  <a:pt x="860702" y="2382566"/>
                </a:lnTo>
                <a:lnTo>
                  <a:pt x="0" y="23825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634182" y="1019175"/>
            <a:ext cx="133375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Campus Accessibility is in “Silos”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973732" y="-56924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Freeform 20">
            <a:extLst>
              <a:ext uri="{FF2B5EF4-FFF2-40B4-BE49-F238E27FC236}">
                <a16:creationId xmlns:a16="http://schemas.microsoft.com/office/drawing/2014/main" id="{1DA1D13B-D1B1-49D6-A895-6CC1A575A779}"/>
              </a:ext>
            </a:extLst>
          </p:cNvPr>
          <p:cNvSpPr/>
          <p:nvPr/>
        </p:nvSpPr>
        <p:spPr>
          <a:xfrm>
            <a:off x="148169" y="5030741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42">
            <a:extLst>
              <a:ext uri="{FF2B5EF4-FFF2-40B4-BE49-F238E27FC236}">
                <a16:creationId xmlns:a16="http://schemas.microsoft.com/office/drawing/2014/main" id="{7B826C5E-540B-702A-826A-C7756EDA249F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270ED105-48F2-4571-4131-5F122EA7F131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04FE6243-D871-8A19-6917-136F320856B4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9">
            <a:extLst>
              <a:ext uri="{FF2B5EF4-FFF2-40B4-BE49-F238E27FC236}">
                <a16:creationId xmlns:a16="http://schemas.microsoft.com/office/drawing/2014/main" id="{5E43A581-95B3-37EA-23D7-C0ACB4485A2B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111313" y="7357604"/>
            <a:ext cx="8765114" cy="87651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97A0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289269" y="-3131569"/>
            <a:ext cx="5597234" cy="559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915842" y="173115"/>
            <a:ext cx="2344089" cy="1670163"/>
          </a:xfrm>
          <a:custGeom>
            <a:avLst/>
            <a:gdLst/>
            <a:ahLst/>
            <a:cxnLst/>
            <a:rect l="l" t="t" r="r" b="b"/>
            <a:pathLst>
              <a:path w="2344089" h="1670163">
                <a:moveTo>
                  <a:pt x="0" y="0"/>
                </a:moveTo>
                <a:lnTo>
                  <a:pt x="2344089" y="0"/>
                </a:lnTo>
                <a:lnTo>
                  <a:pt x="2344089" y="1670163"/>
                </a:lnTo>
                <a:lnTo>
                  <a:pt x="0" y="1670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8169" y="5030741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97BB549E-50F4-DF7E-FB46-A0E61C4175A2}"/>
              </a:ext>
            </a:extLst>
          </p:cNvPr>
          <p:cNvSpPr txBox="1"/>
          <p:nvPr/>
        </p:nvSpPr>
        <p:spPr>
          <a:xfrm>
            <a:off x="2737856" y="3007361"/>
            <a:ext cx="14521444" cy="391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Allowing an open dialogue about these issues is important so we as students don’t feel shame or face any issues accommodating our disability. </a:t>
            </a:r>
          </a:p>
          <a:p>
            <a:pPr algn="l">
              <a:lnSpc>
                <a:spcPts val="5083"/>
              </a:lnSpc>
            </a:pPr>
            <a:endParaRPr lang="en-US" sz="4236" b="1" dirty="0">
              <a:solidFill>
                <a:srgbClr val="FAFFE7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It’s about creating a space where it’s okay to talk openly about what you need.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9BC4256F-91AF-8835-D7C5-862DD70777E6}"/>
              </a:ext>
            </a:extLst>
          </p:cNvPr>
          <p:cNvSpPr txBox="1"/>
          <p:nvPr/>
        </p:nvSpPr>
        <p:spPr>
          <a:xfrm>
            <a:off x="2737856" y="7697194"/>
            <a:ext cx="665523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- Undergraduate Student</a:t>
            </a:r>
          </a:p>
        </p:txBody>
      </p:sp>
      <p:grpSp>
        <p:nvGrpSpPr>
          <p:cNvPr id="31" name="Group 42">
            <a:extLst>
              <a:ext uri="{FF2B5EF4-FFF2-40B4-BE49-F238E27FC236}">
                <a16:creationId xmlns:a16="http://schemas.microsoft.com/office/drawing/2014/main" id="{03E73F05-9DCE-EE5B-1229-93B63145A8C5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FD3F92A0-406B-39E8-AE50-07B1C8E068E4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66E2E66F-8457-E621-8225-74792C4D6C68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53A5F7EF-7E4F-611A-EE85-6DA644EF135E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111313" y="7357604"/>
            <a:ext cx="8765114" cy="87651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97A0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289269" y="-3131569"/>
            <a:ext cx="5597234" cy="559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915842" y="173115"/>
            <a:ext cx="2344089" cy="1670163"/>
          </a:xfrm>
          <a:custGeom>
            <a:avLst/>
            <a:gdLst/>
            <a:ahLst/>
            <a:cxnLst/>
            <a:rect l="l" t="t" r="r" b="b"/>
            <a:pathLst>
              <a:path w="2344089" h="1670163">
                <a:moveTo>
                  <a:pt x="0" y="0"/>
                </a:moveTo>
                <a:lnTo>
                  <a:pt x="2344089" y="0"/>
                </a:lnTo>
                <a:lnTo>
                  <a:pt x="2344089" y="1670163"/>
                </a:lnTo>
                <a:lnTo>
                  <a:pt x="0" y="1670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071974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8169" y="5030741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8DB7FEBA-F1F5-94EE-67ED-179EC13E2372}"/>
              </a:ext>
            </a:extLst>
          </p:cNvPr>
          <p:cNvSpPr txBox="1"/>
          <p:nvPr/>
        </p:nvSpPr>
        <p:spPr>
          <a:xfrm>
            <a:off x="2737856" y="3007361"/>
            <a:ext cx="14521444" cy="456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 lot of professors have been kind and gracious, allowing me to submit late assignments until the last day of class. </a:t>
            </a:r>
          </a:p>
          <a:p>
            <a:pPr algn="l">
              <a:lnSpc>
                <a:spcPts val="5083"/>
              </a:lnSpc>
            </a:pPr>
            <a:endParaRPr lang="en-US" sz="4236" b="1" dirty="0">
              <a:solidFill>
                <a:srgbClr val="FAFFE7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But on the other hand, I’ve had professors who refused any extensions, which caused me to fail. It’s frustrating because you never know if you’ll have a supportive professor or not.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04BA9713-AEB6-24EC-DC76-7AABAF4881CA}"/>
              </a:ext>
            </a:extLst>
          </p:cNvPr>
          <p:cNvSpPr txBox="1"/>
          <p:nvPr/>
        </p:nvSpPr>
        <p:spPr>
          <a:xfrm>
            <a:off x="2737856" y="8114025"/>
            <a:ext cx="665523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- Undergraduate Student</a:t>
            </a:r>
          </a:p>
        </p:txBody>
      </p:sp>
      <p:grpSp>
        <p:nvGrpSpPr>
          <p:cNvPr id="2" name="Group 42">
            <a:extLst>
              <a:ext uri="{FF2B5EF4-FFF2-40B4-BE49-F238E27FC236}">
                <a16:creationId xmlns:a16="http://schemas.microsoft.com/office/drawing/2014/main" id="{3F20FE13-D690-2E54-9A68-AB4C777F71F4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6AB952B6-C444-7A00-5E36-F17FF8895216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4">
              <a:extLst>
                <a:ext uri="{FF2B5EF4-FFF2-40B4-BE49-F238E27FC236}">
                  <a16:creationId xmlns:a16="http://schemas.microsoft.com/office/drawing/2014/main" id="{BE871453-1D70-4AFE-7749-3293C188BA73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9">
            <a:extLst>
              <a:ext uri="{FF2B5EF4-FFF2-40B4-BE49-F238E27FC236}">
                <a16:creationId xmlns:a16="http://schemas.microsoft.com/office/drawing/2014/main" id="{563D1F37-C60E-8191-D4C6-11858FE48E13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111313" y="7357604"/>
            <a:ext cx="8765114" cy="87651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97A0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289269" y="-3131569"/>
            <a:ext cx="5597234" cy="559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915842" y="173115"/>
            <a:ext cx="2344089" cy="1670163"/>
          </a:xfrm>
          <a:custGeom>
            <a:avLst/>
            <a:gdLst/>
            <a:ahLst/>
            <a:cxnLst/>
            <a:rect l="l" t="t" r="r" b="b"/>
            <a:pathLst>
              <a:path w="2344089" h="1670163">
                <a:moveTo>
                  <a:pt x="0" y="0"/>
                </a:moveTo>
                <a:lnTo>
                  <a:pt x="2344089" y="0"/>
                </a:lnTo>
                <a:lnTo>
                  <a:pt x="2344089" y="1670163"/>
                </a:lnTo>
                <a:lnTo>
                  <a:pt x="0" y="1670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071974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8169" y="5030741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1EBF15C9-8F61-7BBC-1776-E1BA7A507E8D}"/>
              </a:ext>
            </a:extLst>
          </p:cNvPr>
          <p:cNvSpPr txBox="1"/>
          <p:nvPr/>
        </p:nvSpPr>
        <p:spPr>
          <a:xfrm>
            <a:off x="2718162" y="6767413"/>
            <a:ext cx="9911344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83"/>
              </a:lnSpc>
              <a:defRPr/>
            </a:pP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FAFFE7"/>
                </a:solidFill>
                <a:effectLst/>
                <a:uLnTx/>
                <a:uFillTx/>
                <a:latin typeface="Red Hat Display Bold"/>
                <a:ea typeface="Red Hat Display Bold"/>
                <a:cs typeface="Red Hat Display Bold"/>
                <a:sym typeface="Red Hat Display Bold"/>
              </a:rPr>
              <a:t>- Andrew Dillon, PhD</a:t>
            </a:r>
          </a:p>
          <a:p>
            <a:pPr>
              <a:lnSpc>
                <a:spcPts val="3643"/>
              </a:lnSpc>
              <a:defRPr/>
            </a:pPr>
            <a:r>
              <a:rPr kumimoji="0" lang="en-US" sz="3036" b="0" i="1" u="none" strike="noStrike" kern="1200" cap="none" spc="0" normalizeH="0" baseline="0" noProof="0" dirty="0">
                <a:ln>
                  <a:noFill/>
                </a:ln>
                <a:solidFill>
                  <a:srgbClr val="FAFFE7"/>
                </a:solidFill>
                <a:effectLst/>
                <a:uLnTx/>
                <a:uFillTx/>
                <a:latin typeface="Red Hat Display Italics"/>
                <a:ea typeface="Red Hat Display Italics"/>
                <a:cs typeface="Red Hat Display Italics"/>
                <a:sym typeface="Red Hat Display Italics"/>
              </a:rPr>
              <a:t>Director of Research Dissemination and Co-Investigator Professor of the School of Information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E5EDF399-B895-C907-D8AB-ED54C19ED251}"/>
              </a:ext>
            </a:extLst>
          </p:cNvPr>
          <p:cNvSpPr txBox="1"/>
          <p:nvPr/>
        </p:nvSpPr>
        <p:spPr>
          <a:xfrm>
            <a:off x="2718162" y="3518480"/>
            <a:ext cx="14521444" cy="194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 thought I understood the idea of really designing with people in mind, but I was so naive in my understanding of people and of accessibility.</a:t>
            </a:r>
          </a:p>
        </p:txBody>
      </p:sp>
      <p:grpSp>
        <p:nvGrpSpPr>
          <p:cNvPr id="2" name="Group 42">
            <a:extLst>
              <a:ext uri="{FF2B5EF4-FFF2-40B4-BE49-F238E27FC236}">
                <a16:creationId xmlns:a16="http://schemas.microsoft.com/office/drawing/2014/main" id="{232E02A0-CA1F-F6B6-0620-2C5684C77319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30CD386E-9D3F-4F5E-6909-433B5FAC4841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4F2E2C64-24AC-539F-FB11-D8431ADD4432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9">
            <a:extLst>
              <a:ext uri="{FF2B5EF4-FFF2-40B4-BE49-F238E27FC236}">
                <a16:creationId xmlns:a16="http://schemas.microsoft.com/office/drawing/2014/main" id="{E10DB02B-3CCC-28B7-DC52-7171DAFA0D8D}"/>
              </a:ext>
            </a:extLst>
          </p:cNvPr>
          <p:cNvSpPr/>
          <p:nvPr/>
        </p:nvSpPr>
        <p:spPr>
          <a:xfrm>
            <a:off x="16770096" y="8951976"/>
            <a:ext cx="991325" cy="987552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51828" y="7015348"/>
            <a:ext cx="6287484" cy="628748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9CCFF"/>
            </a:solidFill>
            <a:ln w="466725" cap="sq">
              <a:solidFill>
                <a:srgbClr val="99C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6838" y="1028700"/>
            <a:ext cx="4863732" cy="929204"/>
          </a:xfrm>
          <a:custGeom>
            <a:avLst/>
            <a:gdLst/>
            <a:ahLst/>
            <a:cxnLst/>
            <a:rect l="l" t="t" r="r" b="b"/>
            <a:pathLst>
              <a:path w="4863732" h="929204">
                <a:moveTo>
                  <a:pt x="0" y="0"/>
                </a:moveTo>
                <a:lnTo>
                  <a:pt x="4863732" y="0"/>
                </a:lnTo>
                <a:lnTo>
                  <a:pt x="4863732" y="929204"/>
                </a:lnTo>
                <a:lnTo>
                  <a:pt x="0" y="929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4708294"/>
            <a:ext cx="12898247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600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Disability on Campus: The Latest Findings Higher Ed Needs to Know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13711"/>
            <a:ext cx="55245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26"/>
              </a:lnSpc>
            </a:pPr>
            <a:r>
              <a:rPr lang="en-US" sz="2392" b="1" dirty="0">
                <a:solidFill>
                  <a:srgbClr val="99CC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WELCOME TO THE WEBCAST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810894"/>
            <a:ext cx="7586797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9"/>
              </a:lnSpc>
            </a:pPr>
            <a:r>
              <a:rPr lang="en-US" sz="2499" dirty="0">
                <a:solidFill>
                  <a:srgbClr val="FAFFE7"/>
                </a:solidFill>
                <a:latin typeface="Quicksand"/>
                <a:ea typeface="Quicksand"/>
                <a:cs typeface="Quicksand"/>
                <a:sym typeface="Quicksand"/>
              </a:rPr>
              <a:t>Instructed by Stephanie W. Cawthon, PhD</a:t>
            </a:r>
          </a:p>
        </p:txBody>
      </p:sp>
      <p:sp>
        <p:nvSpPr>
          <p:cNvPr id="9" name="Freeform 9"/>
          <p:cNvSpPr/>
          <p:nvPr/>
        </p:nvSpPr>
        <p:spPr>
          <a:xfrm flipV="1">
            <a:off x="12851828" y="3559392"/>
            <a:ext cx="6402250" cy="6402250"/>
          </a:xfrm>
          <a:custGeom>
            <a:avLst/>
            <a:gdLst/>
            <a:ahLst/>
            <a:cxnLst/>
            <a:rect l="l" t="t" r="r" b="b"/>
            <a:pathLst>
              <a:path w="6402250" h="6402250">
                <a:moveTo>
                  <a:pt x="0" y="6402250"/>
                </a:moveTo>
                <a:lnTo>
                  <a:pt x="6402250" y="6402250"/>
                </a:lnTo>
                <a:lnTo>
                  <a:pt x="6402250" y="0"/>
                </a:lnTo>
                <a:lnTo>
                  <a:pt x="0" y="0"/>
                </a:lnTo>
                <a:lnTo>
                  <a:pt x="0" y="640225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07598" y="8180095"/>
            <a:ext cx="3972467" cy="39680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4F66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450944" y="8923213"/>
            <a:ext cx="650397" cy="65039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AFF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677437" y="9120013"/>
            <a:ext cx="197413" cy="256797"/>
          </a:xfrm>
          <a:custGeom>
            <a:avLst/>
            <a:gdLst/>
            <a:ahLst/>
            <a:cxnLst/>
            <a:rect l="l" t="t" r="r" b="b"/>
            <a:pathLst>
              <a:path w="197413" h="256797">
                <a:moveTo>
                  <a:pt x="0" y="0"/>
                </a:moveTo>
                <a:lnTo>
                  <a:pt x="197412" y="0"/>
                </a:lnTo>
                <a:lnTo>
                  <a:pt x="197412" y="256797"/>
                </a:lnTo>
                <a:lnTo>
                  <a:pt x="0" y="25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4011392" y="9064315"/>
            <a:ext cx="2107193" cy="3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48"/>
              </a:lnSpc>
            </a:pPr>
            <a:r>
              <a:rPr lang="en-US" sz="2392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CD4236-D83B-2231-7376-0907D5DDC5AB}"/>
              </a:ext>
            </a:extLst>
          </p:cNvPr>
          <p:cNvSpPr txBox="1"/>
          <p:nvPr/>
        </p:nvSpPr>
        <p:spPr>
          <a:xfrm>
            <a:off x="7721600" y="299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102"/>
          <p:cNvSpPr/>
          <p:nvPr/>
        </p:nvSpPr>
        <p:spPr>
          <a:xfrm>
            <a:off x="-72471" y="443038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210076" y="3119333"/>
            <a:ext cx="18288000" cy="7475220"/>
          </a:xfrm>
          <a:custGeom>
            <a:avLst/>
            <a:gdLst/>
            <a:ahLst/>
            <a:cxnLst/>
            <a:rect l="l" t="t" r="r" b="b"/>
            <a:pathLst>
              <a:path w="18288000" h="7475220">
                <a:moveTo>
                  <a:pt x="0" y="0"/>
                </a:moveTo>
                <a:lnTo>
                  <a:pt x="18288000" y="0"/>
                </a:lnTo>
                <a:lnTo>
                  <a:pt x="18288000" y="7475220"/>
                </a:lnTo>
                <a:lnTo>
                  <a:pt x="0" y="747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02950" y="5071930"/>
            <a:ext cx="591281" cy="432374"/>
          </a:xfrm>
          <a:custGeom>
            <a:avLst/>
            <a:gdLst/>
            <a:ahLst/>
            <a:cxnLst/>
            <a:rect l="l" t="t" r="r" b="b"/>
            <a:pathLst>
              <a:path w="591281" h="432374">
                <a:moveTo>
                  <a:pt x="0" y="0"/>
                </a:moveTo>
                <a:lnTo>
                  <a:pt x="591281" y="0"/>
                </a:lnTo>
                <a:lnTo>
                  <a:pt x="591281" y="432374"/>
                </a:lnTo>
                <a:lnTo>
                  <a:pt x="0" y="43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45738" y="5034735"/>
            <a:ext cx="505061" cy="430564"/>
          </a:xfrm>
          <a:custGeom>
            <a:avLst/>
            <a:gdLst/>
            <a:ahLst/>
            <a:cxnLst/>
            <a:rect l="l" t="t" r="r" b="b"/>
            <a:pathLst>
              <a:path w="505061" h="430564">
                <a:moveTo>
                  <a:pt x="0" y="0"/>
                </a:moveTo>
                <a:lnTo>
                  <a:pt x="505061" y="0"/>
                </a:lnTo>
                <a:lnTo>
                  <a:pt x="505061" y="430564"/>
                </a:lnTo>
                <a:lnTo>
                  <a:pt x="0" y="430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99348" y="5250017"/>
            <a:ext cx="738149" cy="261120"/>
          </a:xfrm>
          <a:custGeom>
            <a:avLst/>
            <a:gdLst/>
            <a:ahLst/>
            <a:cxnLst/>
            <a:rect l="l" t="t" r="r" b="b"/>
            <a:pathLst>
              <a:path w="738149" h="261120">
                <a:moveTo>
                  <a:pt x="0" y="0"/>
                </a:moveTo>
                <a:lnTo>
                  <a:pt x="738149" y="0"/>
                </a:lnTo>
                <a:lnTo>
                  <a:pt x="738149" y="261120"/>
                </a:lnTo>
                <a:lnTo>
                  <a:pt x="0" y="261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634182" y="1019175"/>
            <a:ext cx="133375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Key Student Entry and Exit Points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5040739" y="4604898"/>
            <a:ext cx="153894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Admissions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579975" y="3279461"/>
            <a:ext cx="247627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Accommodations </a:t>
            </a:r>
          </a:p>
          <a:p>
            <a:pPr algn="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 Support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9559910" y="2437903"/>
            <a:ext cx="179388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Self Advocacy 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2815428" y="3407788"/>
            <a:ext cx="273666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Persistence/ Academic Success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3281540" y="4628106"/>
            <a:ext cx="153894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Graduation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6583280" y="4628106"/>
            <a:ext cx="92536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Career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4771092" y="6639256"/>
            <a:ext cx="294359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Summer Melt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5908206" y="8266066"/>
            <a:ext cx="35514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Lack of Accommodations and Support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6035077" y="9244929"/>
            <a:ext cx="342123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Drop Out/Alternative Career Pursuit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3025868" y="6822934"/>
            <a:ext cx="330174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Pursuit Despite Obstacles</a:t>
            </a:r>
          </a:p>
        </p:txBody>
      </p:sp>
      <p:sp>
        <p:nvSpPr>
          <p:cNvPr id="95" name="AutoShape 95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6" name="AutoShape 96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7" name="AutoShape 97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8" name="Freeform 98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100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1" name="Freeform 101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AutoShape 10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04" name="Freeform 104"/>
          <p:cNvSpPr/>
          <p:nvPr/>
        </p:nvSpPr>
        <p:spPr>
          <a:xfrm>
            <a:off x="148169" y="5030741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5" name="Group 105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106" name="AutoShape 106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AutoShape 107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AutoShape 108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Freeform 109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1" name="Freeform 111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2" name="Freeform 112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6" name="Group 14">
            <a:extLst>
              <a:ext uri="{FF2B5EF4-FFF2-40B4-BE49-F238E27FC236}">
                <a16:creationId xmlns:a16="http://schemas.microsoft.com/office/drawing/2014/main" id="{13944CA2-A7DA-2B7E-8129-A8434E57ECEE}"/>
              </a:ext>
            </a:extLst>
          </p:cNvPr>
          <p:cNvGrpSpPr/>
          <p:nvPr/>
        </p:nvGrpSpPr>
        <p:grpSpPr>
          <a:xfrm>
            <a:off x="7963226" y="6526756"/>
            <a:ext cx="660372" cy="660373"/>
            <a:chOff x="727427" y="914265"/>
            <a:chExt cx="1228956" cy="1228957"/>
          </a:xfrm>
        </p:grpSpPr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14E6134E-2B06-5447-CE05-945C577BFD6C}"/>
                </a:ext>
              </a:extLst>
            </p:cNvPr>
            <p:cNvSpPr/>
            <p:nvPr/>
          </p:nvSpPr>
          <p:spPr>
            <a:xfrm>
              <a:off x="971660" y="1161507"/>
              <a:ext cx="756737" cy="756736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6964B98E-D9F3-976B-462B-11B5A953ED51}"/>
                </a:ext>
              </a:extLst>
            </p:cNvPr>
            <p:cNvSpPr/>
            <p:nvPr/>
          </p:nvSpPr>
          <p:spPr>
            <a:xfrm>
              <a:off x="727427" y="914265"/>
              <a:ext cx="1228956" cy="122895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C6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14">
            <a:extLst>
              <a:ext uri="{FF2B5EF4-FFF2-40B4-BE49-F238E27FC236}">
                <a16:creationId xmlns:a16="http://schemas.microsoft.com/office/drawing/2014/main" id="{A7B94365-8D45-B3B9-35C4-055FED611F85}"/>
              </a:ext>
            </a:extLst>
          </p:cNvPr>
          <p:cNvGrpSpPr/>
          <p:nvPr/>
        </p:nvGrpSpPr>
        <p:grpSpPr>
          <a:xfrm>
            <a:off x="10023676" y="7998822"/>
            <a:ext cx="660372" cy="660373"/>
            <a:chOff x="727427" y="914265"/>
            <a:chExt cx="1228956" cy="1228957"/>
          </a:xfrm>
        </p:grpSpPr>
        <p:sp>
          <p:nvSpPr>
            <p:cNvPr id="120" name="Freeform 16">
              <a:extLst>
                <a:ext uri="{FF2B5EF4-FFF2-40B4-BE49-F238E27FC236}">
                  <a16:creationId xmlns:a16="http://schemas.microsoft.com/office/drawing/2014/main" id="{49302A1B-F7A0-1C43-FAC5-CDA87EB7DC42}"/>
                </a:ext>
              </a:extLst>
            </p:cNvPr>
            <p:cNvSpPr/>
            <p:nvPr/>
          </p:nvSpPr>
          <p:spPr>
            <a:xfrm>
              <a:off x="971660" y="1161507"/>
              <a:ext cx="756737" cy="756736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9">
              <a:extLst>
                <a:ext uri="{FF2B5EF4-FFF2-40B4-BE49-F238E27FC236}">
                  <a16:creationId xmlns:a16="http://schemas.microsoft.com/office/drawing/2014/main" id="{BD2B0DEF-CECD-09DF-D910-06514D5EF432}"/>
                </a:ext>
              </a:extLst>
            </p:cNvPr>
            <p:cNvSpPr/>
            <p:nvPr/>
          </p:nvSpPr>
          <p:spPr>
            <a:xfrm>
              <a:off x="727427" y="914265"/>
              <a:ext cx="1228956" cy="122895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C6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14">
            <a:extLst>
              <a:ext uri="{FF2B5EF4-FFF2-40B4-BE49-F238E27FC236}">
                <a16:creationId xmlns:a16="http://schemas.microsoft.com/office/drawing/2014/main" id="{AA0258EC-B4AD-D375-8B6B-D1248C7C65E8}"/>
              </a:ext>
            </a:extLst>
          </p:cNvPr>
          <p:cNvGrpSpPr/>
          <p:nvPr/>
        </p:nvGrpSpPr>
        <p:grpSpPr>
          <a:xfrm>
            <a:off x="10023676" y="9246084"/>
            <a:ext cx="660372" cy="660373"/>
            <a:chOff x="727427" y="914265"/>
            <a:chExt cx="1228956" cy="1228957"/>
          </a:xfrm>
        </p:grpSpPr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55E4639C-47BE-AE8B-C45A-C5C32F089F97}"/>
                </a:ext>
              </a:extLst>
            </p:cNvPr>
            <p:cNvSpPr/>
            <p:nvPr/>
          </p:nvSpPr>
          <p:spPr>
            <a:xfrm>
              <a:off x="971660" y="1161507"/>
              <a:ext cx="756737" cy="756736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9">
              <a:extLst>
                <a:ext uri="{FF2B5EF4-FFF2-40B4-BE49-F238E27FC236}">
                  <a16:creationId xmlns:a16="http://schemas.microsoft.com/office/drawing/2014/main" id="{70FD029B-A570-7BF8-8E25-7478CD438DC3}"/>
                </a:ext>
              </a:extLst>
            </p:cNvPr>
            <p:cNvSpPr/>
            <p:nvPr/>
          </p:nvSpPr>
          <p:spPr>
            <a:xfrm>
              <a:off x="727427" y="914265"/>
              <a:ext cx="1228956" cy="1228957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CC6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2">
            <a:extLst>
              <a:ext uri="{FF2B5EF4-FFF2-40B4-BE49-F238E27FC236}">
                <a16:creationId xmlns:a16="http://schemas.microsoft.com/office/drawing/2014/main" id="{C6119240-D161-8175-20B6-6431DCF91F01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7" name="Freeform 43">
              <a:extLst>
                <a:ext uri="{FF2B5EF4-FFF2-40B4-BE49-F238E27FC236}">
                  <a16:creationId xmlns:a16="http://schemas.microsoft.com/office/drawing/2014/main" id="{BEFE338E-640A-3EC2-20F9-666F743285F4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9369C164-CEBB-90F8-8FBD-902F69637699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789859-30D5-CB40-21C0-6E75F5447422}"/>
              </a:ext>
            </a:extLst>
          </p:cNvPr>
          <p:cNvGrpSpPr/>
          <p:nvPr/>
        </p:nvGrpSpPr>
        <p:grpSpPr>
          <a:xfrm>
            <a:off x="5414255" y="5431717"/>
            <a:ext cx="660372" cy="660373"/>
            <a:chOff x="5333421" y="5538037"/>
            <a:chExt cx="660372" cy="66037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24EFFABE-3E3A-9E10-21C8-E9F2B5B03AE2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E9137BE0-3BFD-3F39-9004-B28C22203B61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204A10-9519-1D4C-BF01-A3127905C6CA}"/>
              </a:ext>
            </a:extLst>
          </p:cNvPr>
          <p:cNvGrpSpPr/>
          <p:nvPr/>
        </p:nvGrpSpPr>
        <p:grpSpPr>
          <a:xfrm>
            <a:off x="2726623" y="5420420"/>
            <a:ext cx="660372" cy="660373"/>
            <a:chOff x="5333421" y="5538037"/>
            <a:chExt cx="660372" cy="660373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A29B42A-3976-78C1-FD26-CBE94ED97ABB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11DC065-06FC-1E13-E256-C858089950D8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ADC0CC-0E1C-A3C2-622A-882E12D44587}"/>
              </a:ext>
            </a:extLst>
          </p:cNvPr>
          <p:cNvGrpSpPr/>
          <p:nvPr/>
        </p:nvGrpSpPr>
        <p:grpSpPr>
          <a:xfrm>
            <a:off x="8278141" y="3865007"/>
            <a:ext cx="660372" cy="660373"/>
            <a:chOff x="5333421" y="5538037"/>
            <a:chExt cx="660372" cy="660373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C40F9F34-E4C3-2DA4-48DF-78E0AE4A87C7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E09D15A2-FCDD-FEEC-9954-7222A519F31C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E15FF1-691C-FD6C-6583-55447B190D84}"/>
              </a:ext>
            </a:extLst>
          </p:cNvPr>
          <p:cNvGrpSpPr/>
          <p:nvPr/>
        </p:nvGrpSpPr>
        <p:grpSpPr>
          <a:xfrm>
            <a:off x="10023676" y="3090428"/>
            <a:ext cx="660372" cy="660373"/>
            <a:chOff x="5333421" y="5538037"/>
            <a:chExt cx="660372" cy="660373"/>
          </a:xfrm>
        </p:grpSpPr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C6841C6-84D9-701B-C0E3-F7B6B3E71CFF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1940DEE9-96BD-A78D-A721-456DBAD5BAE7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6A5AD8-41DF-2FF7-9E6B-AC1284E9BD64}"/>
              </a:ext>
            </a:extLst>
          </p:cNvPr>
          <p:cNvGrpSpPr/>
          <p:nvPr/>
        </p:nvGrpSpPr>
        <p:grpSpPr>
          <a:xfrm>
            <a:off x="11684426" y="3773199"/>
            <a:ext cx="660372" cy="660373"/>
            <a:chOff x="5333421" y="5538037"/>
            <a:chExt cx="660372" cy="660373"/>
          </a:xfrm>
        </p:grpSpPr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2895C9F3-1AA7-EA29-0BC2-5A4265555A91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BDF0ACBA-7E6F-BCE0-5A67-A184EDC3EFD8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B0924B-F27A-CE54-1D37-E017DBAB5642}"/>
              </a:ext>
            </a:extLst>
          </p:cNvPr>
          <p:cNvGrpSpPr/>
          <p:nvPr/>
        </p:nvGrpSpPr>
        <p:grpSpPr>
          <a:xfrm>
            <a:off x="13507071" y="5380577"/>
            <a:ext cx="660372" cy="660373"/>
            <a:chOff x="5333421" y="5538037"/>
            <a:chExt cx="660372" cy="660373"/>
          </a:xfrm>
        </p:grpSpPr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B9F56D6C-5397-CEC3-6386-DCD93E397BEC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2131E170-0DD2-639B-901E-D89B3AB892C7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4B1774-11F2-4C7C-A8A1-6E6D75D79385}"/>
              </a:ext>
            </a:extLst>
          </p:cNvPr>
          <p:cNvGrpSpPr/>
          <p:nvPr/>
        </p:nvGrpSpPr>
        <p:grpSpPr>
          <a:xfrm>
            <a:off x="16623637" y="5424597"/>
            <a:ext cx="660372" cy="660373"/>
            <a:chOff x="5333421" y="5538037"/>
            <a:chExt cx="660372" cy="660373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2DAC880-8D22-E011-5F83-60648D409977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79ABD0A9-3F99-8D24-829B-B212D11C5D91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341919E-2858-B516-B076-3CC6E4FC8C07}"/>
              </a:ext>
            </a:extLst>
          </p:cNvPr>
          <p:cNvGrpSpPr/>
          <p:nvPr/>
        </p:nvGrpSpPr>
        <p:grpSpPr>
          <a:xfrm>
            <a:off x="12086569" y="6521633"/>
            <a:ext cx="660372" cy="660373"/>
            <a:chOff x="5333421" y="5538037"/>
            <a:chExt cx="660372" cy="660373"/>
          </a:xfrm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E1FA3990-7DF2-1C63-2D8E-D3593A7CFED6}"/>
                </a:ext>
              </a:extLst>
            </p:cNvPr>
            <p:cNvSpPr/>
            <p:nvPr/>
          </p:nvSpPr>
          <p:spPr>
            <a:xfrm>
              <a:off x="5460293" y="5664909"/>
              <a:ext cx="406628" cy="40662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CDFF"/>
            </a:solidFill>
            <a:ln w="28575">
              <a:noFill/>
            </a:ln>
          </p:spPr>
          <p:txBody>
            <a:bodyPr/>
            <a:lstStyle/>
            <a:p>
              <a:endParaRPr lang="en-US">
                <a:solidFill>
                  <a:srgbClr val="9ACDFF"/>
                </a:solidFill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2DEB098-E4CA-148B-6EFF-B74C8EE4D941}"/>
                </a:ext>
              </a:extLst>
            </p:cNvPr>
            <p:cNvSpPr/>
            <p:nvPr/>
          </p:nvSpPr>
          <p:spPr>
            <a:xfrm>
              <a:off x="5333421" y="5538037"/>
              <a:ext cx="660372" cy="6603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7B03">
                <a:alpha val="0"/>
              </a:srgbClr>
            </a:solidFill>
            <a:ln w="28575" cap="sq">
              <a:solidFill>
                <a:srgbClr val="9ACDFF"/>
              </a:solidFill>
              <a:prstDash val="solid"/>
              <a:miter/>
            </a:ln>
          </p:spPr>
          <p:txBody>
            <a:bodyPr/>
            <a:lstStyle/>
            <a:p>
              <a:endParaRPr lang="en-US" dirty="0">
                <a:solidFill>
                  <a:srgbClr val="9ACDFF"/>
                </a:solidFill>
              </a:endParaRPr>
            </a:p>
          </p:txBody>
        </p:sp>
      </p:grpSp>
      <p:pic>
        <p:nvPicPr>
          <p:cNvPr id="55" name="Picture 54" descr="A logo with leaves on it&#10;&#10;Description automatically generated">
            <a:extLst>
              <a:ext uri="{FF2B5EF4-FFF2-40B4-BE49-F238E27FC236}">
                <a16:creationId xmlns:a16="http://schemas.microsoft.com/office/drawing/2014/main" id="{44FA6A61-3117-13A1-0071-6F1594B85D1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096" y="8951976"/>
            <a:ext cx="987552" cy="987552"/>
          </a:xfrm>
          <a:prstGeom prst="rect">
            <a:avLst/>
          </a:prstGeom>
        </p:spPr>
      </p:pic>
      <p:sp>
        <p:nvSpPr>
          <p:cNvPr id="77" name="TextBox 77"/>
          <p:cNvSpPr txBox="1"/>
          <p:nvPr/>
        </p:nvSpPr>
        <p:spPr>
          <a:xfrm>
            <a:off x="2472553" y="4628106"/>
            <a:ext cx="14731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354F6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Application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7856" y="3007361"/>
            <a:ext cx="14521444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Unfortunately, my college doesn't really provide access for student club meetings. Sometimes there's a person who is willing to just write notes and explain what's going on. The university sometimes does not provide the meeting support that the student organization pays them for. </a:t>
            </a:r>
          </a:p>
          <a:p>
            <a:pPr algn="ctr">
              <a:lnSpc>
                <a:spcPts val="5083"/>
              </a:lnSpc>
            </a:pPr>
            <a:endParaRPr lang="en-US" sz="4236" b="1" dirty="0">
              <a:solidFill>
                <a:srgbClr val="FAFFE7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111313" y="7357604"/>
            <a:ext cx="8765114" cy="876511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97A0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37856" y="7697194"/>
            <a:ext cx="665523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3"/>
              </a:lnSpc>
            </a:pPr>
            <a:r>
              <a:rPr lang="en-US" sz="4236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- Undergraduate Student</a:t>
            </a:r>
          </a:p>
        </p:txBody>
      </p:sp>
      <p:sp>
        <p:nvSpPr>
          <p:cNvPr id="7" name="AutoShape 7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289269" y="-3131569"/>
            <a:ext cx="5597234" cy="559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915842" y="173115"/>
            <a:ext cx="2344089" cy="1670163"/>
          </a:xfrm>
          <a:custGeom>
            <a:avLst/>
            <a:gdLst/>
            <a:ahLst/>
            <a:cxnLst/>
            <a:rect l="l" t="t" r="r" b="b"/>
            <a:pathLst>
              <a:path w="2344089" h="1670163">
                <a:moveTo>
                  <a:pt x="0" y="0"/>
                </a:moveTo>
                <a:lnTo>
                  <a:pt x="2344089" y="0"/>
                </a:lnTo>
                <a:lnTo>
                  <a:pt x="2344089" y="1670163"/>
                </a:lnTo>
                <a:lnTo>
                  <a:pt x="0" y="1670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0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071974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AutoShape 19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8169" y="5030741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42">
            <a:extLst>
              <a:ext uri="{FF2B5EF4-FFF2-40B4-BE49-F238E27FC236}">
                <a16:creationId xmlns:a16="http://schemas.microsoft.com/office/drawing/2014/main" id="{D3A9F2A0-A0CF-2CC2-87A8-3782B53DEC0D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0" name="Freeform 43">
              <a:extLst>
                <a:ext uri="{FF2B5EF4-FFF2-40B4-BE49-F238E27FC236}">
                  <a16:creationId xmlns:a16="http://schemas.microsoft.com/office/drawing/2014/main" id="{1391FC5C-372D-3557-36F7-9F673E4EB940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4">
              <a:extLst>
                <a:ext uri="{FF2B5EF4-FFF2-40B4-BE49-F238E27FC236}">
                  <a16:creationId xmlns:a16="http://schemas.microsoft.com/office/drawing/2014/main" id="{BB71BA67-619B-921E-6922-65E452D63B51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9">
            <a:extLst>
              <a:ext uri="{FF2B5EF4-FFF2-40B4-BE49-F238E27FC236}">
                <a16:creationId xmlns:a16="http://schemas.microsoft.com/office/drawing/2014/main" id="{9B597BE6-410D-7C1F-2B22-022F4342F8AB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035319" y="-832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4006619" y="63120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34182" y="2286302"/>
            <a:ext cx="16932953" cy="6547550"/>
            <a:chOff x="0" y="0"/>
            <a:chExt cx="4459708" cy="1724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9708" cy="1724458"/>
            </a:xfrm>
            <a:custGeom>
              <a:avLst/>
              <a:gdLst/>
              <a:ahLst/>
              <a:cxnLst/>
              <a:rect l="l" t="t" r="r" b="b"/>
              <a:pathLst>
                <a:path w="4459708" h="1724458">
                  <a:moveTo>
                    <a:pt x="10973" y="0"/>
                  </a:moveTo>
                  <a:lnTo>
                    <a:pt x="4448735" y="0"/>
                  </a:lnTo>
                  <a:cubicBezTo>
                    <a:pt x="4454795" y="0"/>
                    <a:pt x="4459708" y="4913"/>
                    <a:pt x="4459708" y="10973"/>
                  </a:cubicBezTo>
                  <a:lnTo>
                    <a:pt x="4459708" y="1713485"/>
                  </a:lnTo>
                  <a:cubicBezTo>
                    <a:pt x="4459708" y="1716395"/>
                    <a:pt x="4458551" y="1719186"/>
                    <a:pt x="4456494" y="1721244"/>
                  </a:cubicBezTo>
                  <a:cubicBezTo>
                    <a:pt x="4454436" y="1723302"/>
                    <a:pt x="4451645" y="1724458"/>
                    <a:pt x="4448735" y="1724458"/>
                  </a:cubicBezTo>
                  <a:lnTo>
                    <a:pt x="10973" y="1724458"/>
                  </a:lnTo>
                  <a:cubicBezTo>
                    <a:pt x="8063" y="1724458"/>
                    <a:pt x="5272" y="1723302"/>
                    <a:pt x="3214" y="1721244"/>
                  </a:cubicBezTo>
                  <a:cubicBezTo>
                    <a:pt x="1156" y="1719186"/>
                    <a:pt x="0" y="1716395"/>
                    <a:pt x="0" y="1713485"/>
                  </a:cubicBezTo>
                  <a:lnTo>
                    <a:pt x="0" y="10973"/>
                  </a:lnTo>
                  <a:cubicBezTo>
                    <a:pt x="0" y="8063"/>
                    <a:pt x="1156" y="5272"/>
                    <a:pt x="3214" y="3214"/>
                  </a:cubicBezTo>
                  <a:cubicBezTo>
                    <a:pt x="5272" y="1156"/>
                    <a:pt x="8063" y="0"/>
                    <a:pt x="109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9708" cy="1762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74790" y="5023095"/>
            <a:ext cx="370481" cy="556069"/>
          </a:xfrm>
          <a:custGeom>
            <a:avLst/>
            <a:gdLst/>
            <a:ahLst/>
            <a:cxnLst/>
            <a:rect l="l" t="t" r="r" b="b"/>
            <a:pathLst>
              <a:path w="370481" h="556069">
                <a:moveTo>
                  <a:pt x="0" y="0"/>
                </a:moveTo>
                <a:lnTo>
                  <a:pt x="370481" y="0"/>
                </a:lnTo>
                <a:lnTo>
                  <a:pt x="370481" y="556069"/>
                </a:lnTo>
                <a:lnTo>
                  <a:pt x="0" y="556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96050" y="3291904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1"/>
                </a:lnTo>
                <a:lnTo>
                  <a:pt x="0" y="1030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790202" y="3074734"/>
            <a:ext cx="4672796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800" b="1" dirty="0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Consider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90202" y="3592803"/>
            <a:ext cx="488794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How disability is defined, experienced, and understood.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34182" y="1019175"/>
            <a:ext cx="14795185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6 Simple Ways to Take Action at Your Campus </a:t>
            </a:r>
          </a:p>
        </p:txBody>
      </p:sp>
      <p:sp>
        <p:nvSpPr>
          <p:cNvPr id="12" name="Freeform 12"/>
          <p:cNvSpPr/>
          <p:nvPr/>
        </p:nvSpPr>
        <p:spPr>
          <a:xfrm>
            <a:off x="3196050" y="5134196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790202" y="4917026"/>
            <a:ext cx="4672796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8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Identify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90202" y="5435095"/>
            <a:ext cx="488794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All potential strengths and opportunities for accessibility.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196050" y="6976489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90202" y="6759319"/>
            <a:ext cx="4672796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8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Invite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90202" y="7277388"/>
            <a:ext cx="488794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Disabled perspectives and learn from their experiences.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386513" y="3291904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1"/>
                </a:lnTo>
                <a:lnTo>
                  <a:pt x="0" y="1030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980665" y="3074734"/>
            <a:ext cx="4672796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8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Gather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79557" y="3556229"/>
            <a:ext cx="488794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Stakeholders who can help. It takes a village!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386513" y="5134196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80665" y="4917026"/>
            <a:ext cx="4672796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8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Align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79557" y="5398521"/>
            <a:ext cx="488794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Your efforts with other campus change initiatives.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386513" y="6976489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1980665" y="6759319"/>
            <a:ext cx="4672796" cy="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8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Research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79556" y="7240814"/>
            <a:ext cx="5317843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Use our measure of campus accessibility and disabled student experiences. </a:t>
            </a:r>
          </a:p>
        </p:txBody>
      </p:sp>
      <p:sp>
        <p:nvSpPr>
          <p:cNvPr id="27" name="AutoShape 27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29119" y="6733610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3"/>
                </a:lnTo>
                <a:lnTo>
                  <a:pt x="0" y="164496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Freeform 41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2">
            <a:extLst>
              <a:ext uri="{FF2B5EF4-FFF2-40B4-BE49-F238E27FC236}">
                <a16:creationId xmlns:a16="http://schemas.microsoft.com/office/drawing/2014/main" id="{15F41717-08A6-7FE2-7922-A0E9E752256F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4CF335B7-A42A-7AC1-29BF-98C59F038E4B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D2A435EB-AC71-5D6D-871B-AADD559D31C4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32123" y="2472706"/>
            <a:ext cx="4074964" cy="5351456"/>
            <a:chOff x="0" y="0"/>
            <a:chExt cx="966667" cy="12694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6667" cy="1269477"/>
            </a:xfrm>
            <a:custGeom>
              <a:avLst/>
              <a:gdLst/>
              <a:ahLst/>
              <a:cxnLst/>
              <a:rect l="l" t="t" r="r" b="b"/>
              <a:pathLst>
                <a:path w="966667" h="1269477">
                  <a:moveTo>
                    <a:pt x="842207" y="1269477"/>
                  </a:moveTo>
                  <a:lnTo>
                    <a:pt x="124460" y="1269477"/>
                  </a:lnTo>
                  <a:cubicBezTo>
                    <a:pt x="55880" y="1269477"/>
                    <a:pt x="0" y="1213597"/>
                    <a:pt x="0" y="11450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207" y="0"/>
                  </a:lnTo>
                  <a:cubicBezTo>
                    <a:pt x="910787" y="0"/>
                    <a:pt x="966667" y="55880"/>
                    <a:pt x="966667" y="124460"/>
                  </a:cubicBezTo>
                  <a:lnTo>
                    <a:pt x="966667" y="1145017"/>
                  </a:lnTo>
                  <a:cubicBezTo>
                    <a:pt x="966667" y="1213597"/>
                    <a:pt x="910787" y="1269477"/>
                    <a:pt x="842207" y="126947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598141" y="3985387"/>
            <a:ext cx="4074964" cy="5351456"/>
            <a:chOff x="0" y="0"/>
            <a:chExt cx="966667" cy="12694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667" cy="1269477"/>
            </a:xfrm>
            <a:custGeom>
              <a:avLst/>
              <a:gdLst/>
              <a:ahLst/>
              <a:cxnLst/>
              <a:rect l="l" t="t" r="r" b="b"/>
              <a:pathLst>
                <a:path w="966667" h="1269477">
                  <a:moveTo>
                    <a:pt x="842207" y="1269477"/>
                  </a:moveTo>
                  <a:lnTo>
                    <a:pt x="124460" y="1269477"/>
                  </a:lnTo>
                  <a:cubicBezTo>
                    <a:pt x="55880" y="1269477"/>
                    <a:pt x="0" y="1213597"/>
                    <a:pt x="0" y="11450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207" y="0"/>
                  </a:lnTo>
                  <a:cubicBezTo>
                    <a:pt x="910787" y="0"/>
                    <a:pt x="966667" y="55880"/>
                    <a:pt x="966667" y="124460"/>
                  </a:cubicBezTo>
                  <a:lnTo>
                    <a:pt x="966667" y="1145017"/>
                  </a:lnTo>
                  <a:cubicBezTo>
                    <a:pt x="966667" y="1213597"/>
                    <a:pt x="910787" y="1269477"/>
                    <a:pt x="842207" y="126947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17595" y="3985387"/>
            <a:ext cx="4074964" cy="5351456"/>
            <a:chOff x="0" y="0"/>
            <a:chExt cx="966667" cy="12694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6667" cy="1269477"/>
            </a:xfrm>
            <a:custGeom>
              <a:avLst/>
              <a:gdLst/>
              <a:ahLst/>
              <a:cxnLst/>
              <a:rect l="l" t="t" r="r" b="b"/>
              <a:pathLst>
                <a:path w="966667" h="1269477">
                  <a:moveTo>
                    <a:pt x="842207" y="1269477"/>
                  </a:moveTo>
                  <a:lnTo>
                    <a:pt x="124460" y="1269477"/>
                  </a:lnTo>
                  <a:cubicBezTo>
                    <a:pt x="55880" y="1269477"/>
                    <a:pt x="0" y="1213597"/>
                    <a:pt x="0" y="11450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207" y="0"/>
                  </a:lnTo>
                  <a:cubicBezTo>
                    <a:pt x="910787" y="0"/>
                    <a:pt x="966667" y="55880"/>
                    <a:pt x="966667" y="124460"/>
                  </a:cubicBezTo>
                  <a:lnTo>
                    <a:pt x="966667" y="1145017"/>
                  </a:lnTo>
                  <a:cubicBezTo>
                    <a:pt x="966667" y="1213597"/>
                    <a:pt x="910787" y="1269477"/>
                    <a:pt x="842207" y="126947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3539290" y="4698678"/>
            <a:ext cx="2192666" cy="1962436"/>
          </a:xfrm>
          <a:custGeom>
            <a:avLst/>
            <a:gdLst/>
            <a:ahLst/>
            <a:cxnLst/>
            <a:rect l="l" t="t" r="r" b="b"/>
            <a:pathLst>
              <a:path w="2192666" h="1962436">
                <a:moveTo>
                  <a:pt x="0" y="0"/>
                </a:moveTo>
                <a:lnTo>
                  <a:pt x="2192666" y="0"/>
                </a:lnTo>
                <a:lnTo>
                  <a:pt x="2192666" y="1962437"/>
                </a:lnTo>
                <a:lnTo>
                  <a:pt x="0" y="1962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11112" y="4538615"/>
            <a:ext cx="2487931" cy="2410183"/>
          </a:xfrm>
          <a:custGeom>
            <a:avLst/>
            <a:gdLst/>
            <a:ahLst/>
            <a:cxnLst/>
            <a:rect l="l" t="t" r="r" b="b"/>
            <a:pathLst>
              <a:path w="2487931" h="2410183">
                <a:moveTo>
                  <a:pt x="0" y="0"/>
                </a:moveTo>
                <a:lnTo>
                  <a:pt x="2487930" y="0"/>
                </a:lnTo>
                <a:lnTo>
                  <a:pt x="2487930" y="2410183"/>
                </a:lnTo>
                <a:lnTo>
                  <a:pt x="0" y="2410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002969" y="2158112"/>
            <a:ext cx="2533271" cy="3196557"/>
          </a:xfrm>
          <a:custGeom>
            <a:avLst/>
            <a:gdLst/>
            <a:ahLst/>
            <a:cxnLst/>
            <a:rect l="l" t="t" r="r" b="b"/>
            <a:pathLst>
              <a:path w="2533271" h="3196557">
                <a:moveTo>
                  <a:pt x="0" y="0"/>
                </a:moveTo>
                <a:lnTo>
                  <a:pt x="2533271" y="0"/>
                </a:lnTo>
                <a:lnTo>
                  <a:pt x="2533271" y="3196557"/>
                </a:lnTo>
                <a:lnTo>
                  <a:pt x="0" y="3196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634182" y="1019175"/>
            <a:ext cx="65098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Stay Connected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32123" y="5664769"/>
            <a:ext cx="4074964" cy="1284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Bookmark the Learning Hub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7595" y="7347783"/>
            <a:ext cx="4074964" cy="1284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Subscribe for Updates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98141" y="7022235"/>
            <a:ext cx="4074964" cy="19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Join the Communications Network</a:t>
            </a:r>
          </a:p>
        </p:txBody>
      </p:sp>
      <p:sp>
        <p:nvSpPr>
          <p:cNvPr id="15" name="AutoShape 15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9119" y="6733610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3"/>
                </a:lnTo>
                <a:lnTo>
                  <a:pt x="0" y="16449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6" name="AutoShape 26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42">
            <a:extLst>
              <a:ext uri="{FF2B5EF4-FFF2-40B4-BE49-F238E27FC236}">
                <a16:creationId xmlns:a16="http://schemas.microsoft.com/office/drawing/2014/main" id="{3ABC5C46-84A1-F7D7-7E32-D3DDF73BC3D4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EBDADC9D-5190-C4ED-DFE9-15F7A8AA4DBF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4">
              <a:extLst>
                <a:ext uri="{FF2B5EF4-FFF2-40B4-BE49-F238E27FC236}">
                  <a16:creationId xmlns:a16="http://schemas.microsoft.com/office/drawing/2014/main" id="{798400B1-2E6C-7E2D-BCB5-B92A2DA2B9E7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00404" y="7685153"/>
            <a:ext cx="6748154" cy="674815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C60C2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-3926678"/>
            <a:ext cx="6748154" cy="67481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697A05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45391" y="4485061"/>
            <a:ext cx="7812114" cy="1796786"/>
          </a:xfrm>
          <a:custGeom>
            <a:avLst/>
            <a:gdLst/>
            <a:ahLst/>
            <a:cxnLst/>
            <a:rect l="l" t="t" r="r" b="b"/>
            <a:pathLst>
              <a:path w="7812114" h="1796786">
                <a:moveTo>
                  <a:pt x="0" y="0"/>
                </a:moveTo>
                <a:lnTo>
                  <a:pt x="7812113" y="0"/>
                </a:lnTo>
                <a:lnTo>
                  <a:pt x="7812113" y="1796786"/>
                </a:lnTo>
                <a:lnTo>
                  <a:pt x="0" y="1796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635410" y="4479294"/>
            <a:ext cx="3263035" cy="171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0"/>
              </a:lnSpc>
            </a:pPr>
            <a:r>
              <a:rPr lang="en-US" sz="110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Q&amp;A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71974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119" y="6733610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3"/>
                </a:lnTo>
                <a:lnTo>
                  <a:pt x="0" y="16449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42">
            <a:extLst>
              <a:ext uri="{FF2B5EF4-FFF2-40B4-BE49-F238E27FC236}">
                <a16:creationId xmlns:a16="http://schemas.microsoft.com/office/drawing/2014/main" id="{DDFA911E-51A9-31E7-8CE4-A5651906AE5A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C3BD9FA3-D03D-5871-659A-FCDA31DE6B48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7639FC9B-02B0-AF78-E558-762099BFB81C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09" y="0"/>
            <a:ext cx="7364391" cy="10287000"/>
            <a:chOff x="0" y="0"/>
            <a:chExt cx="249116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1164" cy="3479800"/>
            </a:xfrm>
            <a:custGeom>
              <a:avLst/>
              <a:gdLst/>
              <a:ahLst/>
              <a:cxnLst/>
              <a:rect l="l" t="t" r="r" b="b"/>
              <a:pathLst>
                <a:path w="2491164" h="3479800">
                  <a:moveTo>
                    <a:pt x="0" y="0"/>
                  </a:moveTo>
                  <a:lnTo>
                    <a:pt x="2491164" y="0"/>
                  </a:lnTo>
                  <a:lnTo>
                    <a:pt x="249116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23609" y="2922609"/>
            <a:ext cx="7364391" cy="73643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90915" y="0"/>
            <a:ext cx="4429778" cy="44297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91701" y="3274888"/>
            <a:ext cx="5403008" cy="5403008"/>
            <a:chOff x="0" y="0"/>
            <a:chExt cx="7204010" cy="72040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010" cy="7204010"/>
            </a:xfrm>
            <a:custGeom>
              <a:avLst/>
              <a:gdLst/>
              <a:ahLst/>
              <a:cxnLst/>
              <a:rect l="l" t="t" r="r" b="b"/>
              <a:pathLst>
                <a:path w="7204010" h="7204010">
                  <a:moveTo>
                    <a:pt x="0" y="0"/>
                  </a:moveTo>
                  <a:lnTo>
                    <a:pt x="7204010" y="0"/>
                  </a:lnTo>
                  <a:lnTo>
                    <a:pt x="7204010" y="7204010"/>
                  </a:lnTo>
                  <a:lnTo>
                    <a:pt x="0" y="720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49947" y="1003410"/>
            <a:ext cx="7408452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5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Share Your Feedback!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3910" y="1951315"/>
            <a:ext cx="1005005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i="1">
                <a:solidFill>
                  <a:srgbClr val="FAFFE7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Collaborate in Our Embedded Evaluation</a:t>
            </a:r>
          </a:p>
          <a:p>
            <a:pPr algn="l">
              <a:lnSpc>
                <a:spcPts val="2400"/>
              </a:lnSpc>
            </a:pPr>
            <a:endParaRPr lang="en-US" sz="2000" b="1" i="1">
              <a:solidFill>
                <a:srgbClr val="FAFFE7"/>
              </a:solidFill>
              <a:latin typeface="Red Hat Display Bold Italics"/>
              <a:ea typeface="Red Hat Display Bold Italics"/>
              <a:cs typeface="Red Hat Display Bold Italics"/>
              <a:sym typeface="Red Hat Display Bold Italic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071974" y="-34089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9119" y="6733610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3"/>
                </a:lnTo>
                <a:lnTo>
                  <a:pt x="0" y="16449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42">
            <a:extLst>
              <a:ext uri="{FF2B5EF4-FFF2-40B4-BE49-F238E27FC236}">
                <a16:creationId xmlns:a16="http://schemas.microsoft.com/office/drawing/2014/main" id="{0B5F048B-0B8E-2875-A704-DB8F077F2C98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1" name="Freeform 43">
              <a:extLst>
                <a:ext uri="{FF2B5EF4-FFF2-40B4-BE49-F238E27FC236}">
                  <a16:creationId xmlns:a16="http://schemas.microsoft.com/office/drawing/2014/main" id="{75E56A41-4A42-8C5B-F7F5-52932FDBA90E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4">
              <a:extLst>
                <a:ext uri="{FF2B5EF4-FFF2-40B4-BE49-F238E27FC236}">
                  <a16:creationId xmlns:a16="http://schemas.microsoft.com/office/drawing/2014/main" id="{8CFD67C9-3A4E-FE6B-D70E-0955C8E4A6E6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13944600" y="5943599"/>
            <a:ext cx="4343400" cy="4343400"/>
          </a:xfrm>
          <a:custGeom>
            <a:avLst/>
            <a:gdLst/>
            <a:ahLst/>
            <a:cxnLst/>
            <a:rect l="l" t="t" r="r" b="b"/>
            <a:pathLst>
              <a:path w="7280717" h="7280717">
                <a:moveTo>
                  <a:pt x="0" y="7280717"/>
                </a:moveTo>
                <a:lnTo>
                  <a:pt x="7280717" y="7280717"/>
                </a:lnTo>
                <a:lnTo>
                  <a:pt x="7280717" y="0"/>
                </a:lnTo>
                <a:lnTo>
                  <a:pt x="0" y="0"/>
                </a:lnTo>
                <a:lnTo>
                  <a:pt x="0" y="728071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8474048" y="2222473"/>
            <a:ext cx="3201125" cy="32011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466827" y="4811429"/>
            <a:ext cx="7215567" cy="171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0"/>
              </a:lnSpc>
            </a:pPr>
            <a:r>
              <a:rPr lang="en-US" sz="11000" b="1" dirty="0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Thank You</a:t>
            </a:r>
          </a:p>
        </p:txBody>
      </p:sp>
      <p:sp>
        <p:nvSpPr>
          <p:cNvPr id="11" name="AutoShape 11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9119" y="6733610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3"/>
                </a:lnTo>
                <a:lnTo>
                  <a:pt x="0" y="16449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42">
            <a:extLst>
              <a:ext uri="{FF2B5EF4-FFF2-40B4-BE49-F238E27FC236}">
                <a16:creationId xmlns:a16="http://schemas.microsoft.com/office/drawing/2014/main" id="{5478475E-9C13-8E16-FDBA-5E7FF1807257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" name="Freeform 43">
              <a:extLst>
                <a:ext uri="{FF2B5EF4-FFF2-40B4-BE49-F238E27FC236}">
                  <a16:creationId xmlns:a16="http://schemas.microsoft.com/office/drawing/2014/main" id="{FF8FCFBC-06AF-4563-7CAD-675F714AACD1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4">
              <a:extLst>
                <a:ext uri="{FF2B5EF4-FFF2-40B4-BE49-F238E27FC236}">
                  <a16:creationId xmlns:a16="http://schemas.microsoft.com/office/drawing/2014/main" id="{AB2394D0-942B-08F4-9B59-052FD4BD62FC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6063" y="5847429"/>
            <a:ext cx="9605210" cy="3172572"/>
            <a:chOff x="0" y="266700"/>
            <a:chExt cx="12806947" cy="4230097"/>
          </a:xfrm>
        </p:grpSpPr>
        <p:sp>
          <p:nvSpPr>
            <p:cNvPr id="3" name="TextBox 3"/>
            <p:cNvSpPr txBox="1"/>
            <p:nvPr/>
          </p:nvSpPr>
          <p:spPr>
            <a:xfrm>
              <a:off x="2366176" y="266700"/>
              <a:ext cx="8074595" cy="2527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r>
                <a:rPr lang="en-US" sz="14400" b="1" spc="-144" dirty="0">
                  <a:solidFill>
                    <a:srgbClr val="FAFFE7"/>
                  </a:solidFill>
                  <a:latin typeface="Red Hat Display Bold"/>
                  <a:ea typeface="Red Hat Display Bold"/>
                  <a:cs typeface="Red Hat Display Bold"/>
                  <a:sym typeface="Red Hat Display Bold"/>
                </a:rPr>
                <a:t>44.7%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118642"/>
              <a:ext cx="12806947" cy="1378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5"/>
                </a:lnSpc>
              </a:pPr>
              <a:r>
                <a:rPr lang="en-US" sz="3199" spc="-63" dirty="0">
                  <a:solidFill>
                    <a:srgbClr val="FAFFE7"/>
                  </a:solidFill>
                  <a:latin typeface="Red Hat Display Medium"/>
                  <a:ea typeface="Red Hat Display Medium"/>
                  <a:cs typeface="Red Hat Display Medium"/>
                  <a:sym typeface="Red Hat Display"/>
                </a:rPr>
                <a:t>Disabled Students in U.S Postsecondary Education Institution were reported in 2024 survey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10114526" y="-2047242"/>
            <a:ext cx="19718" cy="1426982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4187186" y="1507584"/>
            <a:ext cx="2212098" cy="2212098"/>
          </a:xfrm>
          <a:custGeom>
            <a:avLst/>
            <a:gdLst/>
            <a:ahLst/>
            <a:cxnLst/>
            <a:rect l="l" t="t" r="r" b="b"/>
            <a:pathLst>
              <a:path w="2212098" h="2212098">
                <a:moveTo>
                  <a:pt x="0" y="0"/>
                </a:moveTo>
                <a:lnTo>
                  <a:pt x="2212099" y="0"/>
                </a:lnTo>
                <a:lnTo>
                  <a:pt x="2212099" y="2212098"/>
                </a:lnTo>
                <a:lnTo>
                  <a:pt x="0" y="221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477908" y="852643"/>
            <a:ext cx="8123198" cy="3622227"/>
            <a:chOff x="-195080" y="266700"/>
            <a:chExt cx="10830931" cy="4829636"/>
          </a:xfrm>
        </p:grpSpPr>
        <p:sp>
          <p:nvSpPr>
            <p:cNvPr id="8" name="TextBox 8"/>
            <p:cNvSpPr txBox="1"/>
            <p:nvPr/>
          </p:nvSpPr>
          <p:spPr>
            <a:xfrm>
              <a:off x="0" y="266700"/>
              <a:ext cx="10440771" cy="2640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r>
                <a:rPr lang="en-US" sz="14400" b="1">
                  <a:solidFill>
                    <a:srgbClr val="99CCFF"/>
                  </a:solidFill>
                  <a:latin typeface="Red Hat Display Bold"/>
                  <a:ea typeface="Red Hat Display Bold"/>
                  <a:cs typeface="Red Hat Display Bold"/>
                  <a:sym typeface="Red Hat Display Bold"/>
                </a:rPr>
                <a:t>21%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95080" y="3017048"/>
              <a:ext cx="10830931" cy="20792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96"/>
                </a:lnSpc>
              </a:pPr>
              <a:r>
                <a:rPr lang="en-US" sz="3200" dirty="0">
                  <a:solidFill>
                    <a:srgbClr val="99CCFF"/>
                  </a:solidFill>
                  <a:latin typeface="Red Hat Display Medium"/>
                  <a:ea typeface="Red Hat Display Medium"/>
                  <a:cs typeface="Red Hat Display Medium"/>
                  <a:sym typeface="Red Hat Display"/>
                </a:rPr>
                <a:t>Disabled Students in U.S Postsecondary Education Institution were reported in 2019</a:t>
              </a:r>
            </a:p>
            <a:p>
              <a:pPr algn="ctr">
                <a:lnSpc>
                  <a:spcPts val="4096"/>
                </a:lnSpc>
              </a:pPr>
              <a:r>
                <a:rPr lang="en-US" sz="3200" dirty="0">
                  <a:solidFill>
                    <a:srgbClr val="99CCFF"/>
                  </a:solidFill>
                  <a:latin typeface="Red Hat Display Medium"/>
                  <a:ea typeface="Red Hat Display Medium"/>
                  <a:cs typeface="Red Hat Display Medium"/>
                  <a:sym typeface="Red Hat Display"/>
                </a:rPr>
                <a:t>(U.S. Census)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14262635" y="7511589"/>
            <a:ext cx="2061199" cy="2061199"/>
          </a:xfrm>
          <a:custGeom>
            <a:avLst/>
            <a:gdLst/>
            <a:ahLst/>
            <a:cxnLst/>
            <a:rect l="l" t="t" r="r" b="b"/>
            <a:pathLst>
              <a:path w="2061199" h="2061199">
                <a:moveTo>
                  <a:pt x="0" y="0"/>
                </a:moveTo>
                <a:lnTo>
                  <a:pt x="2061199" y="0"/>
                </a:lnTo>
                <a:lnTo>
                  <a:pt x="2061199" y="2061199"/>
                </a:lnTo>
                <a:lnTo>
                  <a:pt x="0" y="2061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>
            <a:off x="14263063" y="5450818"/>
            <a:ext cx="2060771" cy="2060771"/>
          </a:xfrm>
          <a:custGeom>
            <a:avLst/>
            <a:gdLst/>
            <a:ahLst/>
            <a:cxnLst/>
            <a:rect l="l" t="t" r="r" b="b"/>
            <a:pathLst>
              <a:path w="2060771" h="2060771">
                <a:moveTo>
                  <a:pt x="0" y="0"/>
                </a:moveTo>
                <a:lnTo>
                  <a:pt x="2060771" y="0"/>
                </a:lnTo>
                <a:lnTo>
                  <a:pt x="2060771" y="2060771"/>
                </a:lnTo>
                <a:lnTo>
                  <a:pt x="0" y="2060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087056" y="-533611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9119" y="1620912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42">
            <a:extLst>
              <a:ext uri="{FF2B5EF4-FFF2-40B4-BE49-F238E27FC236}">
                <a16:creationId xmlns:a16="http://schemas.microsoft.com/office/drawing/2014/main" id="{EBF6F22B-6F4B-485D-FB0E-8F91C00E6634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38715660-897D-CA45-0144-1896523BF9AF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0698771C-3537-9FD3-41BF-81F3BEE9689F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9">
            <a:extLst>
              <a:ext uri="{FF2B5EF4-FFF2-40B4-BE49-F238E27FC236}">
                <a16:creationId xmlns:a16="http://schemas.microsoft.com/office/drawing/2014/main" id="{C0C7B541-DCAB-F241-CD70-1B58BA8B4850}"/>
              </a:ext>
            </a:extLst>
          </p:cNvPr>
          <p:cNvSpPr/>
          <p:nvPr/>
        </p:nvSpPr>
        <p:spPr>
          <a:xfrm>
            <a:off x="8298668" y="9006536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9069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792478" y="5262611"/>
            <a:ext cx="8765114" cy="876511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CC6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34182" y="923925"/>
            <a:ext cx="99981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spc="259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Outline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144000" y="-5255038"/>
            <a:ext cx="7546957" cy="75469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9CCFF"/>
            </a:solidFill>
            <a:ln w="466725" cap="sq">
              <a:solidFill>
                <a:srgbClr val="99C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114513" y="2806700"/>
            <a:ext cx="6677965" cy="682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9"/>
              </a:lnSpc>
            </a:pPr>
            <a:r>
              <a:rPr lang="en-US" sz="2500" b="1" dirty="0">
                <a:solidFill>
                  <a:srgbClr val="FAFFE7"/>
                </a:solidFill>
                <a:latin typeface="Quicksand" pitchFamily="2" charset="77"/>
                <a:ea typeface="Quicksand Bold"/>
                <a:cs typeface="Quicksand Bold"/>
                <a:sym typeface="Quicksand Bold"/>
              </a:rPr>
              <a:t>Defining disability and its prevalence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45257" y="6519764"/>
            <a:ext cx="917747" cy="917747"/>
          </a:xfrm>
          <a:custGeom>
            <a:avLst/>
            <a:gdLst/>
            <a:ahLst/>
            <a:cxnLst/>
            <a:rect l="l" t="t" r="r" b="b"/>
            <a:pathLst>
              <a:path w="917747" h="917747">
                <a:moveTo>
                  <a:pt x="0" y="0"/>
                </a:moveTo>
                <a:lnTo>
                  <a:pt x="917747" y="0"/>
                </a:lnTo>
                <a:lnTo>
                  <a:pt x="917747" y="917747"/>
                </a:lnTo>
                <a:lnTo>
                  <a:pt x="0" y="9177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722374" y="4694532"/>
            <a:ext cx="963514" cy="917747"/>
          </a:xfrm>
          <a:custGeom>
            <a:avLst/>
            <a:gdLst/>
            <a:ahLst/>
            <a:cxnLst/>
            <a:rect l="l" t="t" r="r" b="b"/>
            <a:pathLst>
              <a:path w="963514" h="917747">
                <a:moveTo>
                  <a:pt x="0" y="0"/>
                </a:moveTo>
                <a:lnTo>
                  <a:pt x="963514" y="0"/>
                </a:lnTo>
                <a:lnTo>
                  <a:pt x="963514" y="917747"/>
                </a:lnTo>
                <a:lnTo>
                  <a:pt x="0" y="9177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719464" y="8345061"/>
            <a:ext cx="1059208" cy="913239"/>
          </a:xfrm>
          <a:custGeom>
            <a:avLst/>
            <a:gdLst/>
            <a:ahLst/>
            <a:cxnLst/>
            <a:rect l="l" t="t" r="r" b="b"/>
            <a:pathLst>
              <a:path w="1059208" h="913239">
                <a:moveTo>
                  <a:pt x="0" y="0"/>
                </a:moveTo>
                <a:lnTo>
                  <a:pt x="1059208" y="0"/>
                </a:lnTo>
                <a:lnTo>
                  <a:pt x="1059208" y="913239"/>
                </a:lnTo>
                <a:lnTo>
                  <a:pt x="0" y="9132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114513" y="4749031"/>
            <a:ext cx="7514034" cy="871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FAFFE7"/>
                </a:solidFill>
                <a:latin typeface="Quicksand" pitchFamily="2" charset="77"/>
                <a:ea typeface="Lato Bold"/>
                <a:cs typeface="Lato Bold"/>
                <a:sym typeface="Lato Bold"/>
              </a:rPr>
              <a:t>Dispelling myths, including about disability disclosure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88473" y="6589511"/>
            <a:ext cx="6814989" cy="871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FAFFE7"/>
                </a:solidFill>
                <a:latin typeface="Quicksand" pitchFamily="2" charset="77"/>
                <a:ea typeface="Lato Bold"/>
                <a:cs typeface="Lato Bold"/>
                <a:sym typeface="Lato Bold"/>
              </a:rPr>
              <a:t>Exploring accessibility at all student entry points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14512" y="8566730"/>
            <a:ext cx="4181887" cy="410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FAFFE7"/>
                </a:solidFill>
                <a:latin typeface="Quicksand" pitchFamily="2" charset="77"/>
                <a:ea typeface="Lato Bold"/>
                <a:cs typeface="Lato Bold"/>
                <a:sym typeface="Lato Bold"/>
              </a:rPr>
              <a:t>Finding your call to action </a:t>
            </a:r>
          </a:p>
        </p:txBody>
      </p:sp>
      <p:sp>
        <p:nvSpPr>
          <p:cNvPr id="29" name="Freeform 34">
            <a:hlinkClick r:id="rId16" action="ppaction://hlinksldjump"/>
            <a:extLst>
              <a:ext uri="{FF2B5EF4-FFF2-40B4-BE49-F238E27FC236}">
                <a16:creationId xmlns:a16="http://schemas.microsoft.com/office/drawing/2014/main" id="{D29C5BC5-D5C8-5D73-A219-2FEB294897B0}"/>
              </a:ext>
            </a:extLst>
          </p:cNvPr>
          <p:cNvSpPr/>
          <p:nvPr/>
        </p:nvSpPr>
        <p:spPr>
          <a:xfrm>
            <a:off x="129119" y="101444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5">
            <a:extLst>
              <a:ext uri="{FF2B5EF4-FFF2-40B4-BE49-F238E27FC236}">
                <a16:creationId xmlns:a16="http://schemas.microsoft.com/office/drawing/2014/main" id="{D8B2C7E1-4098-C39E-DFDF-97C6D48A8F74}"/>
              </a:ext>
            </a:extLst>
          </p:cNvPr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31" name="AutoShape 36">
              <a:extLst>
                <a:ext uri="{FF2B5EF4-FFF2-40B4-BE49-F238E27FC236}">
                  <a16:creationId xmlns:a16="http://schemas.microsoft.com/office/drawing/2014/main" id="{D5AFEF97-4325-231F-7DCA-EDCD98D8BBB4}"/>
                </a:ext>
              </a:extLst>
            </p:cNvPr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7">
              <a:extLst>
                <a:ext uri="{FF2B5EF4-FFF2-40B4-BE49-F238E27FC236}">
                  <a16:creationId xmlns:a16="http://schemas.microsoft.com/office/drawing/2014/main" id="{1DDC40D7-1875-3126-8FB0-BEEEED414CF8}"/>
                </a:ext>
              </a:extLst>
            </p:cNvPr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8">
              <a:extLst>
                <a:ext uri="{FF2B5EF4-FFF2-40B4-BE49-F238E27FC236}">
                  <a16:creationId xmlns:a16="http://schemas.microsoft.com/office/drawing/2014/main" id="{E0DDB028-B9B4-6F23-DB65-49FE6698D8F3}"/>
                </a:ext>
              </a:extLst>
            </p:cNvPr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2">
            <a:extLst>
              <a:ext uri="{FF2B5EF4-FFF2-40B4-BE49-F238E27FC236}">
                <a16:creationId xmlns:a16="http://schemas.microsoft.com/office/drawing/2014/main" id="{24CC3865-6C05-D83A-254C-41B384BD0739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8FFBE553-1098-B413-7A8F-B0F5CB203710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EB0FBAAE-4AE0-F08D-05A8-0C3C77B11939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34E746-B2BE-781A-5AEB-2F3BE1990A05}"/>
              </a:ext>
            </a:extLst>
          </p:cNvPr>
          <p:cNvGrpSpPr/>
          <p:nvPr/>
        </p:nvGrpSpPr>
        <p:grpSpPr>
          <a:xfrm>
            <a:off x="3719464" y="2898014"/>
            <a:ext cx="913238" cy="913238"/>
            <a:chOff x="3879801" y="2964386"/>
            <a:chExt cx="857250" cy="857250"/>
          </a:xfrm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5CF2078-D6A7-8305-23E5-E93595509F31}"/>
                </a:ext>
              </a:extLst>
            </p:cNvPr>
            <p:cNvSpPr/>
            <p:nvPr/>
          </p:nvSpPr>
          <p:spPr>
            <a:xfrm>
              <a:off x="3879801" y="2964386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0"/>
                  </a:moveTo>
                  <a:lnTo>
                    <a:pt x="857250" y="0"/>
                  </a:lnTo>
                  <a:lnTo>
                    <a:pt x="857250" y="857250"/>
                  </a:lnTo>
                  <a:lnTo>
                    <a:pt x="0" y="857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9EB3B2B1-CB7B-1443-8ACF-C5C129A28472}"/>
                </a:ext>
              </a:extLst>
            </p:cNvPr>
            <p:cNvSpPr/>
            <p:nvPr/>
          </p:nvSpPr>
          <p:spPr>
            <a:xfrm>
              <a:off x="4119276" y="3054226"/>
              <a:ext cx="416399" cy="639471"/>
            </a:xfrm>
            <a:custGeom>
              <a:avLst/>
              <a:gdLst/>
              <a:ahLst/>
              <a:cxnLst/>
              <a:rect l="l" t="t" r="r" b="b"/>
              <a:pathLst>
                <a:path w="416399" h="639471">
                  <a:moveTo>
                    <a:pt x="0" y="0"/>
                  </a:moveTo>
                  <a:lnTo>
                    <a:pt x="416399" y="0"/>
                  </a:lnTo>
                  <a:lnTo>
                    <a:pt x="416399" y="639471"/>
                  </a:lnTo>
                  <a:lnTo>
                    <a:pt x="0" y="63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-56697" t="-14692" r="-49174" b="-193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159732" y="4786498"/>
            <a:ext cx="7249012" cy="7249012"/>
          </a:xfrm>
          <a:custGeom>
            <a:avLst/>
            <a:gdLst/>
            <a:ahLst/>
            <a:cxnLst/>
            <a:rect l="l" t="t" r="r" b="b"/>
            <a:pathLst>
              <a:path w="7249012" h="7249012">
                <a:moveTo>
                  <a:pt x="0" y="7249012"/>
                </a:moveTo>
                <a:lnTo>
                  <a:pt x="7249011" y="7249012"/>
                </a:lnTo>
                <a:lnTo>
                  <a:pt x="7249011" y="0"/>
                </a:lnTo>
                <a:lnTo>
                  <a:pt x="0" y="0"/>
                </a:lnTo>
                <a:lnTo>
                  <a:pt x="0" y="72490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07171" y="3298607"/>
            <a:ext cx="4765692" cy="5329146"/>
            <a:chOff x="0" y="0"/>
            <a:chExt cx="1291439" cy="1444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1439" cy="1444128"/>
            </a:xfrm>
            <a:custGeom>
              <a:avLst/>
              <a:gdLst/>
              <a:ahLst/>
              <a:cxnLst/>
              <a:rect l="l" t="t" r="r" b="b"/>
              <a:pathLst>
                <a:path w="1291439" h="1444128">
                  <a:moveTo>
                    <a:pt x="34115" y="0"/>
                  </a:moveTo>
                  <a:lnTo>
                    <a:pt x="1257325" y="0"/>
                  </a:lnTo>
                  <a:cubicBezTo>
                    <a:pt x="1266372" y="0"/>
                    <a:pt x="1275050" y="3594"/>
                    <a:pt x="1281447" y="9992"/>
                  </a:cubicBezTo>
                  <a:cubicBezTo>
                    <a:pt x="1287845" y="16390"/>
                    <a:pt x="1291439" y="25067"/>
                    <a:pt x="1291439" y="34115"/>
                  </a:cubicBezTo>
                  <a:lnTo>
                    <a:pt x="1291439" y="1410013"/>
                  </a:lnTo>
                  <a:cubicBezTo>
                    <a:pt x="1291439" y="1419061"/>
                    <a:pt x="1287845" y="1427738"/>
                    <a:pt x="1281447" y="1434136"/>
                  </a:cubicBezTo>
                  <a:cubicBezTo>
                    <a:pt x="1275050" y="1440534"/>
                    <a:pt x="1266372" y="1444128"/>
                    <a:pt x="1257325" y="1444128"/>
                  </a:cubicBezTo>
                  <a:lnTo>
                    <a:pt x="34115" y="1444128"/>
                  </a:lnTo>
                  <a:cubicBezTo>
                    <a:pt x="25067" y="1444128"/>
                    <a:pt x="16390" y="1440534"/>
                    <a:pt x="9992" y="1434136"/>
                  </a:cubicBezTo>
                  <a:cubicBezTo>
                    <a:pt x="3594" y="1427738"/>
                    <a:pt x="0" y="1419061"/>
                    <a:pt x="0" y="1410013"/>
                  </a:cubicBezTo>
                  <a:lnTo>
                    <a:pt x="0" y="34115"/>
                  </a:lnTo>
                  <a:cubicBezTo>
                    <a:pt x="0" y="25067"/>
                    <a:pt x="3594" y="16390"/>
                    <a:pt x="9992" y="9992"/>
                  </a:cubicBezTo>
                  <a:cubicBezTo>
                    <a:pt x="16390" y="3594"/>
                    <a:pt x="25067" y="0"/>
                    <a:pt x="34115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91439" cy="1491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11104" y="6714784"/>
            <a:ext cx="5516738" cy="3361269"/>
          </a:xfrm>
          <a:custGeom>
            <a:avLst/>
            <a:gdLst/>
            <a:ahLst/>
            <a:cxnLst/>
            <a:rect l="l" t="t" r="r" b="b"/>
            <a:pathLst>
              <a:path w="5516738" h="3361269">
                <a:moveTo>
                  <a:pt x="0" y="0"/>
                </a:moveTo>
                <a:lnTo>
                  <a:pt x="5516738" y="0"/>
                </a:lnTo>
                <a:lnTo>
                  <a:pt x="5516738" y="3361269"/>
                </a:lnTo>
                <a:lnTo>
                  <a:pt x="0" y="3361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5" b="-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117822" y="-5522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20556" y="7505699"/>
            <a:ext cx="772863" cy="772863"/>
          </a:xfrm>
          <a:custGeom>
            <a:avLst/>
            <a:gdLst/>
            <a:ahLst/>
            <a:cxnLst/>
            <a:rect l="l" t="t" r="r" b="b"/>
            <a:pathLst>
              <a:path w="911022" h="911022">
                <a:moveTo>
                  <a:pt x="0" y="0"/>
                </a:moveTo>
                <a:lnTo>
                  <a:pt x="911022" y="0"/>
                </a:lnTo>
                <a:lnTo>
                  <a:pt x="911022" y="911022"/>
                </a:lnTo>
                <a:lnTo>
                  <a:pt x="0" y="91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10144" y="2770533"/>
            <a:ext cx="1181591" cy="664373"/>
          </a:xfrm>
          <a:custGeom>
            <a:avLst/>
            <a:gdLst/>
            <a:ahLst/>
            <a:cxnLst/>
            <a:rect l="l" t="t" r="r" b="b"/>
            <a:pathLst>
              <a:path w="1181591" h="664373">
                <a:moveTo>
                  <a:pt x="0" y="0"/>
                </a:moveTo>
                <a:lnTo>
                  <a:pt x="1181591" y="0"/>
                </a:lnTo>
                <a:lnTo>
                  <a:pt x="1181591" y="664374"/>
                </a:lnTo>
                <a:lnTo>
                  <a:pt x="0" y="664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594" t="-37581" r="-19450" b="-34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20556" y="5562092"/>
            <a:ext cx="1023754" cy="462958"/>
          </a:xfrm>
          <a:custGeom>
            <a:avLst/>
            <a:gdLst/>
            <a:ahLst/>
            <a:cxnLst/>
            <a:rect l="l" t="t" r="r" b="b"/>
            <a:pathLst>
              <a:path w="1023754" h="462958">
                <a:moveTo>
                  <a:pt x="0" y="0"/>
                </a:moveTo>
                <a:lnTo>
                  <a:pt x="1023753" y="0"/>
                </a:lnTo>
                <a:lnTo>
                  <a:pt x="1023753" y="462957"/>
                </a:lnTo>
                <a:lnTo>
                  <a:pt x="0" y="4629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602" t="-69362" b="-663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634182" y="1019175"/>
            <a:ext cx="65098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About the Instructor</a:t>
            </a:r>
          </a:p>
        </p:txBody>
      </p:sp>
      <p:sp>
        <p:nvSpPr>
          <p:cNvPr id="12" name="Freeform 12"/>
          <p:cNvSpPr/>
          <p:nvPr/>
        </p:nvSpPr>
        <p:spPr>
          <a:xfrm>
            <a:off x="2603046" y="1951315"/>
            <a:ext cx="4773942" cy="5926977"/>
          </a:xfrm>
          <a:custGeom>
            <a:avLst/>
            <a:gdLst/>
            <a:ahLst/>
            <a:cxnLst/>
            <a:rect l="l" t="t" r="r" b="b"/>
            <a:pathLst>
              <a:path w="4773942" h="5926977">
                <a:moveTo>
                  <a:pt x="0" y="0"/>
                </a:moveTo>
                <a:lnTo>
                  <a:pt x="4773942" y="0"/>
                </a:lnTo>
                <a:lnTo>
                  <a:pt x="4773942" y="5926977"/>
                </a:lnTo>
                <a:lnTo>
                  <a:pt x="0" y="59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7" b="-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21648" y="8212431"/>
            <a:ext cx="433673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25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Stephanie W. Cawthon, PhD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20556" y="3694612"/>
            <a:ext cx="7368029" cy="140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Professor and Graduate Advisor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Catherine Mae Parker Centennial Professor in Education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Department of Educational Psychology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The University of Texas at Austin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10144" y="6284754"/>
            <a:ext cx="7368029" cy="68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Executive Director and Principal Investigator 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National Disability Center for Student Success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2274" y="8855595"/>
            <a:ext cx="2617771" cy="38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1943">
                <a:solidFill>
                  <a:srgbClr val="354F66">
                    <a:alpha val="78824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Instructor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20556" y="8538268"/>
            <a:ext cx="8238644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Author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Disability Is Human: The Vital Power of Accessibility in Everyday Life</a:t>
            </a:r>
            <a:endParaRPr lang="en-US" sz="2000" u="none" strike="noStrike" dirty="0">
              <a:solidFill>
                <a:srgbClr val="354F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63910" y="1951315"/>
            <a:ext cx="1005005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i="1" dirty="0">
                <a:solidFill>
                  <a:srgbClr val="354F66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Deaf author and consultant who champions access and equity for disabled people.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4">
            <a:hlinkClick r:id="rId18" action="ppaction://hlinksldjump"/>
            <a:extLst>
              <a:ext uri="{FF2B5EF4-FFF2-40B4-BE49-F238E27FC236}">
                <a16:creationId xmlns:a16="http://schemas.microsoft.com/office/drawing/2014/main" id="{CC542665-5D1E-6E19-D011-CFDA6C681D18}"/>
              </a:ext>
            </a:extLst>
          </p:cNvPr>
          <p:cNvSpPr/>
          <p:nvPr/>
        </p:nvSpPr>
        <p:spPr>
          <a:xfrm>
            <a:off x="129119" y="101444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5">
            <a:extLst>
              <a:ext uri="{FF2B5EF4-FFF2-40B4-BE49-F238E27FC236}">
                <a16:creationId xmlns:a16="http://schemas.microsoft.com/office/drawing/2014/main" id="{A9C7C558-CFAC-E268-94E9-28DE2CB588A9}"/>
              </a:ext>
            </a:extLst>
          </p:cNvPr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32" name="AutoShape 36">
              <a:extLst>
                <a:ext uri="{FF2B5EF4-FFF2-40B4-BE49-F238E27FC236}">
                  <a16:creationId xmlns:a16="http://schemas.microsoft.com/office/drawing/2014/main" id="{CC77FA20-4A85-427D-19DA-594B5C8EA9E5}"/>
                </a:ext>
              </a:extLst>
            </p:cNvPr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7">
              <a:extLst>
                <a:ext uri="{FF2B5EF4-FFF2-40B4-BE49-F238E27FC236}">
                  <a16:creationId xmlns:a16="http://schemas.microsoft.com/office/drawing/2014/main" id="{39ABC0E5-EE1D-664B-4470-1B727361D701}"/>
                </a:ext>
              </a:extLst>
            </p:cNvPr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8">
              <a:extLst>
                <a:ext uri="{FF2B5EF4-FFF2-40B4-BE49-F238E27FC236}">
                  <a16:creationId xmlns:a16="http://schemas.microsoft.com/office/drawing/2014/main" id="{7DD37C4C-4B3D-300D-B7BC-C6B3A5CBA72F}"/>
                </a:ext>
              </a:extLst>
            </p:cNvPr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42">
            <a:extLst>
              <a:ext uri="{FF2B5EF4-FFF2-40B4-BE49-F238E27FC236}">
                <a16:creationId xmlns:a16="http://schemas.microsoft.com/office/drawing/2014/main" id="{EC953895-750A-91BD-0539-3F2FC579C93B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25" name="Freeform 43">
              <a:extLst>
                <a:ext uri="{FF2B5EF4-FFF2-40B4-BE49-F238E27FC236}">
                  <a16:creationId xmlns:a16="http://schemas.microsoft.com/office/drawing/2014/main" id="{B65865A0-F598-C842-6040-D640B4DE552C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4">
              <a:extLst>
                <a:ext uri="{FF2B5EF4-FFF2-40B4-BE49-F238E27FC236}">
                  <a16:creationId xmlns:a16="http://schemas.microsoft.com/office/drawing/2014/main" id="{4740B0AC-97FC-CF55-6973-488112FE437B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05100"/>
            <a:ext cx="10985143" cy="487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Who are disabled students on your campus or in your program?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5252" y="1601248"/>
            <a:ext cx="6633996" cy="3431500"/>
            <a:chOff x="0" y="0"/>
            <a:chExt cx="2354580" cy="1217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823752" y="5254252"/>
            <a:ext cx="6633996" cy="3431500"/>
            <a:chOff x="0" y="0"/>
            <a:chExt cx="2354580" cy="1217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56027" y="531307"/>
            <a:ext cx="2569444" cy="256944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0376" y="2295255"/>
            <a:ext cx="5696489" cy="5696489"/>
          </a:xfrm>
          <a:custGeom>
            <a:avLst/>
            <a:gdLst/>
            <a:ahLst/>
            <a:cxnLst/>
            <a:rect l="l" t="t" r="r" b="b"/>
            <a:pathLst>
              <a:path w="5696489" h="5696489">
                <a:moveTo>
                  <a:pt x="0" y="0"/>
                </a:moveTo>
                <a:lnTo>
                  <a:pt x="5696490" y="0"/>
                </a:lnTo>
                <a:lnTo>
                  <a:pt x="5696490" y="5696490"/>
                </a:lnTo>
                <a:lnTo>
                  <a:pt x="0" y="5696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00862" y="3149730"/>
            <a:ext cx="3375519" cy="3818306"/>
            <a:chOff x="0" y="-53431"/>
            <a:chExt cx="873131" cy="9876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3131" cy="934234"/>
            </a:xfrm>
            <a:custGeom>
              <a:avLst/>
              <a:gdLst/>
              <a:ahLst/>
              <a:cxnLst/>
              <a:rect l="l" t="t" r="r" b="b"/>
              <a:pathLst>
                <a:path w="873131" h="934234">
                  <a:moveTo>
                    <a:pt x="436566" y="0"/>
                  </a:moveTo>
                  <a:cubicBezTo>
                    <a:pt x="195457" y="0"/>
                    <a:pt x="0" y="209135"/>
                    <a:pt x="0" y="467117"/>
                  </a:cubicBezTo>
                  <a:cubicBezTo>
                    <a:pt x="0" y="725099"/>
                    <a:pt x="195457" y="934234"/>
                    <a:pt x="436566" y="934234"/>
                  </a:cubicBezTo>
                  <a:cubicBezTo>
                    <a:pt x="677674" y="934234"/>
                    <a:pt x="873131" y="725099"/>
                    <a:pt x="873131" y="467117"/>
                  </a:cubicBezTo>
                  <a:cubicBezTo>
                    <a:pt x="873131" y="209135"/>
                    <a:pt x="677674" y="0"/>
                    <a:pt x="436566" y="0"/>
                  </a:cubicBezTo>
                  <a:close/>
                </a:path>
              </a:pathLst>
            </a:custGeom>
            <a:solidFill>
              <a:srgbClr val="354F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1856" y="-53431"/>
              <a:ext cx="709419" cy="98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518"/>
                </a:lnSpc>
              </a:pPr>
              <a:r>
                <a:rPr lang="en-US" sz="11799" b="1" dirty="0">
                  <a:solidFill>
                    <a:srgbClr val="99CCFF"/>
                  </a:solidFill>
                  <a:latin typeface="Red Hat Display Bold"/>
                  <a:ea typeface="Red Hat Display Bold"/>
                  <a:cs typeface="Red Hat Display Bold"/>
                  <a:sym typeface="Red Hat Display Bold"/>
                </a:rPr>
                <a:t>21%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34182" y="1019175"/>
            <a:ext cx="833861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Enrollment Data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33712" y="8505054"/>
            <a:ext cx="6509818" cy="114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1" dirty="0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Disabled Students in U.S Postsecondary Education Institution</a:t>
            </a:r>
          </a:p>
          <a:p>
            <a:pPr algn="ctr">
              <a:lnSpc>
                <a:spcPts val="2999"/>
              </a:lnSpc>
            </a:pPr>
            <a:r>
              <a:rPr lang="en-US" sz="2499" b="1" dirty="0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U.S. Census</a:t>
            </a:r>
          </a:p>
        </p:txBody>
      </p:sp>
      <p:sp>
        <p:nvSpPr>
          <p:cNvPr id="8" name="Freeform 8"/>
          <p:cNvSpPr/>
          <p:nvPr/>
        </p:nvSpPr>
        <p:spPr>
          <a:xfrm>
            <a:off x="-1071974" y="-298483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9119" y="1620912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42">
            <a:extLst>
              <a:ext uri="{FF2B5EF4-FFF2-40B4-BE49-F238E27FC236}">
                <a16:creationId xmlns:a16="http://schemas.microsoft.com/office/drawing/2014/main" id="{117AC5E5-586C-98B7-A9F5-DFA14C57CFEB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C6386453-DAB5-103C-E710-13AF1761074A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EA3A0069-8B55-553D-6D0E-85AF0D01018D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802659" y="7802713"/>
            <a:ext cx="11011345" cy="114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4000" b="1" dirty="0">
                <a:solidFill>
                  <a:srgbClr val="9ACD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The good news: </a:t>
            </a:r>
          </a:p>
          <a:p>
            <a:pPr algn="ctr">
              <a:lnSpc>
                <a:spcPts val="2999"/>
              </a:lnSpc>
            </a:pPr>
            <a:r>
              <a:rPr lang="en-US" sz="2499" b="1" dirty="0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U.S. Census data reflects that between 2008 and 2021, degree achievement doubled from about 10% to 20% of all disabled adults aged 25-34.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34182" y="1019175"/>
            <a:ext cx="823579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An Increase Over Time</a:t>
            </a:r>
          </a:p>
        </p:txBody>
      </p:sp>
      <p:sp>
        <p:nvSpPr>
          <p:cNvPr id="7" name="AutoShape 7" descr="Horizontal line chart that is filled in 10% of the way with blue. There is a data label to the right that says 10% in blue. To the left there is the axis title 2008 in blue."/>
          <p:cNvSpPr/>
          <p:nvPr/>
        </p:nvSpPr>
        <p:spPr>
          <a:xfrm>
            <a:off x="4802659" y="4175256"/>
            <a:ext cx="11606296" cy="0"/>
          </a:xfrm>
          <a:prstGeom prst="line">
            <a:avLst/>
          </a:prstGeom>
          <a:ln w="638175" cap="rnd">
            <a:solidFill>
              <a:srgbClr val="2334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4802659" y="4176404"/>
            <a:ext cx="1911645" cy="0"/>
          </a:xfrm>
          <a:prstGeom prst="line">
            <a:avLst/>
          </a:prstGeom>
          <a:ln w="638175" cap="rnd">
            <a:solidFill>
              <a:srgbClr val="99CC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291701" y="3875486"/>
            <a:ext cx="1179981" cy="54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5"/>
              </a:lnSpc>
            </a:pPr>
            <a:r>
              <a:rPr lang="en-US" sz="3218" b="1">
                <a:solidFill>
                  <a:srgbClr val="99CC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2008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86600" y="3874338"/>
            <a:ext cx="743415" cy="54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  <a:spcBef>
                <a:spcPct val="0"/>
              </a:spcBef>
            </a:pPr>
            <a:r>
              <a:rPr lang="en-US" sz="3218" b="1" dirty="0">
                <a:solidFill>
                  <a:srgbClr val="99CC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10%</a:t>
            </a:r>
          </a:p>
        </p:txBody>
      </p:sp>
      <p:sp>
        <p:nvSpPr>
          <p:cNvPr id="11" name="AutoShape 11" descr="Horizontal line chart that is filled in 20% of the way with green. There is a data label to the right that says 20% in green. To the left there is the axis title 2021 in green."/>
          <p:cNvSpPr/>
          <p:nvPr/>
        </p:nvSpPr>
        <p:spPr>
          <a:xfrm>
            <a:off x="4802659" y="5779455"/>
            <a:ext cx="11606296" cy="0"/>
          </a:xfrm>
          <a:prstGeom prst="line">
            <a:avLst/>
          </a:prstGeom>
          <a:ln w="638175" cap="rnd">
            <a:solidFill>
              <a:srgbClr val="2334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4802659" y="5779455"/>
            <a:ext cx="3621197" cy="0"/>
          </a:xfrm>
          <a:prstGeom prst="line">
            <a:avLst/>
          </a:prstGeom>
          <a:ln w="638175" cap="rnd">
            <a:solidFill>
              <a:srgbClr val="FAFF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91701" y="5479685"/>
            <a:ext cx="1179981" cy="54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5"/>
              </a:lnSpc>
            </a:pPr>
            <a:r>
              <a:rPr lang="en-US" sz="3218" b="1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2021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52287" y="5495428"/>
            <a:ext cx="816970" cy="54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  <a:spcBef>
                <a:spcPct val="0"/>
              </a:spcBef>
            </a:pPr>
            <a:r>
              <a:rPr lang="en-US" sz="3218" b="1" dirty="0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20%</a:t>
            </a:r>
          </a:p>
        </p:txBody>
      </p:sp>
      <p:sp>
        <p:nvSpPr>
          <p:cNvPr id="15" name="Freeform 15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9119" y="1620912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42">
            <a:extLst>
              <a:ext uri="{FF2B5EF4-FFF2-40B4-BE49-F238E27FC236}">
                <a16:creationId xmlns:a16="http://schemas.microsoft.com/office/drawing/2014/main" id="{441038F9-5780-D6F6-2A84-218FED4C7006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E9AD2BD1-878C-919B-7283-D44D341D6F8C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45C6A21A-CA95-6653-0A4E-8178D3C0F6BA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05281" y="2313920"/>
            <a:ext cx="5696489" cy="5696489"/>
          </a:xfrm>
          <a:custGeom>
            <a:avLst/>
            <a:gdLst/>
            <a:ahLst/>
            <a:cxnLst/>
            <a:rect l="l" t="t" r="r" b="b"/>
            <a:pathLst>
              <a:path w="5696489" h="5696489">
                <a:moveTo>
                  <a:pt x="0" y="0"/>
                </a:moveTo>
                <a:lnTo>
                  <a:pt x="5696489" y="0"/>
                </a:lnTo>
                <a:lnTo>
                  <a:pt x="5696489" y="5696489"/>
                </a:lnTo>
                <a:lnTo>
                  <a:pt x="0" y="5696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860713" y="2882703"/>
            <a:ext cx="4455815" cy="4297797"/>
            <a:chOff x="0" y="-43378"/>
            <a:chExt cx="1480396" cy="1427896"/>
          </a:xfrm>
        </p:grpSpPr>
        <p:sp>
          <p:nvSpPr>
            <p:cNvPr id="6" name="Freeform 6"/>
            <p:cNvSpPr/>
            <p:nvPr/>
          </p:nvSpPr>
          <p:spPr>
            <a:xfrm>
              <a:off x="0" y="-43378"/>
              <a:ext cx="1480396" cy="1427896"/>
            </a:xfrm>
            <a:custGeom>
              <a:avLst/>
              <a:gdLst/>
              <a:ahLst/>
              <a:cxnLst/>
              <a:rect l="l" t="t" r="r" b="b"/>
              <a:pathLst>
                <a:path w="1480396" h="1427896">
                  <a:moveTo>
                    <a:pt x="740198" y="0"/>
                  </a:moveTo>
                  <a:cubicBezTo>
                    <a:pt x="331398" y="0"/>
                    <a:pt x="0" y="319645"/>
                    <a:pt x="0" y="713948"/>
                  </a:cubicBezTo>
                  <a:cubicBezTo>
                    <a:pt x="0" y="1108250"/>
                    <a:pt x="331398" y="1427896"/>
                    <a:pt x="740198" y="1427896"/>
                  </a:cubicBezTo>
                  <a:cubicBezTo>
                    <a:pt x="1148998" y="1427896"/>
                    <a:pt x="1480396" y="1108250"/>
                    <a:pt x="1480396" y="713948"/>
                  </a:cubicBezTo>
                  <a:cubicBezTo>
                    <a:pt x="1480396" y="319645"/>
                    <a:pt x="1148998" y="0"/>
                    <a:pt x="740198" y="0"/>
                  </a:cubicBezTo>
                  <a:close/>
                </a:path>
              </a:pathLst>
            </a:custGeom>
            <a:solidFill>
              <a:srgbClr val="354F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8787" y="0"/>
              <a:ext cx="1202822" cy="1341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739"/>
                </a:lnSpc>
              </a:pPr>
              <a:r>
                <a:rPr lang="en-US" sz="9099" b="1" dirty="0">
                  <a:solidFill>
                    <a:srgbClr val="99CCFF"/>
                  </a:solidFill>
                  <a:latin typeface="Red Hat Display Bold"/>
                  <a:ea typeface="Red Hat Display Bold"/>
                  <a:cs typeface="Red Hat Display Bold"/>
                  <a:sym typeface="Red Hat Display Bold"/>
                </a:rPr>
                <a:t>44.7%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34182" y="1019175"/>
            <a:ext cx="914219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Our Survey Says…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3712" y="8505054"/>
            <a:ext cx="6509818" cy="37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1" dirty="0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Disability Prevalence in U.S. College Students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119" y="1620912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42">
            <a:extLst>
              <a:ext uri="{FF2B5EF4-FFF2-40B4-BE49-F238E27FC236}">
                <a16:creationId xmlns:a16="http://schemas.microsoft.com/office/drawing/2014/main" id="{164B7900-D492-5BAB-0FD0-4B36FEF92BF9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88CFEA57-611C-83E8-B45B-8FD2AFE40AB6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4">
              <a:extLst>
                <a:ext uri="{FF2B5EF4-FFF2-40B4-BE49-F238E27FC236}">
                  <a16:creationId xmlns:a16="http://schemas.microsoft.com/office/drawing/2014/main" id="{70659C27-8B50-B74B-E691-12DFDF1088B9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9F08B96D-1592-5FE7-2326-BBB8A4F1EDE7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34182" y="1019175"/>
            <a:ext cx="14510818" cy="245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More Than 60% of Disabled Students Report Mental Health Conditions</a:t>
            </a:r>
          </a:p>
          <a:p>
            <a:pPr>
              <a:lnSpc>
                <a:spcPts val="6239"/>
              </a:lnSpc>
            </a:pPr>
            <a:endParaRPr lang="en-US" sz="5199" b="1" dirty="0">
              <a:solidFill>
                <a:srgbClr val="FAFFE7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99879" y="37372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9119" y="1620912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88639" y="542459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7264" y="3719682"/>
            <a:ext cx="900000" cy="857250"/>
          </a:xfrm>
          <a:custGeom>
            <a:avLst/>
            <a:gdLst/>
            <a:ahLst/>
            <a:cxnLst/>
            <a:rect l="l" t="t" r="r" b="b"/>
            <a:pathLst>
              <a:path w="900000" h="857250">
                <a:moveTo>
                  <a:pt x="0" y="0"/>
                </a:moveTo>
                <a:lnTo>
                  <a:pt x="900000" y="0"/>
                </a:lnTo>
                <a:lnTo>
                  <a:pt x="9000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4546" y="7129572"/>
            <a:ext cx="989386" cy="853039"/>
          </a:xfrm>
          <a:custGeom>
            <a:avLst/>
            <a:gdLst/>
            <a:ahLst/>
            <a:cxnLst/>
            <a:rect l="l" t="t" r="r" b="b"/>
            <a:pathLst>
              <a:path w="989386" h="853039">
                <a:moveTo>
                  <a:pt x="0" y="0"/>
                </a:moveTo>
                <a:lnTo>
                  <a:pt x="989386" y="0"/>
                </a:lnTo>
                <a:lnTo>
                  <a:pt x="989386" y="853039"/>
                </a:lnTo>
                <a:lnTo>
                  <a:pt x="0" y="85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D113497-E997-0369-A661-8D19D2CCD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957698"/>
              </p:ext>
            </p:extLst>
          </p:nvPr>
        </p:nvGraphicFramePr>
        <p:xfrm>
          <a:off x="2994932" y="3148243"/>
          <a:ext cx="13774412" cy="711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7" name="Group 42">
            <a:extLst>
              <a:ext uri="{FF2B5EF4-FFF2-40B4-BE49-F238E27FC236}">
                <a16:creationId xmlns:a16="http://schemas.microsoft.com/office/drawing/2014/main" id="{5BBE474C-936E-FB2F-3FA5-A1B13D82D859}"/>
              </a:ext>
            </a:extLst>
          </p:cNvPr>
          <p:cNvGrpSpPr/>
          <p:nvPr/>
        </p:nvGrpSpPr>
        <p:grpSpPr>
          <a:xfrm>
            <a:off x="505872" y="2040764"/>
            <a:ext cx="857250" cy="857250"/>
            <a:chOff x="0" y="0"/>
            <a:chExt cx="1143000" cy="1143000"/>
          </a:xfrm>
        </p:grpSpPr>
        <p:sp>
          <p:nvSpPr>
            <p:cNvPr id="18" name="Freeform 43">
              <a:extLst>
                <a:ext uri="{FF2B5EF4-FFF2-40B4-BE49-F238E27FC236}">
                  <a16:creationId xmlns:a16="http://schemas.microsoft.com/office/drawing/2014/main" id="{1E7C64CB-E4CC-224C-D367-672E48DC757A}"/>
                </a:ext>
              </a:extLst>
            </p:cNvPr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4">
              <a:extLst>
                <a:ext uri="{FF2B5EF4-FFF2-40B4-BE49-F238E27FC236}">
                  <a16:creationId xmlns:a16="http://schemas.microsoft.com/office/drawing/2014/main" id="{DC7650E5-07A6-6074-221F-31715D7FCF19}"/>
                </a:ext>
              </a:extLst>
            </p:cNvPr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9">
            <a:extLst>
              <a:ext uri="{FF2B5EF4-FFF2-40B4-BE49-F238E27FC236}">
                <a16:creationId xmlns:a16="http://schemas.microsoft.com/office/drawing/2014/main" id="{F5117902-062A-C482-5E57-9394A0D5304E}"/>
              </a:ext>
            </a:extLst>
          </p:cNvPr>
          <p:cNvSpPr/>
          <p:nvPr/>
        </p:nvSpPr>
        <p:spPr>
          <a:xfrm>
            <a:off x="16769344" y="8953500"/>
            <a:ext cx="991325" cy="9913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08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807</Words>
  <Application>Microsoft Macintosh PowerPoint</Application>
  <PresentationFormat>Custom</PresentationFormat>
  <Paragraphs>114</Paragraphs>
  <Slides>27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Red Hat Display Bold</vt:lpstr>
      <vt:lpstr>Arial</vt:lpstr>
      <vt:lpstr>Montserrat Classic Bold</vt:lpstr>
      <vt:lpstr>Red Hat Display Bold Italics</vt:lpstr>
      <vt:lpstr>Red Hat Display Medium</vt:lpstr>
      <vt:lpstr>Calibri</vt:lpstr>
      <vt:lpstr>Quicksand Bold</vt:lpstr>
      <vt:lpstr>Aptos</vt:lpstr>
      <vt:lpstr>Red Hat Display Italics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Webcast | Disability on Campus: The Latest Findings Higher Ed Needs to Know </dc:title>
  <cp:lastModifiedBy>Berry, Mytra</cp:lastModifiedBy>
  <cp:revision>28</cp:revision>
  <dcterms:created xsi:type="dcterms:W3CDTF">2006-08-16T00:00:00Z</dcterms:created>
  <dcterms:modified xsi:type="dcterms:W3CDTF">2024-10-15T20:10:15Z</dcterms:modified>
  <dc:identifier>DAGQq2Fxkp8</dc:identifier>
</cp:coreProperties>
</file>