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49_F03E7A7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5F_37B71395.xml" ContentType="application/vnd.ms-powerpoint.comments+xml"/>
  <Override PartName="/ppt/notesSlides/notesSlide1.xml" ContentType="application/vnd.openxmlformats-officedocument.presentationml.notesSlide+xml"/>
  <Override PartName="/ppt/comments/modernComment_152_5779A0E2.xml" ContentType="application/vnd.ms-powerpoint.comments+xml"/>
  <Override PartName="/ppt/notesSlides/notesSlide2.xml" ContentType="application/vnd.openxmlformats-officedocument.presentationml.notesSlide+xml"/>
  <Override PartName="/ppt/comments/modernComment_153_D4098687.xml" ContentType="application/vnd.ms-powerpoint.comments+xml"/>
  <Override PartName="/ppt/notesSlides/notesSlide3.xml" ContentType="application/vnd.openxmlformats-officedocument.presentationml.notesSlide+xml"/>
  <Override PartName="/ppt/comments/modernComment_16E_52D0A3EF.xml" ContentType="application/vnd.ms-powerpoint.comments+xml"/>
  <Override PartName="/ppt/notesSlides/notesSlide4.xml" ContentType="application/vnd.openxmlformats-officedocument.presentationml.notesSlide+xml"/>
  <Override PartName="/ppt/comments/modernComment_164_199D1BF3.xml" ContentType="application/vnd.ms-powerpoint.comments+xml"/>
  <Override PartName="/ppt/comments/modernComment_154_CEC785C.xml" ContentType="application/vnd.ms-powerpoint.comments+xml"/>
  <Override PartName="/ppt/comments/modernComment_166_2AC48339.xml" ContentType="application/vnd.ms-powerpoint.comments+xml"/>
  <Override PartName="/ppt/notesSlides/notesSlide5.xml" ContentType="application/vnd.openxmlformats-officedocument.presentationml.notesSlide+xml"/>
  <Override PartName="/ppt/comments/modernComment_162_29B44654.xml" ContentType="application/vnd.ms-powerpoint.comments+xml"/>
  <Override PartName="/ppt/notesSlides/notesSlide6.xml" ContentType="application/vnd.openxmlformats-officedocument.presentationml.notesSlide+xml"/>
  <Override PartName="/ppt/comments/modernComment_159_740D7C87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360" r:id="rId3"/>
    <p:sldId id="329" r:id="rId4"/>
    <p:sldId id="359" r:id="rId5"/>
    <p:sldId id="351" r:id="rId6"/>
    <p:sldId id="338" r:id="rId7"/>
    <p:sldId id="339" r:id="rId8"/>
    <p:sldId id="366" r:id="rId9"/>
    <p:sldId id="356" r:id="rId10"/>
    <p:sldId id="340" r:id="rId11"/>
    <p:sldId id="358" r:id="rId12"/>
    <p:sldId id="363" r:id="rId13"/>
    <p:sldId id="354" r:id="rId14"/>
    <p:sldId id="257" r:id="rId15"/>
    <p:sldId id="256" r:id="rId16"/>
    <p:sldId id="361" r:id="rId17"/>
    <p:sldId id="352" r:id="rId18"/>
    <p:sldId id="345" r:id="rId19"/>
    <p:sldId id="365" r:id="rId20"/>
    <p:sldId id="367" r:id="rId21"/>
    <p:sldId id="364" r:id="rId22"/>
    <p:sldId id="3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34BA4F-C099-053F-DB06-C6E8DD550132}" name="Berry, Mytra" initials="MB" userId="S::mytra.berry@austin.utexas.edu::2a0b5070-ad92-4531-83fd-2c3903802203" providerId="AD"/>
  <p188:author id="{8C949361-5D74-1B1E-2725-8B02B5EE8567}" name="Cawthon, Stephanie W" initials="SC" userId="S::stephanie.cawthon@austin.utexas.edu::b76c12af-5c8e-4681-b3bd-d213306edf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F66"/>
    <a:srgbClr val="98CBFF"/>
    <a:srgbClr val="697A05"/>
    <a:srgbClr val="F8FFE5"/>
    <a:srgbClr val="D6DBB4"/>
    <a:srgbClr val="B956B0"/>
    <a:srgbClr val="CC6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D8FD7-B605-D54C-A6C4-8B29983482AC}" v="671" dt="2025-01-30T23:04:54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/>
    <p:restoredTop sz="94798"/>
  </p:normalViewPr>
  <p:slideViewPr>
    <p:cSldViewPr snapToGrid="0">
      <p:cViewPr varScale="1">
        <p:scale>
          <a:sx n="100" d="100"/>
          <a:sy n="100" d="100"/>
        </p:scale>
        <p:origin x="19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149_F03E7A7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98DACF2-7BA9-2042-B90E-8227432294B7}" authorId="{8C949361-5D74-1B1E-2725-8B02B5EE8567}" status="resolved" created="2025-01-21T15:56:42.068" complete="100000">
    <pc:sldMkLst xmlns:pc="http://schemas.microsoft.com/office/powerpoint/2013/main/command">
      <pc:docMk/>
      <pc:sldMk cId="4030626416" sldId="329"/>
    </pc:sldMkLst>
    <p188:replyLst>
      <p188:reply id="{94BC837A-B94F-4B4F-BD22-A1F322F2FED8}" authorId="{8C949361-5D74-1B1E-2725-8B02B5EE8567}" created="2025-01-21T17:27:23.547">
        <p188:txBody>
          <a:bodyPr/>
          <a:lstStyle/>
          <a:p>
            <a:r>
              <a:rPr lang="en-US"/>
              <a:t>Seeding or leading question</a:t>
            </a:r>
          </a:p>
        </p188:txBody>
      </p188:reply>
    </p188:replyLst>
    <p188:txBody>
      <a:bodyPr/>
      <a:lstStyle/>
      <a:p>
        <a:r>
          <a:rPr lang="en-US"/>
          <a:t>Do we want to change the question in the chat? </a:t>
        </a:r>
      </a:p>
    </p188:txBody>
  </p188:cm>
</p188:cmLst>
</file>

<file path=ppt/comments/modernComment_152_5779A0E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C7BB443-0B05-944A-A97B-1428A5366F47}" authorId="{8C949361-5D74-1B1E-2725-8B02B5EE8567}" status="resolved" created="2025-01-21T15:49:01.702" complete="100000">
    <pc:sldMkLst xmlns:pc="http://schemas.microsoft.com/office/powerpoint/2013/main/command">
      <pc:docMk/>
      <pc:sldMk cId="1467588834" sldId="338"/>
    </pc:sldMkLst>
    <p188:replyLst>
      <p188:reply id="{CB931BB4-F4B5-3A4B-9D1C-1467497AC0A2}" authorId="{8C949361-5D74-1B1E-2725-8B02B5EE8567}" created="2025-01-21T17:30:44.880">
        <p188:txBody>
          <a:bodyPr/>
          <a:lstStyle/>
          <a:p>
            <a:r>
              <a:rPr lang="en-US"/>
              <a:t>Maybe CAM report hoopla</a:t>
            </a:r>
          </a:p>
        </p188:txBody>
      </p188:reply>
    </p188:replyLst>
    <p188:txBody>
      <a:bodyPr/>
      <a:lstStyle/>
      <a:p>
        <a:r>
          <a:rPr lang="en-US"/>
          <a:t>Swap out with a welcome all slide.</a:t>
        </a:r>
      </a:p>
    </p188:txBody>
  </p188:cm>
</p188:cmLst>
</file>

<file path=ppt/comments/modernComment_153_D409868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CBA244-AA56-0E4B-8D73-87F77EB9EF31}" authorId="{8C949361-5D74-1B1E-2725-8B02B5EE8567}" status="resolved" created="2025-01-21T15:51:34.429" complete="100000">
    <pc:sldMkLst xmlns:pc="http://schemas.microsoft.com/office/powerpoint/2013/main/command">
      <pc:docMk/>
      <pc:sldMk cId="3557394055" sldId="339"/>
    </pc:sldMkLst>
    <p188:txBody>
      <a:bodyPr/>
      <a:lstStyle/>
      <a:p>
        <a:r>
          <a:rPr lang="en-US"/>
          <a:t>Replace with Campus Accessibility Spotlight overview slide </a:t>
        </a:r>
      </a:p>
    </p188:txBody>
  </p188:cm>
</p188:cmLst>
</file>

<file path=ppt/comments/modernComment_154_CEC785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3B2C537-35D9-094C-A655-A59FCD4F8307}" authorId="{8C949361-5D74-1B1E-2725-8B02B5EE8567}" status="resolved" created="2025-01-21T15:50:55.532" complete="100000">
    <pc:sldMkLst xmlns:pc="http://schemas.microsoft.com/office/powerpoint/2013/main/command">
      <pc:docMk/>
      <pc:sldMk cId="216823900" sldId="340"/>
    </pc:sldMkLst>
    <p188:txBody>
      <a:bodyPr/>
      <a:lstStyle/>
      <a:p>
        <a:r>
          <a:rPr lang="en-US"/>
          <a:t>Replace with YOU CAN FIND US AT AERA slide.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2-11T20:47:08.912" authorId="{1834BA4F-C099-053F-DB06-C6E8DD550132}"/>
          </p223:rxn>
        </p223:reactions>
      </p:ext>
    </p188:extLst>
  </p188:cm>
</p188:cmLst>
</file>

<file path=ppt/comments/modernComment_159_740D7C8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6F5C8E8-D951-C544-B0F4-063C925F8DC7}" authorId="{8C949361-5D74-1B1E-2725-8B02B5EE8567}" status="resolved" created="2025-01-21T15:57:31.10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47040903" sldId="345"/>
      <ac:spMk id="8" creationId="{33A3C9F7-3E4C-E445-3F36-40DBFA800A60}"/>
    </ac:deMkLst>
    <p188:txBody>
      <a:bodyPr/>
      <a:lstStyle/>
      <a:p>
        <a:r>
          <a:rPr lang="en-US"/>
          <a:t>Or some other summative term that is mostly about what is happening right now, not so much what is happening in the far future. </a:t>
        </a:r>
      </a:p>
    </p188:txBody>
  </p188:cm>
</p188:cmLst>
</file>

<file path=ppt/comments/modernComment_15F_37B7139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F955336-48FC-2E41-BA68-C81AE825FE53}" authorId="{8C949361-5D74-1B1E-2725-8B02B5EE8567}" status="resolved" created="2025-01-21T17:29:44.93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34744981" sldId="351"/>
      <ac:graphicFrameMk id="5" creationId="{2F71FFF2-7F97-1189-9231-66783596C277}"/>
    </ac:deMkLst>
    <p188:txBody>
      <a:bodyPr/>
      <a:lstStyle/>
      <a:p>
        <a:r>
          <a:rPr lang="en-US"/>
          <a:t>Maybe warm up this question in pre activities</a:t>
        </a:r>
      </a:p>
    </p188:txBody>
  </p188:cm>
</p188:cmLst>
</file>

<file path=ppt/comments/modernComment_162_29B4465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87D432C-B378-784A-90B7-D5BD90794336}" authorId="{8C949361-5D74-1B1E-2725-8B02B5EE8567}" status="resolved" created="2025-01-21T15:52:41.701" complete="100000">
    <pc:sldMkLst xmlns:pc="http://schemas.microsoft.com/office/powerpoint/2013/main/command">
      <pc:docMk/>
      <pc:sldMk cId="699680340" sldId="354"/>
    </pc:sldMkLst>
    <p188:replyLst>
      <p188:reply id="{64611091-5DC8-2B45-BEE2-14E963CDADCE}" authorId="{8C949361-5D74-1B1E-2725-8B02B5EE8567}" created="2025-01-21T17:34:14.771">
        <p188:txBody>
          <a:bodyPr/>
          <a:lstStyle/>
          <a:p>
            <a:r>
              <a:rPr lang="en-US"/>
              <a:t>Mytras thought about poll question slide
and results slide</a:t>
            </a:r>
          </a:p>
        </p188:txBody>
      </p188:reply>
    </p188:replyLst>
    <p188:txBody>
      <a:bodyPr/>
      <a:lstStyle/>
      <a:p>
        <a:r>
          <a:rPr lang="en-US"/>
          <a:t>Replace with poll on topics related to accessibility initiatives on campuses. This will also need a heavy chat function for people to weigh in,.</a:t>
        </a:r>
      </a:p>
    </p188:txBody>
  </p188:cm>
</p188:cmLst>
</file>

<file path=ppt/comments/modernComment_164_199D1BF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A7DE62A-C036-7041-8D1C-45A3E6739A8E}" authorId="{8C949361-5D74-1B1E-2725-8B02B5EE8567}" status="resolved" created="2025-01-21T15:50:40.692" complete="100000">
    <pc:sldMkLst xmlns:pc="http://schemas.microsoft.com/office/powerpoint/2013/main/command">
      <pc:docMk/>
      <pc:sldMk cId="429726707" sldId="356"/>
    </pc:sldMkLst>
    <p188:replyLst>
      <p188:reply id="{C16C2616-6A73-4344-A3D8-0ACFEE86E74D}" authorId="{1834BA4F-C099-053F-DB06-C6E8DD550132}" created="2025-01-23T19:27:30.592">
        <p188:txBody>
          <a:bodyPr/>
          <a:lstStyle/>
          <a:p>
            <a:r>
              <a:rPr lang="en-US"/>
              <a:t>We need to decide name for webcast
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5-02-11T20:47:15.507" authorId="{1834BA4F-C099-053F-DB06-C6E8DD550132}"/>
              </p223:rxn>
            </p223:reactions>
          </p:ext>
        </p188:extLst>
      </p188:reply>
    </p188:replyLst>
    <p188:txBody>
      <a:bodyPr/>
      <a:lstStyle/>
      <a:p>
        <a:r>
          <a:rPr lang="en-US"/>
          <a:t>Insert new Webcast for Spring Information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2-11T20:47:13.827" authorId="{1834BA4F-C099-053F-DB06-C6E8DD550132}"/>
          </p223:rxn>
        </p223:reactions>
      </p:ext>
    </p188:extLst>
  </p188:cm>
</p188:cmLst>
</file>

<file path=ppt/comments/modernComment_166_2AC483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B82192B-CE57-7744-80E6-5930052FA208}" authorId="{8C949361-5D74-1B1E-2725-8B02B5EE8567}" status="resolved" created="2025-01-21T15:54:34.573" complete="100000">
    <pc:sldMkLst xmlns:pc="http://schemas.microsoft.com/office/powerpoint/2013/main/command">
      <pc:docMk/>
      <pc:sldMk cId="717521721" sldId="358"/>
    </pc:sldMkLst>
    <p188:txBody>
      <a:bodyPr/>
      <a:lstStyle/>
      <a:p>
        <a:r>
          <a:rPr lang="en-US"/>
          <a:t>The end of this panel will include some Q and A</a:t>
        </a:r>
      </a:p>
    </p188:txBody>
  </p188:cm>
</p188:cmLst>
</file>

<file path=ppt/comments/modernComment_16E_52D0A3E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21ED64C-80AC-B942-A6B7-DA3A8BD84858}" authorId="{1834BA4F-C099-053F-DB06-C6E8DD550132}" status="resolved" created="2025-01-30T22:44:56.694" complete="100000">
    <pc:sldMkLst xmlns:pc="http://schemas.microsoft.com/office/powerpoint/2013/main/command">
      <pc:docMk/>
      <pc:sldMk cId="1389405167" sldId="366"/>
    </pc:sldMkLst>
    <p188:txBody>
      <a:bodyPr/>
      <a:lstStyle/>
      <a:p>
        <a:r>
          <a:rPr lang="en-US"/>
          <a:t>Added here but can move to back up if we decide to officially delete which I agree with.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hyperlink" Target="https://nationaldisabilitycenter.org/event-access/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hyperlink" Target="https://nationaldisabilitycenter.org/event-access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B74C4-72BD-4DC5-9AD6-15EE9135A405}" type="doc">
      <dgm:prSet loTypeId="urn:microsoft.com/office/officeart/2018/2/layout/IconCircleList" loCatId="icon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E79559D-DD47-44BE-AEA1-3A07450BAC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300" b="1" baseline="0" dirty="0">
              <a:solidFill>
                <a:srgbClr val="98CBFF"/>
              </a:solidFill>
            </a:rPr>
            <a:t>Share in the chat: </a:t>
          </a:r>
          <a:r>
            <a:rPr lang="en-US" sz="2300" baseline="0" dirty="0">
              <a:solidFill>
                <a:srgbClr val="98CBFF"/>
              </a:solidFill>
            </a:rPr>
            <a:t>What tools does your university use to create accessible digital content?</a:t>
          </a:r>
          <a:endParaRPr lang="en-US" sz="2300" dirty="0">
            <a:solidFill>
              <a:srgbClr val="98CBFF"/>
            </a:solidFill>
          </a:endParaRPr>
        </a:p>
      </dgm:t>
    </dgm:pt>
    <dgm:pt modelId="{D729317A-AF18-4F2B-AE06-7B400A0ED9D0}" type="parTrans" cxnId="{6689848B-DAF3-4678-A263-A96E75884B69}">
      <dgm:prSet/>
      <dgm:spPr/>
      <dgm:t>
        <a:bodyPr/>
        <a:lstStyle/>
        <a:p>
          <a:endParaRPr lang="en-US" sz="2300"/>
        </a:p>
      </dgm:t>
    </dgm:pt>
    <dgm:pt modelId="{ACABD39C-3575-4E1C-9DB8-CF8E5C5B3F86}" type="sibTrans" cxnId="{6689848B-DAF3-4678-A263-A96E75884B69}">
      <dgm:prSet/>
      <dgm:spPr/>
      <dgm:t>
        <a:bodyPr/>
        <a:lstStyle/>
        <a:p>
          <a:pPr>
            <a:lnSpc>
              <a:spcPct val="100000"/>
            </a:lnSpc>
          </a:pPr>
          <a:endParaRPr lang="en-US" sz="2300"/>
        </a:p>
      </dgm:t>
    </dgm:pt>
    <dgm:pt modelId="{A84F7271-6C8A-42A0-A00C-3AF6D9BB0A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300" baseline="0" dirty="0">
              <a:solidFill>
                <a:srgbClr val="98CBFF"/>
              </a:solidFill>
            </a:rPr>
            <a:t>ASL and CART captions provided; more </a:t>
          </a:r>
          <a:r>
            <a:rPr lang="en-US" sz="2300" baseline="0" dirty="0">
              <a:solidFill>
                <a:srgbClr val="98CB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accessibility tips</a:t>
          </a:r>
          <a:r>
            <a:rPr lang="en-US" sz="2300" baseline="0" dirty="0">
              <a:solidFill>
                <a:srgbClr val="98CBFF"/>
              </a:solidFill>
            </a:rPr>
            <a:t> for Zoom</a:t>
          </a:r>
          <a:endParaRPr lang="en-US" sz="2300" dirty="0">
            <a:solidFill>
              <a:srgbClr val="98CBFF"/>
            </a:solidFill>
          </a:endParaRPr>
        </a:p>
      </dgm:t>
    </dgm:pt>
    <dgm:pt modelId="{7B5793A9-920D-44F7-A67A-18DA99F175E5}" type="parTrans" cxnId="{012D11E0-A384-464F-BBA8-4D495641E4D8}">
      <dgm:prSet/>
      <dgm:spPr/>
      <dgm:t>
        <a:bodyPr/>
        <a:lstStyle/>
        <a:p>
          <a:endParaRPr lang="en-US" sz="2300"/>
        </a:p>
      </dgm:t>
    </dgm:pt>
    <dgm:pt modelId="{D89027B0-90C5-4D7F-BEB6-AA2E9418A722}" type="sibTrans" cxnId="{012D11E0-A384-464F-BBA8-4D495641E4D8}">
      <dgm:prSet/>
      <dgm:spPr/>
      <dgm:t>
        <a:bodyPr/>
        <a:lstStyle/>
        <a:p>
          <a:pPr>
            <a:lnSpc>
              <a:spcPct val="100000"/>
            </a:lnSpc>
          </a:pPr>
          <a:endParaRPr lang="en-US" sz="2300"/>
        </a:p>
      </dgm:t>
    </dgm:pt>
    <dgm:pt modelId="{5607AE3E-158D-4911-B616-CC991EAFFE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300" baseline="0" dirty="0">
              <a:solidFill>
                <a:srgbClr val="98CBFF"/>
              </a:solidFill>
            </a:rPr>
            <a:t>We are recording this event</a:t>
          </a:r>
          <a:endParaRPr lang="en-US" sz="2300" dirty="0">
            <a:solidFill>
              <a:srgbClr val="98CBFF"/>
            </a:solidFill>
          </a:endParaRPr>
        </a:p>
      </dgm:t>
    </dgm:pt>
    <dgm:pt modelId="{385EF1E2-7DBC-4EF0-B4CA-15A50DBED932}" type="parTrans" cxnId="{8AA51E90-6E5F-44E4-BA2B-72855191FDBB}">
      <dgm:prSet/>
      <dgm:spPr/>
      <dgm:t>
        <a:bodyPr/>
        <a:lstStyle/>
        <a:p>
          <a:endParaRPr lang="en-US" sz="2300"/>
        </a:p>
      </dgm:t>
    </dgm:pt>
    <dgm:pt modelId="{20170A53-050D-4DBD-B1A4-971EAFA1EDAC}" type="sibTrans" cxnId="{8AA51E90-6E5F-44E4-BA2B-72855191FDBB}">
      <dgm:prSet/>
      <dgm:spPr/>
      <dgm:t>
        <a:bodyPr/>
        <a:lstStyle/>
        <a:p>
          <a:pPr>
            <a:lnSpc>
              <a:spcPct val="100000"/>
            </a:lnSpc>
          </a:pPr>
          <a:endParaRPr lang="en-US" sz="2300"/>
        </a:p>
      </dgm:t>
    </dgm:pt>
    <dgm:pt modelId="{5A9FD327-CB48-4E57-B367-9B7877F450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300" baseline="0" dirty="0">
              <a:solidFill>
                <a:srgbClr val="98CBFF"/>
              </a:solidFill>
            </a:rPr>
            <a:t>Your camera/microphone are turned off</a:t>
          </a:r>
          <a:endParaRPr lang="en-US" sz="2300" dirty="0">
            <a:solidFill>
              <a:srgbClr val="98CBFF"/>
            </a:solidFill>
          </a:endParaRPr>
        </a:p>
      </dgm:t>
    </dgm:pt>
    <dgm:pt modelId="{22C98C72-3BD7-45F7-9FC2-0A4374237249}" type="parTrans" cxnId="{86D4C8D4-44C3-42B9-8384-7FE7C9702676}">
      <dgm:prSet/>
      <dgm:spPr/>
      <dgm:t>
        <a:bodyPr/>
        <a:lstStyle/>
        <a:p>
          <a:endParaRPr lang="en-US" sz="2300"/>
        </a:p>
      </dgm:t>
    </dgm:pt>
    <dgm:pt modelId="{2AD7B1E1-2984-431A-B152-CACBDEB62621}" type="sibTrans" cxnId="{86D4C8D4-44C3-42B9-8384-7FE7C9702676}">
      <dgm:prSet/>
      <dgm:spPr/>
      <dgm:t>
        <a:bodyPr/>
        <a:lstStyle/>
        <a:p>
          <a:endParaRPr lang="en-US" sz="2300"/>
        </a:p>
      </dgm:t>
    </dgm:pt>
    <dgm:pt modelId="{38929B8B-A3E2-4E38-8A3A-49C559398D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300" baseline="0" dirty="0">
              <a:solidFill>
                <a:srgbClr val="98CBFF"/>
              </a:solidFill>
            </a:rPr>
            <a:t>Please be respectful</a:t>
          </a:r>
          <a:endParaRPr lang="en-US" sz="2300" dirty="0">
            <a:solidFill>
              <a:srgbClr val="98CBFF"/>
            </a:solidFill>
          </a:endParaRPr>
        </a:p>
      </dgm:t>
    </dgm:pt>
    <dgm:pt modelId="{6AA7FAA5-056A-41D0-8EBE-06A1B9C1E8B3}" type="sibTrans" cxnId="{4481849C-AD19-4D83-99BA-3A7D43832A85}">
      <dgm:prSet/>
      <dgm:spPr/>
      <dgm:t>
        <a:bodyPr/>
        <a:lstStyle/>
        <a:p>
          <a:pPr>
            <a:lnSpc>
              <a:spcPct val="100000"/>
            </a:lnSpc>
          </a:pPr>
          <a:endParaRPr lang="en-US" sz="2300"/>
        </a:p>
      </dgm:t>
    </dgm:pt>
    <dgm:pt modelId="{18D3041F-981E-49D9-845E-DFBF320114B5}" type="parTrans" cxnId="{4481849C-AD19-4D83-99BA-3A7D43832A85}">
      <dgm:prSet/>
      <dgm:spPr/>
      <dgm:t>
        <a:bodyPr/>
        <a:lstStyle/>
        <a:p>
          <a:endParaRPr lang="en-US" sz="2300"/>
        </a:p>
      </dgm:t>
    </dgm:pt>
    <dgm:pt modelId="{39F4EE86-9F72-474D-AAC1-DF8C608ADDCD}" type="pres">
      <dgm:prSet presAssocID="{011B74C4-72BD-4DC5-9AD6-15EE9135A405}" presName="root" presStyleCnt="0">
        <dgm:presLayoutVars>
          <dgm:dir/>
          <dgm:resizeHandles val="exact"/>
        </dgm:presLayoutVars>
      </dgm:prSet>
      <dgm:spPr/>
    </dgm:pt>
    <dgm:pt modelId="{B7BDF4B6-9DBA-4402-A766-D3A9D6D69A82}" type="pres">
      <dgm:prSet presAssocID="{011B74C4-72BD-4DC5-9AD6-15EE9135A405}" presName="container" presStyleCnt="0">
        <dgm:presLayoutVars>
          <dgm:dir/>
          <dgm:resizeHandles val="exact"/>
        </dgm:presLayoutVars>
      </dgm:prSet>
      <dgm:spPr/>
    </dgm:pt>
    <dgm:pt modelId="{17A2B67E-309A-49AC-A809-DBCBB75A6BDB}" type="pres">
      <dgm:prSet presAssocID="{AE79559D-DD47-44BE-AEA1-3A07450BAC32}" presName="compNode" presStyleCnt="0"/>
      <dgm:spPr/>
    </dgm:pt>
    <dgm:pt modelId="{229252A0-020C-48EF-A199-EE13FE04E057}" type="pres">
      <dgm:prSet presAssocID="{AE79559D-DD47-44BE-AEA1-3A07450BAC32}" presName="iconBgRect" presStyleLbl="bgShp" presStyleIdx="0" presStyleCnt="5" custLinFactNeighborX="-51857" custLinFactNeighborY="1899"/>
      <dgm:spPr>
        <a:solidFill>
          <a:srgbClr val="98CBFF"/>
        </a:solidFill>
      </dgm:spPr>
    </dgm:pt>
    <dgm:pt modelId="{28F0AFCA-8368-4B5C-9BA3-E2B7EB0190BC}" type="pres">
      <dgm:prSet presAssocID="{AE79559D-DD47-44BE-AEA1-3A07450BAC32}" presName="iconRect" presStyleLbl="node1" presStyleIdx="0" presStyleCnt="5" custLinFactNeighborX="-89409" custLinFactNeighborY="32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</dgm:pt>
    <dgm:pt modelId="{04E24E2E-9473-4005-8FBA-3D5C008C1033}" type="pres">
      <dgm:prSet presAssocID="{AE79559D-DD47-44BE-AEA1-3A07450BAC32}" presName="spaceRect" presStyleCnt="0"/>
      <dgm:spPr/>
    </dgm:pt>
    <dgm:pt modelId="{43B7FF4C-60C8-453E-866B-B1EA3C6076A4}" type="pres">
      <dgm:prSet presAssocID="{AE79559D-DD47-44BE-AEA1-3A07450BAC32}" presName="textRect" presStyleLbl="revTx" presStyleIdx="0" presStyleCnt="5" custScaleX="147740" custScaleY="171015" custLinFactNeighborX="2403" custLinFactNeighborY="26012">
        <dgm:presLayoutVars>
          <dgm:chMax val="1"/>
          <dgm:chPref val="1"/>
        </dgm:presLayoutVars>
      </dgm:prSet>
      <dgm:spPr/>
    </dgm:pt>
    <dgm:pt modelId="{13E69B60-F65B-4FE3-B8B6-9191A29CA59C}" type="pres">
      <dgm:prSet presAssocID="{ACABD39C-3575-4E1C-9DB8-CF8E5C5B3F86}" presName="sibTrans" presStyleLbl="sibTrans2D1" presStyleIdx="0" presStyleCnt="0"/>
      <dgm:spPr/>
    </dgm:pt>
    <dgm:pt modelId="{F8F4C961-ACFF-48B6-960E-CE96C14EA6FD}" type="pres">
      <dgm:prSet presAssocID="{A84F7271-6C8A-42A0-A00C-3AF6D9BB0A27}" presName="compNode" presStyleCnt="0"/>
      <dgm:spPr/>
    </dgm:pt>
    <dgm:pt modelId="{2B9DFE8A-A066-460F-B706-1605DDC14D15}" type="pres">
      <dgm:prSet presAssocID="{A84F7271-6C8A-42A0-A00C-3AF6D9BB0A27}" presName="iconBgRect" presStyleLbl="bgShp" presStyleIdx="1" presStyleCnt="5" custScaleX="99452" custScaleY="99452" custLinFactNeighborX="-33753"/>
      <dgm:spPr>
        <a:solidFill>
          <a:srgbClr val="98CBFF"/>
        </a:solidFill>
      </dgm:spPr>
    </dgm:pt>
    <dgm:pt modelId="{2853F8CE-07E3-46BE-AFA8-64209F7AF037}" type="pres">
      <dgm:prSet presAssocID="{A84F7271-6C8A-42A0-A00C-3AF6D9BB0A27}" presName="iconRect" presStyleLbl="node1" presStyleIdx="1" presStyleCnt="5" custScaleX="99452" custScaleY="99452" custLinFactNeighborX="-5819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C1E60440-6002-4B97-B3B7-B9B477EBC0EE}" type="pres">
      <dgm:prSet presAssocID="{A84F7271-6C8A-42A0-A00C-3AF6D9BB0A27}" presName="spaceRect" presStyleCnt="0"/>
      <dgm:spPr/>
    </dgm:pt>
    <dgm:pt modelId="{9D35EB67-CC16-4AFE-995A-8D56D5EE2F49}" type="pres">
      <dgm:prSet presAssocID="{A84F7271-6C8A-42A0-A00C-3AF6D9BB0A27}" presName="textRect" presStyleLbl="revTx" presStyleIdx="1" presStyleCnt="5" custScaleY="141801" custLinFactNeighborX="-13786" custLinFactNeighborY="21781">
        <dgm:presLayoutVars>
          <dgm:chMax val="1"/>
          <dgm:chPref val="1"/>
        </dgm:presLayoutVars>
      </dgm:prSet>
      <dgm:spPr/>
    </dgm:pt>
    <dgm:pt modelId="{43141E6D-3ACE-494E-A34D-4021AEE2C1C4}" type="pres">
      <dgm:prSet presAssocID="{D89027B0-90C5-4D7F-BEB6-AA2E9418A722}" presName="sibTrans" presStyleLbl="sibTrans2D1" presStyleIdx="0" presStyleCnt="0"/>
      <dgm:spPr/>
    </dgm:pt>
    <dgm:pt modelId="{A5D32802-91CF-4169-AA2B-3AAD95D4C1E4}" type="pres">
      <dgm:prSet presAssocID="{5607AE3E-158D-4911-B616-CC991EAFFE85}" presName="compNode" presStyleCnt="0"/>
      <dgm:spPr/>
    </dgm:pt>
    <dgm:pt modelId="{1E67800D-0A5B-46FF-AB44-F67014E21009}" type="pres">
      <dgm:prSet presAssocID="{5607AE3E-158D-4911-B616-CC991EAFFE85}" presName="iconBgRect" presStyleLbl="bgShp" presStyleIdx="2" presStyleCnt="5" custLinFactNeighborX="-51857" custLinFactNeighborY="1899"/>
      <dgm:spPr>
        <a:solidFill>
          <a:srgbClr val="98CBFF"/>
        </a:solidFill>
      </dgm:spPr>
    </dgm:pt>
    <dgm:pt modelId="{E3D673F5-9913-4D68-8044-7A9D400E123D}" type="pres">
      <dgm:prSet presAssocID="{5607AE3E-158D-4911-B616-CC991EAFFE85}" presName="iconRect" presStyleLbl="node1" presStyleIdx="2" presStyleCnt="5" custLinFactNeighborX="-89409" custLinFactNeighborY="327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D65666E8-BCB5-4CC3-829C-B2807256D162}" type="pres">
      <dgm:prSet presAssocID="{5607AE3E-158D-4911-B616-CC991EAFFE85}" presName="spaceRect" presStyleCnt="0"/>
      <dgm:spPr/>
    </dgm:pt>
    <dgm:pt modelId="{015CF783-D28E-4954-9713-544EDBE168F3}" type="pres">
      <dgm:prSet presAssocID="{5607AE3E-158D-4911-B616-CC991EAFFE85}" presName="textRect" presStyleLbl="revTx" presStyleIdx="2" presStyleCnt="5" custLinFactNeighborX="-19787" custLinFactNeighborY="-4418">
        <dgm:presLayoutVars>
          <dgm:chMax val="1"/>
          <dgm:chPref val="1"/>
        </dgm:presLayoutVars>
      </dgm:prSet>
      <dgm:spPr/>
    </dgm:pt>
    <dgm:pt modelId="{ACFA67D0-B1F8-4FE2-B152-28789D1A4E2E}" type="pres">
      <dgm:prSet presAssocID="{20170A53-050D-4DBD-B1A4-971EAFA1EDAC}" presName="sibTrans" presStyleLbl="sibTrans2D1" presStyleIdx="0" presStyleCnt="0"/>
      <dgm:spPr/>
    </dgm:pt>
    <dgm:pt modelId="{3CAF4837-5C65-4585-8D67-E2D40251EF22}" type="pres">
      <dgm:prSet presAssocID="{38929B8B-A3E2-4E38-8A3A-49C559398D54}" presName="compNode" presStyleCnt="0"/>
      <dgm:spPr/>
    </dgm:pt>
    <dgm:pt modelId="{D4FB2CFC-590C-47C0-A381-1C41409AB2BC}" type="pres">
      <dgm:prSet presAssocID="{38929B8B-A3E2-4E38-8A3A-49C559398D54}" presName="iconBgRect" presStyleLbl="bgShp" presStyleIdx="3" presStyleCnt="5" custLinFactNeighborX="23711"/>
      <dgm:spPr>
        <a:solidFill>
          <a:srgbClr val="98CBFF"/>
        </a:solidFill>
      </dgm:spPr>
    </dgm:pt>
    <dgm:pt modelId="{02DCA64B-254D-4F22-9EC6-EE9F3F3427E9}" type="pres">
      <dgm:prSet presAssocID="{38929B8B-A3E2-4E38-8A3A-49C559398D54}" presName="iconRect" presStyleLbl="node1" presStyleIdx="3" presStyleCnt="5" custLinFactNeighborX="4088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9DA4F4F3-D952-412D-BEFF-9B153350566F}" type="pres">
      <dgm:prSet presAssocID="{38929B8B-A3E2-4E38-8A3A-49C559398D54}" presName="spaceRect" presStyleCnt="0"/>
      <dgm:spPr/>
    </dgm:pt>
    <dgm:pt modelId="{AD6331F3-4876-4397-802B-20E4845256D0}" type="pres">
      <dgm:prSet presAssocID="{38929B8B-A3E2-4E38-8A3A-49C559398D54}" presName="textRect" presStyleLbl="revTx" presStyleIdx="3" presStyleCnt="5" custScaleX="111057" custLinFactNeighborX="13706" custLinFactNeighborY="-6396">
        <dgm:presLayoutVars>
          <dgm:chMax val="1"/>
          <dgm:chPref val="1"/>
        </dgm:presLayoutVars>
      </dgm:prSet>
      <dgm:spPr/>
    </dgm:pt>
    <dgm:pt modelId="{730A02B9-A660-4F70-9F82-62922A6D093F}" type="pres">
      <dgm:prSet presAssocID="{6AA7FAA5-056A-41D0-8EBE-06A1B9C1E8B3}" presName="sibTrans" presStyleLbl="sibTrans2D1" presStyleIdx="0" presStyleCnt="0"/>
      <dgm:spPr/>
    </dgm:pt>
    <dgm:pt modelId="{0178E754-5A5A-4F12-BE82-52D492F64FD2}" type="pres">
      <dgm:prSet presAssocID="{5A9FD327-CB48-4E57-B367-9B7877F45040}" presName="compNode" presStyleCnt="0"/>
      <dgm:spPr/>
    </dgm:pt>
    <dgm:pt modelId="{BB51EA68-139A-465E-A2AF-06055D144F3B}" type="pres">
      <dgm:prSet presAssocID="{5A9FD327-CB48-4E57-B367-9B7877F45040}" presName="iconBgRect" presStyleLbl="bgShp" presStyleIdx="4" presStyleCnt="5" custLinFactNeighborX="-51857" custLinFactNeighborY="1899"/>
      <dgm:spPr>
        <a:solidFill>
          <a:srgbClr val="98CBFF"/>
        </a:solidFill>
      </dgm:spPr>
    </dgm:pt>
    <dgm:pt modelId="{4DD462E6-0E53-4EE8-80D8-71DE7E786F5C}" type="pres">
      <dgm:prSet presAssocID="{5A9FD327-CB48-4E57-B367-9B7877F45040}" presName="iconRect" presStyleLbl="node1" presStyleIdx="4" presStyleCnt="5" custLinFactNeighborX="-89409" custLinFactNeighborY="327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B59CEC65-831B-44FE-BFEA-BBDBE4F134BE}" type="pres">
      <dgm:prSet presAssocID="{5A9FD327-CB48-4E57-B367-9B7877F45040}" presName="spaceRect" presStyleCnt="0"/>
      <dgm:spPr/>
    </dgm:pt>
    <dgm:pt modelId="{179C6BBA-7086-4B47-8E59-0B994D8075E2}" type="pres">
      <dgm:prSet presAssocID="{5A9FD327-CB48-4E57-B367-9B7877F45040}" presName="textRect" presStyleLbl="revTx" presStyleIdx="4" presStyleCnt="5" custScaleX="127812" custLinFactNeighborX="-3290" custLinFactNeighborY="215">
        <dgm:presLayoutVars>
          <dgm:chMax val="1"/>
          <dgm:chPref val="1"/>
        </dgm:presLayoutVars>
      </dgm:prSet>
      <dgm:spPr/>
    </dgm:pt>
  </dgm:ptLst>
  <dgm:cxnLst>
    <dgm:cxn modelId="{69694107-397B-4F93-BFC2-7B4124BFFA22}" type="presOf" srcId="{D89027B0-90C5-4D7F-BEB6-AA2E9418A722}" destId="{43141E6D-3ACE-494E-A34D-4021AEE2C1C4}" srcOrd="0" destOrd="0" presId="urn:microsoft.com/office/officeart/2018/2/layout/IconCircleList"/>
    <dgm:cxn modelId="{6590B907-AD7D-4DA3-BFDE-1E49491B5E39}" type="presOf" srcId="{011B74C4-72BD-4DC5-9AD6-15EE9135A405}" destId="{39F4EE86-9F72-474D-AAC1-DF8C608ADDCD}" srcOrd="0" destOrd="0" presId="urn:microsoft.com/office/officeart/2018/2/layout/IconCircleList"/>
    <dgm:cxn modelId="{1C789322-DCDF-4F1A-993C-36BCC9FDBDC0}" type="presOf" srcId="{6AA7FAA5-056A-41D0-8EBE-06A1B9C1E8B3}" destId="{730A02B9-A660-4F70-9F82-62922A6D093F}" srcOrd="0" destOrd="0" presId="urn:microsoft.com/office/officeart/2018/2/layout/IconCircleList"/>
    <dgm:cxn modelId="{810E2F2A-6DA9-4C7E-A1AF-2315811AD6C6}" type="presOf" srcId="{38929B8B-A3E2-4E38-8A3A-49C559398D54}" destId="{AD6331F3-4876-4397-802B-20E4845256D0}" srcOrd="0" destOrd="0" presId="urn:microsoft.com/office/officeart/2018/2/layout/IconCircleList"/>
    <dgm:cxn modelId="{7BEAA131-C3E2-467D-B23C-56034FC590D9}" type="presOf" srcId="{AE79559D-DD47-44BE-AEA1-3A07450BAC32}" destId="{43B7FF4C-60C8-453E-866B-B1EA3C6076A4}" srcOrd="0" destOrd="0" presId="urn:microsoft.com/office/officeart/2018/2/layout/IconCircleList"/>
    <dgm:cxn modelId="{0116A433-1004-43E2-8E78-06EA17004A9C}" type="presOf" srcId="{ACABD39C-3575-4E1C-9DB8-CF8E5C5B3F86}" destId="{13E69B60-F65B-4FE3-B8B6-9191A29CA59C}" srcOrd="0" destOrd="0" presId="urn:microsoft.com/office/officeart/2018/2/layout/IconCircleList"/>
    <dgm:cxn modelId="{2643524D-0B4F-4A8F-88F9-2D41E56A3226}" type="presOf" srcId="{A84F7271-6C8A-42A0-A00C-3AF6D9BB0A27}" destId="{9D35EB67-CC16-4AFE-995A-8D56D5EE2F49}" srcOrd="0" destOrd="0" presId="urn:microsoft.com/office/officeart/2018/2/layout/IconCircleList"/>
    <dgm:cxn modelId="{6689848B-DAF3-4678-A263-A96E75884B69}" srcId="{011B74C4-72BD-4DC5-9AD6-15EE9135A405}" destId="{AE79559D-DD47-44BE-AEA1-3A07450BAC32}" srcOrd="0" destOrd="0" parTransId="{D729317A-AF18-4F2B-AE06-7B400A0ED9D0}" sibTransId="{ACABD39C-3575-4E1C-9DB8-CF8E5C5B3F86}"/>
    <dgm:cxn modelId="{8AA51E90-6E5F-44E4-BA2B-72855191FDBB}" srcId="{011B74C4-72BD-4DC5-9AD6-15EE9135A405}" destId="{5607AE3E-158D-4911-B616-CC991EAFFE85}" srcOrd="2" destOrd="0" parTransId="{385EF1E2-7DBC-4EF0-B4CA-15A50DBED932}" sibTransId="{20170A53-050D-4DBD-B1A4-971EAFA1EDAC}"/>
    <dgm:cxn modelId="{2835EF94-E834-4570-835D-B425471E80A6}" type="presOf" srcId="{5A9FD327-CB48-4E57-B367-9B7877F45040}" destId="{179C6BBA-7086-4B47-8E59-0B994D8075E2}" srcOrd="0" destOrd="0" presId="urn:microsoft.com/office/officeart/2018/2/layout/IconCircleList"/>
    <dgm:cxn modelId="{4481849C-AD19-4D83-99BA-3A7D43832A85}" srcId="{011B74C4-72BD-4DC5-9AD6-15EE9135A405}" destId="{38929B8B-A3E2-4E38-8A3A-49C559398D54}" srcOrd="3" destOrd="0" parTransId="{18D3041F-981E-49D9-845E-DFBF320114B5}" sibTransId="{6AA7FAA5-056A-41D0-8EBE-06A1B9C1E8B3}"/>
    <dgm:cxn modelId="{AC236C9D-F4C6-439E-85AD-0A41F0ACCA05}" type="presOf" srcId="{5607AE3E-158D-4911-B616-CC991EAFFE85}" destId="{015CF783-D28E-4954-9713-544EDBE168F3}" srcOrd="0" destOrd="0" presId="urn:microsoft.com/office/officeart/2018/2/layout/IconCircleList"/>
    <dgm:cxn modelId="{12F16FBB-707A-4B0A-8BEF-4EA0AE3852C1}" type="presOf" srcId="{20170A53-050D-4DBD-B1A4-971EAFA1EDAC}" destId="{ACFA67D0-B1F8-4FE2-B152-28789D1A4E2E}" srcOrd="0" destOrd="0" presId="urn:microsoft.com/office/officeart/2018/2/layout/IconCircleList"/>
    <dgm:cxn modelId="{86D4C8D4-44C3-42B9-8384-7FE7C9702676}" srcId="{011B74C4-72BD-4DC5-9AD6-15EE9135A405}" destId="{5A9FD327-CB48-4E57-B367-9B7877F45040}" srcOrd="4" destOrd="0" parTransId="{22C98C72-3BD7-45F7-9FC2-0A4374237249}" sibTransId="{2AD7B1E1-2984-431A-B152-CACBDEB62621}"/>
    <dgm:cxn modelId="{012D11E0-A384-464F-BBA8-4D495641E4D8}" srcId="{011B74C4-72BD-4DC5-9AD6-15EE9135A405}" destId="{A84F7271-6C8A-42A0-A00C-3AF6D9BB0A27}" srcOrd="1" destOrd="0" parTransId="{7B5793A9-920D-44F7-A67A-18DA99F175E5}" sibTransId="{D89027B0-90C5-4D7F-BEB6-AA2E9418A722}"/>
    <dgm:cxn modelId="{5D5B277C-E008-41E5-A7CA-AF0BA1961D72}" type="presParOf" srcId="{39F4EE86-9F72-474D-AAC1-DF8C608ADDCD}" destId="{B7BDF4B6-9DBA-4402-A766-D3A9D6D69A82}" srcOrd="0" destOrd="0" presId="urn:microsoft.com/office/officeart/2018/2/layout/IconCircleList"/>
    <dgm:cxn modelId="{D3293C76-F535-48DA-BBE9-B8C653E9F230}" type="presParOf" srcId="{B7BDF4B6-9DBA-4402-A766-D3A9D6D69A82}" destId="{17A2B67E-309A-49AC-A809-DBCBB75A6BDB}" srcOrd="0" destOrd="0" presId="urn:microsoft.com/office/officeart/2018/2/layout/IconCircleList"/>
    <dgm:cxn modelId="{65E67377-D930-4EAF-8033-87C70BB9F330}" type="presParOf" srcId="{17A2B67E-309A-49AC-A809-DBCBB75A6BDB}" destId="{229252A0-020C-48EF-A199-EE13FE04E057}" srcOrd="0" destOrd="0" presId="urn:microsoft.com/office/officeart/2018/2/layout/IconCircleList"/>
    <dgm:cxn modelId="{C9573464-D3C6-428D-A1A4-EE4E97048B87}" type="presParOf" srcId="{17A2B67E-309A-49AC-A809-DBCBB75A6BDB}" destId="{28F0AFCA-8368-4B5C-9BA3-E2B7EB0190BC}" srcOrd="1" destOrd="0" presId="urn:microsoft.com/office/officeart/2018/2/layout/IconCircleList"/>
    <dgm:cxn modelId="{5C0128EC-246D-42EA-8C82-FE33432C8214}" type="presParOf" srcId="{17A2B67E-309A-49AC-A809-DBCBB75A6BDB}" destId="{04E24E2E-9473-4005-8FBA-3D5C008C1033}" srcOrd="2" destOrd="0" presId="urn:microsoft.com/office/officeart/2018/2/layout/IconCircleList"/>
    <dgm:cxn modelId="{F7735E88-BACB-414F-B67C-64FBBF072AD3}" type="presParOf" srcId="{17A2B67E-309A-49AC-A809-DBCBB75A6BDB}" destId="{43B7FF4C-60C8-453E-866B-B1EA3C6076A4}" srcOrd="3" destOrd="0" presId="urn:microsoft.com/office/officeart/2018/2/layout/IconCircleList"/>
    <dgm:cxn modelId="{A30D5E1E-6B57-46A1-9B1E-6DEDD0031E2E}" type="presParOf" srcId="{B7BDF4B6-9DBA-4402-A766-D3A9D6D69A82}" destId="{13E69B60-F65B-4FE3-B8B6-9191A29CA59C}" srcOrd="1" destOrd="0" presId="urn:microsoft.com/office/officeart/2018/2/layout/IconCircleList"/>
    <dgm:cxn modelId="{2B95E33F-95D2-4EE6-9C7F-B9DDEDA4EE22}" type="presParOf" srcId="{B7BDF4B6-9DBA-4402-A766-D3A9D6D69A82}" destId="{F8F4C961-ACFF-48B6-960E-CE96C14EA6FD}" srcOrd="2" destOrd="0" presId="urn:microsoft.com/office/officeart/2018/2/layout/IconCircleList"/>
    <dgm:cxn modelId="{6CA8A000-BCA0-4940-8F2F-25E77B51C2E2}" type="presParOf" srcId="{F8F4C961-ACFF-48B6-960E-CE96C14EA6FD}" destId="{2B9DFE8A-A066-460F-B706-1605DDC14D15}" srcOrd="0" destOrd="0" presId="urn:microsoft.com/office/officeart/2018/2/layout/IconCircleList"/>
    <dgm:cxn modelId="{7F3321C0-529B-4D63-A2A9-B554175897CE}" type="presParOf" srcId="{F8F4C961-ACFF-48B6-960E-CE96C14EA6FD}" destId="{2853F8CE-07E3-46BE-AFA8-64209F7AF037}" srcOrd="1" destOrd="0" presId="urn:microsoft.com/office/officeart/2018/2/layout/IconCircleList"/>
    <dgm:cxn modelId="{4FFA2FE1-E1A0-4866-AB05-BA9858693017}" type="presParOf" srcId="{F8F4C961-ACFF-48B6-960E-CE96C14EA6FD}" destId="{C1E60440-6002-4B97-B3B7-B9B477EBC0EE}" srcOrd="2" destOrd="0" presId="urn:microsoft.com/office/officeart/2018/2/layout/IconCircleList"/>
    <dgm:cxn modelId="{2B24B8DF-6468-422F-B4DA-A7272C22DB70}" type="presParOf" srcId="{F8F4C961-ACFF-48B6-960E-CE96C14EA6FD}" destId="{9D35EB67-CC16-4AFE-995A-8D56D5EE2F49}" srcOrd="3" destOrd="0" presId="urn:microsoft.com/office/officeart/2018/2/layout/IconCircleList"/>
    <dgm:cxn modelId="{21DF27F3-5A4C-45FA-AAF6-1A632D9740AE}" type="presParOf" srcId="{B7BDF4B6-9DBA-4402-A766-D3A9D6D69A82}" destId="{43141E6D-3ACE-494E-A34D-4021AEE2C1C4}" srcOrd="3" destOrd="0" presId="urn:microsoft.com/office/officeart/2018/2/layout/IconCircleList"/>
    <dgm:cxn modelId="{B663D36B-4DD8-4528-85CC-4C0308E7B552}" type="presParOf" srcId="{B7BDF4B6-9DBA-4402-A766-D3A9D6D69A82}" destId="{A5D32802-91CF-4169-AA2B-3AAD95D4C1E4}" srcOrd="4" destOrd="0" presId="urn:microsoft.com/office/officeart/2018/2/layout/IconCircleList"/>
    <dgm:cxn modelId="{26870F72-C917-414B-A1E9-3610C9BD697E}" type="presParOf" srcId="{A5D32802-91CF-4169-AA2B-3AAD95D4C1E4}" destId="{1E67800D-0A5B-46FF-AB44-F67014E21009}" srcOrd="0" destOrd="0" presId="urn:microsoft.com/office/officeart/2018/2/layout/IconCircleList"/>
    <dgm:cxn modelId="{6B58E1C9-AB14-4F28-94A4-2C88D9845160}" type="presParOf" srcId="{A5D32802-91CF-4169-AA2B-3AAD95D4C1E4}" destId="{E3D673F5-9913-4D68-8044-7A9D400E123D}" srcOrd="1" destOrd="0" presId="urn:microsoft.com/office/officeart/2018/2/layout/IconCircleList"/>
    <dgm:cxn modelId="{2CA4116E-99F4-489E-9696-2740D1B9D637}" type="presParOf" srcId="{A5D32802-91CF-4169-AA2B-3AAD95D4C1E4}" destId="{D65666E8-BCB5-4CC3-829C-B2807256D162}" srcOrd="2" destOrd="0" presId="urn:microsoft.com/office/officeart/2018/2/layout/IconCircleList"/>
    <dgm:cxn modelId="{AD10DFE2-9853-4818-B400-C538C3C83E13}" type="presParOf" srcId="{A5D32802-91CF-4169-AA2B-3AAD95D4C1E4}" destId="{015CF783-D28E-4954-9713-544EDBE168F3}" srcOrd="3" destOrd="0" presId="urn:microsoft.com/office/officeart/2018/2/layout/IconCircleList"/>
    <dgm:cxn modelId="{6D96B621-2ED7-4BA4-9C66-BBE4368F72B0}" type="presParOf" srcId="{B7BDF4B6-9DBA-4402-A766-D3A9D6D69A82}" destId="{ACFA67D0-B1F8-4FE2-B152-28789D1A4E2E}" srcOrd="5" destOrd="0" presId="urn:microsoft.com/office/officeart/2018/2/layout/IconCircleList"/>
    <dgm:cxn modelId="{B103CA84-EB32-459D-BAC1-D20CA4545073}" type="presParOf" srcId="{B7BDF4B6-9DBA-4402-A766-D3A9D6D69A82}" destId="{3CAF4837-5C65-4585-8D67-E2D40251EF22}" srcOrd="6" destOrd="0" presId="urn:microsoft.com/office/officeart/2018/2/layout/IconCircleList"/>
    <dgm:cxn modelId="{7A34C5A3-4332-4EB1-AB5F-5797FC4879DB}" type="presParOf" srcId="{3CAF4837-5C65-4585-8D67-E2D40251EF22}" destId="{D4FB2CFC-590C-47C0-A381-1C41409AB2BC}" srcOrd="0" destOrd="0" presId="urn:microsoft.com/office/officeart/2018/2/layout/IconCircleList"/>
    <dgm:cxn modelId="{8CBE293B-6A39-4A0A-800D-624F31296B07}" type="presParOf" srcId="{3CAF4837-5C65-4585-8D67-E2D40251EF22}" destId="{02DCA64B-254D-4F22-9EC6-EE9F3F3427E9}" srcOrd="1" destOrd="0" presId="urn:microsoft.com/office/officeart/2018/2/layout/IconCircleList"/>
    <dgm:cxn modelId="{7C084B44-42CF-4AAA-AA3F-D0BF658F019E}" type="presParOf" srcId="{3CAF4837-5C65-4585-8D67-E2D40251EF22}" destId="{9DA4F4F3-D952-412D-BEFF-9B153350566F}" srcOrd="2" destOrd="0" presId="urn:microsoft.com/office/officeart/2018/2/layout/IconCircleList"/>
    <dgm:cxn modelId="{9E94A774-1DE3-4A82-9F71-F2D9410A4684}" type="presParOf" srcId="{3CAF4837-5C65-4585-8D67-E2D40251EF22}" destId="{AD6331F3-4876-4397-802B-20E4845256D0}" srcOrd="3" destOrd="0" presId="urn:microsoft.com/office/officeart/2018/2/layout/IconCircleList"/>
    <dgm:cxn modelId="{B7578BC8-80F9-4629-BE70-FD131A76258D}" type="presParOf" srcId="{B7BDF4B6-9DBA-4402-A766-D3A9D6D69A82}" destId="{730A02B9-A660-4F70-9F82-62922A6D093F}" srcOrd="7" destOrd="0" presId="urn:microsoft.com/office/officeart/2018/2/layout/IconCircleList"/>
    <dgm:cxn modelId="{C4C0327C-D9EF-4376-B940-3D10B4CEE3A3}" type="presParOf" srcId="{B7BDF4B6-9DBA-4402-A766-D3A9D6D69A82}" destId="{0178E754-5A5A-4F12-BE82-52D492F64FD2}" srcOrd="8" destOrd="0" presId="urn:microsoft.com/office/officeart/2018/2/layout/IconCircleList"/>
    <dgm:cxn modelId="{2D509D9C-103C-4519-BABA-89E9FD10477E}" type="presParOf" srcId="{0178E754-5A5A-4F12-BE82-52D492F64FD2}" destId="{BB51EA68-139A-465E-A2AF-06055D144F3B}" srcOrd="0" destOrd="0" presId="urn:microsoft.com/office/officeart/2018/2/layout/IconCircleList"/>
    <dgm:cxn modelId="{D13A72F8-4C3C-4986-9955-F7BAC2C5FFA6}" type="presParOf" srcId="{0178E754-5A5A-4F12-BE82-52D492F64FD2}" destId="{4DD462E6-0E53-4EE8-80D8-71DE7E786F5C}" srcOrd="1" destOrd="0" presId="urn:microsoft.com/office/officeart/2018/2/layout/IconCircleList"/>
    <dgm:cxn modelId="{F48758DD-BA9B-4972-BFFC-83C6C20FFC56}" type="presParOf" srcId="{0178E754-5A5A-4F12-BE82-52D492F64FD2}" destId="{B59CEC65-831B-44FE-BFEA-BBDBE4F134BE}" srcOrd="2" destOrd="0" presId="urn:microsoft.com/office/officeart/2018/2/layout/IconCircleList"/>
    <dgm:cxn modelId="{6427C998-B402-4A7B-B9A3-F713B018657C}" type="presParOf" srcId="{0178E754-5A5A-4F12-BE82-52D492F64FD2}" destId="{179C6BBA-7086-4B47-8E59-0B994D8075E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252A0-020C-48EF-A199-EE13FE04E057}">
      <dsp:nvSpPr>
        <dsp:cNvPr id="0" name=""/>
        <dsp:cNvSpPr/>
      </dsp:nvSpPr>
      <dsp:spPr>
        <a:xfrm>
          <a:off x="182213" y="448563"/>
          <a:ext cx="982563" cy="982563"/>
        </a:xfrm>
        <a:prstGeom prst="ellipse">
          <a:avLst/>
        </a:prstGeom>
        <a:solidFill>
          <a:srgbClr val="98C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F0AFCA-8368-4B5C-9BA3-E2B7EB0190BC}">
      <dsp:nvSpPr>
        <dsp:cNvPr id="0" name=""/>
        <dsp:cNvSpPr/>
      </dsp:nvSpPr>
      <dsp:spPr>
        <a:xfrm>
          <a:off x="388550" y="654901"/>
          <a:ext cx="569886" cy="5698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B7FF4C-60C8-453E-866B-B1EA3C6076A4}">
      <dsp:nvSpPr>
        <dsp:cNvPr id="0" name=""/>
        <dsp:cNvSpPr/>
      </dsp:nvSpPr>
      <dsp:spPr>
        <a:xfrm>
          <a:off x="1387669" y="336605"/>
          <a:ext cx="3421721" cy="1680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baseline="0" dirty="0">
              <a:solidFill>
                <a:srgbClr val="98CBFF"/>
              </a:solidFill>
            </a:rPr>
            <a:t>Share in the chat: </a:t>
          </a:r>
          <a:r>
            <a:rPr lang="en-US" sz="2300" kern="1200" baseline="0" dirty="0">
              <a:solidFill>
                <a:srgbClr val="98CBFF"/>
              </a:solidFill>
            </a:rPr>
            <a:t>What tools does your university use to create accessible digital content?</a:t>
          </a:r>
          <a:endParaRPr lang="en-US" sz="2300" kern="1200" dirty="0">
            <a:solidFill>
              <a:srgbClr val="98CBFF"/>
            </a:solidFill>
          </a:endParaRPr>
        </a:p>
      </dsp:txBody>
      <dsp:txXfrm>
        <a:off x="1387669" y="336605"/>
        <a:ext cx="3421721" cy="1680330"/>
      </dsp:txXfrm>
    </dsp:sp>
    <dsp:sp modelId="{2B9DFE8A-A066-460F-B706-1605DDC14D15}">
      <dsp:nvSpPr>
        <dsp:cNvPr id="0" name=""/>
        <dsp:cNvSpPr/>
      </dsp:nvSpPr>
      <dsp:spPr>
        <a:xfrm>
          <a:off x="4825644" y="432597"/>
          <a:ext cx="977178" cy="977178"/>
        </a:xfrm>
        <a:prstGeom prst="ellipse">
          <a:avLst/>
        </a:prstGeom>
        <a:solidFill>
          <a:srgbClr val="98C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53F8CE-07E3-46BE-AFA8-64209F7AF037}">
      <dsp:nvSpPr>
        <dsp:cNvPr id="0" name=""/>
        <dsp:cNvSpPr/>
      </dsp:nvSpPr>
      <dsp:spPr>
        <a:xfrm>
          <a:off x="5030845" y="637804"/>
          <a:ext cx="566763" cy="5667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35EB67-CC16-4AFE-995A-8D56D5EE2F49}">
      <dsp:nvSpPr>
        <dsp:cNvPr id="0" name=""/>
        <dsp:cNvSpPr/>
      </dsp:nvSpPr>
      <dsp:spPr>
        <a:xfrm>
          <a:off x="6028420" y="438556"/>
          <a:ext cx="2316042" cy="139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solidFill>
                <a:srgbClr val="98CBFF"/>
              </a:solidFill>
            </a:rPr>
            <a:t>ASL and CART captions provided; more </a:t>
          </a:r>
          <a:r>
            <a:rPr lang="en-US" sz="2300" kern="1200" baseline="0" dirty="0">
              <a:solidFill>
                <a:srgbClr val="98CBFF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accessibility tips</a:t>
          </a:r>
          <a:r>
            <a:rPr lang="en-US" sz="2300" kern="1200" baseline="0" dirty="0">
              <a:solidFill>
                <a:srgbClr val="98CBFF"/>
              </a:solidFill>
            </a:rPr>
            <a:t> for Zoom</a:t>
          </a:r>
          <a:endParaRPr lang="en-US" sz="2300" kern="1200" dirty="0">
            <a:solidFill>
              <a:srgbClr val="98CBFF"/>
            </a:solidFill>
          </a:endParaRPr>
        </a:p>
      </dsp:txBody>
      <dsp:txXfrm>
        <a:off x="6028420" y="438556"/>
        <a:ext cx="2316042" cy="1393284"/>
      </dsp:txXfrm>
    </dsp:sp>
    <dsp:sp modelId="{1E67800D-0A5B-46FF-AB44-F67014E21009}">
      <dsp:nvSpPr>
        <dsp:cNvPr id="0" name=""/>
        <dsp:cNvSpPr/>
      </dsp:nvSpPr>
      <dsp:spPr>
        <a:xfrm>
          <a:off x="182213" y="2760730"/>
          <a:ext cx="982563" cy="982563"/>
        </a:xfrm>
        <a:prstGeom prst="ellipse">
          <a:avLst/>
        </a:prstGeom>
        <a:solidFill>
          <a:srgbClr val="98C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D673F5-9913-4D68-8044-7A9D400E123D}">
      <dsp:nvSpPr>
        <dsp:cNvPr id="0" name=""/>
        <dsp:cNvSpPr/>
      </dsp:nvSpPr>
      <dsp:spPr>
        <a:xfrm>
          <a:off x="388550" y="2967068"/>
          <a:ext cx="569886" cy="56988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5CF783-D28E-4954-9713-544EDBE168F3}">
      <dsp:nvSpPr>
        <dsp:cNvPr id="0" name=""/>
        <dsp:cNvSpPr/>
      </dsp:nvSpPr>
      <dsp:spPr>
        <a:xfrm>
          <a:off x="1426579" y="2698662"/>
          <a:ext cx="2316042" cy="982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solidFill>
                <a:srgbClr val="98CBFF"/>
              </a:solidFill>
            </a:rPr>
            <a:t>We are recording this event</a:t>
          </a:r>
          <a:endParaRPr lang="en-US" sz="2300" kern="1200" dirty="0">
            <a:solidFill>
              <a:srgbClr val="98CBFF"/>
            </a:solidFill>
          </a:endParaRPr>
        </a:p>
      </dsp:txBody>
      <dsp:txXfrm>
        <a:off x="1426579" y="2698662"/>
        <a:ext cx="2316042" cy="982563"/>
      </dsp:txXfrm>
    </dsp:sp>
    <dsp:sp modelId="{D4FB2CFC-590C-47C0-A381-1C41409AB2BC}">
      <dsp:nvSpPr>
        <dsp:cNvPr id="0" name=""/>
        <dsp:cNvSpPr/>
      </dsp:nvSpPr>
      <dsp:spPr>
        <a:xfrm>
          <a:off x="4837425" y="2742071"/>
          <a:ext cx="982563" cy="982563"/>
        </a:xfrm>
        <a:prstGeom prst="ellipse">
          <a:avLst/>
        </a:prstGeom>
        <a:solidFill>
          <a:srgbClr val="98C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DCA64B-254D-4F22-9EC6-EE9F3F3427E9}">
      <dsp:nvSpPr>
        <dsp:cNvPr id="0" name=""/>
        <dsp:cNvSpPr/>
      </dsp:nvSpPr>
      <dsp:spPr>
        <a:xfrm>
          <a:off x="5043786" y="2948410"/>
          <a:ext cx="569886" cy="56988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6331F3-4876-4397-802B-20E4845256D0}">
      <dsp:nvSpPr>
        <dsp:cNvPr id="0" name=""/>
        <dsp:cNvSpPr/>
      </dsp:nvSpPr>
      <dsp:spPr>
        <a:xfrm>
          <a:off x="5986956" y="2679227"/>
          <a:ext cx="2572127" cy="982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solidFill>
                <a:srgbClr val="98CBFF"/>
              </a:solidFill>
            </a:rPr>
            <a:t>Please be respectful</a:t>
          </a:r>
          <a:endParaRPr lang="en-US" sz="2300" kern="1200" dirty="0">
            <a:solidFill>
              <a:srgbClr val="98CBFF"/>
            </a:solidFill>
          </a:endParaRPr>
        </a:p>
      </dsp:txBody>
      <dsp:txXfrm>
        <a:off x="5986956" y="2679227"/>
        <a:ext cx="2572127" cy="982563"/>
      </dsp:txXfrm>
    </dsp:sp>
    <dsp:sp modelId="{BB51EA68-139A-465E-A2AF-06055D144F3B}">
      <dsp:nvSpPr>
        <dsp:cNvPr id="0" name=""/>
        <dsp:cNvSpPr/>
      </dsp:nvSpPr>
      <dsp:spPr>
        <a:xfrm>
          <a:off x="182213" y="4724014"/>
          <a:ext cx="982563" cy="982563"/>
        </a:xfrm>
        <a:prstGeom prst="ellipse">
          <a:avLst/>
        </a:prstGeom>
        <a:solidFill>
          <a:srgbClr val="98CB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D462E6-0E53-4EE8-80D8-71DE7E786F5C}">
      <dsp:nvSpPr>
        <dsp:cNvPr id="0" name=""/>
        <dsp:cNvSpPr/>
      </dsp:nvSpPr>
      <dsp:spPr>
        <a:xfrm>
          <a:off x="388550" y="4930351"/>
          <a:ext cx="569886" cy="569886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C6BBA-7086-4B47-8E59-0B994D8075E2}">
      <dsp:nvSpPr>
        <dsp:cNvPr id="0" name=""/>
        <dsp:cNvSpPr/>
      </dsp:nvSpPr>
      <dsp:spPr>
        <a:xfrm>
          <a:off x="1486588" y="4707467"/>
          <a:ext cx="2960180" cy="982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 dirty="0">
              <a:solidFill>
                <a:srgbClr val="98CBFF"/>
              </a:solidFill>
            </a:rPr>
            <a:t>Your camera/microphone are turned off</a:t>
          </a:r>
          <a:endParaRPr lang="en-US" sz="2300" kern="1200" dirty="0">
            <a:solidFill>
              <a:srgbClr val="98CBFF"/>
            </a:solidFill>
          </a:endParaRPr>
        </a:p>
      </dsp:txBody>
      <dsp:txXfrm>
        <a:off x="1486588" y="4707467"/>
        <a:ext cx="2960180" cy="982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27A37-A40B-4F4D-B015-EC166F2DF0C5}" type="datetimeFigureOut">
              <a:rPr lang="en-US" smtClean="0"/>
              <a:t>2/20/25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657FF-C8DC-2B44-B9BA-EDADEE9B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5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Year One Highlights: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true team effort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Student Fellows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Faculty Cadre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Dedicated Staff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Research Partners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Build our online presence: Website, Newsletter, and Social Media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Shout out to: Communications Network for their support and exchange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year one we kept close to student centered approach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Campus Accessibility Measure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Student Interview Project</a:t>
            </a:r>
          </a:p>
          <a:p>
            <a:pPr marL="1143000" lvl="2" indent="-2286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Community College Students (CCSSE)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657FF-C8DC-2B44-B9BA-EDADEE9B9C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6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657FF-C8DC-2B44-B9BA-EDADEE9B9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7B1C9-71B3-08CA-AB12-C74408F95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20CC4D-1DFB-B1C1-DD35-00398F4C9E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22CB08-1548-AF08-1B34-7B82AD7C1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E24D0-F90B-8A0D-0742-C095DF89F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657FF-C8DC-2B44-B9BA-EDADEE9B9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657FF-C8DC-2B44-B9BA-EDADEE9B9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3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657FF-C8DC-2B44-B9BA-EDADEE9B9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2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657FF-C8DC-2B44-B9BA-EDADEE9B9C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96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E5894-616A-609A-3B60-FFC4AB19C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F1D6E-A5E5-6858-CB7C-0BE0852AB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4F0D2C-0FF9-630D-EB46-9B0C5F3C7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9F8B5-B2F6-BD9D-57FB-1FB91624D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657FF-C8DC-2B44-B9BA-EDADEE9B9C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5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1FDF0-C1D6-1A61-26EE-543DE2230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E6289-0821-5696-C190-71099C353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99BB2-7929-BBE9-D1C0-3B1DB0E76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76DED-AD2D-1120-99BD-3C2FEE0F1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657FF-C8DC-2B44-B9BA-EDADEE9B9C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72673-964F-4414-9AE5-DD702D6D8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5EF27-F0F4-7598-AAD3-4627BAC06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83F13-59DB-7D15-0D35-9A2D95717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77238-332F-4B85-C207-867E43B60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657FF-C8DC-2B44-B9BA-EDADEE9B9C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9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FAFA-7EBC-E5E8-2532-8C450BA25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DDEF5-4289-09B4-003B-265CE8823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19188-4FCD-E6F9-0F60-94E3FEF40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EC43B-B337-BF7D-6FFF-470941ED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B877-8D7C-7783-B16C-FF823CB3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5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C6A3A-0E3A-045A-1332-4726EF25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F05FC-090D-4A14-4975-93CC70653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2DBE2-66BC-9ECB-971D-CE37E865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AAC7C-24C4-EB5C-260F-CBF41AB8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21E94-0ADC-C0D8-001B-6C79868C9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4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B4668-A954-C717-1360-CB21BF68F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74910-3359-59AF-C355-333F729D1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A60A4-5D5C-681A-AF71-C32A37FB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14009-9682-717B-6A33-31B3B1AE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355AF-7539-49DA-F21B-5D316D0E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7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36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54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18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32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8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29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10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9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C475-FC8B-8D4E-3CF6-74D72DE4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F5D0-4DA9-9D62-8B9B-DBA8EDF0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009BA-231C-0B33-378A-85B9AD57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BB1DC-471B-E865-179D-C75BE209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623C3-C50A-CF35-C610-9442E4A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59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09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7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0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957D-7FC4-7C00-BAC4-51A99062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C15D1-1663-4BB3-872F-5BC8E6C95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8C35C-1E82-CEFD-B28B-B7A192A8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10EBB-CD0E-BB45-47C6-B17C4F5C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C7DDD-90E2-DE6E-F0D5-CEB32740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1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3F0F-2060-3F7F-6E92-C0A5E9AE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4087-9C2D-530B-31BE-9E87D2311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15AED-391C-7B7F-3ADF-4FDC86A34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4A2C4-48DE-87AC-EBA8-DF2A715E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2/20/25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138D6-9042-2865-12B1-28280440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CB940-4DA0-F91A-9102-10C115EB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A6FE-A615-39B8-9E06-93907182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DFB7B-EE56-1439-3711-CEF4FC7FA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956ED-5FEA-0FDE-9DCE-E11240750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4BD34F-6047-2B2A-C1AB-9D5E3165E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9219C-0E8D-659D-20F7-34D984555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7A35A1-F997-E1D5-3BB5-1EFB82064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2/20/25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1CF4F-2EB2-9BE8-2ED2-25C2F1B6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C131F-E436-A071-B540-9A277B68A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8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ECC7F-4CD8-8538-ED23-EAA25C3A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74B24-B2B1-6268-EB73-28D76E74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2/20/25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2967C-7991-523A-A14C-96F73263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167D6-B076-A498-C818-EAC726EA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8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26684-D630-EEFC-0476-3561A5001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2/20/25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B39D2-5ED4-FF86-BCD6-BB740E3E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CC44A-263B-F788-B8CA-25834D70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14104-8ACB-81EF-B36A-D1210320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FA82A-1CD9-785B-8275-7D16DD23B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F7999-A7A2-93EC-A620-CBFC2EE0A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6EEC2-1A98-9C9C-201C-09C08F7A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2/20/25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E0127-233A-4F7E-3384-4FE1CBB2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96A1D-6AA1-9BE0-AA11-21FC37A5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4844-BD69-2473-4CE2-1DB3E652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4B8D10-36F0-0338-384D-3113C8DCD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76204-70BB-6F8E-70C3-91770BB34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3D113-8209-71C8-34FD-96BA2178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FE2A-744E-2E41-AD07-2967535253C3}" type="datetimeFigureOut">
              <a:rPr lang="en-US" smtClean="0"/>
              <a:t>2/20/25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51748-F1C6-4BF8-E81D-F2E519D0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1C867-93AD-692C-92EA-416CDEBC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1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A6ECF-E4B0-868E-6317-5D054820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5371B-51C2-B5C8-07DC-FE25ABC3C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AEA4B-FF45-3B26-B0E7-8530F6CF9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5FE2A-744E-2E41-AD07-2967535253C3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3FC4F-C031-988D-F141-1E71DEC04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E9F3-9687-9D13-2969-3C32426BF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9271F-0F62-8644-A827-6D7B60E1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7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66_2AC483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2_29B4465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9_740D7C8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microsoft.com/office/2018/10/relationships/comments" Target="../comments/modernComment_149_F03E7A7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5F_37B7139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2_5779A0E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3_D4098687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E_52D0A3EF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4_199D1BF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54_CEC785C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BCE1-D84C-1EA3-B6C4-5C5455DE78C2}"/>
              </a:ext>
            </a:extLst>
          </p:cNvPr>
          <p:cNvSpPr txBox="1">
            <a:spLocks/>
          </p:cNvSpPr>
          <p:nvPr/>
        </p:nvSpPr>
        <p:spPr>
          <a:xfrm>
            <a:off x="818147" y="2191135"/>
            <a:ext cx="7448824" cy="1668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Spring 2025 Townhall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B5E22CF-0751-6818-426A-D5B4226E4F8B}"/>
              </a:ext>
            </a:extLst>
          </p:cNvPr>
          <p:cNvSpPr txBox="1">
            <a:spLocks/>
          </p:cNvSpPr>
          <p:nvPr/>
        </p:nvSpPr>
        <p:spPr>
          <a:xfrm>
            <a:off x="818147" y="3466312"/>
            <a:ext cx="9911254" cy="50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2900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Townhalls Connect You Around the Nation</a:t>
            </a:r>
            <a:endParaRPr lang="en-US" sz="2000" dirty="0">
              <a:solidFill>
                <a:srgbClr val="F8FFE5"/>
              </a:solidFill>
              <a:latin typeface="filson-soft"/>
            </a:endParaRPr>
          </a:p>
          <a:p>
            <a:endParaRPr lang="en-US" b="1" dirty="0">
              <a:solidFill>
                <a:srgbClr val="F8FFE5"/>
              </a:solidFill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83A6E35-055B-2532-7ABB-0C5615A05460}"/>
              </a:ext>
            </a:extLst>
          </p:cNvPr>
          <p:cNvSpPr txBox="1">
            <a:spLocks/>
          </p:cNvSpPr>
          <p:nvPr/>
        </p:nvSpPr>
        <p:spPr>
          <a:xfrm>
            <a:off x="818147" y="5341919"/>
            <a:ext cx="7444336" cy="69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98CBFF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Hosted by</a:t>
            </a:r>
          </a:p>
          <a:p>
            <a:pPr algn="l"/>
            <a:r>
              <a:rPr lang="en-US" sz="1800" dirty="0">
                <a:solidFill>
                  <a:srgbClr val="F8FFE5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Stephanie W. Cawthon, PhD | Executive Director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57B186D-C41C-E761-68B1-7E7599A7A09B}"/>
              </a:ext>
            </a:extLst>
          </p:cNvPr>
          <p:cNvSpPr txBox="1">
            <a:spLocks/>
          </p:cNvSpPr>
          <p:nvPr/>
        </p:nvSpPr>
        <p:spPr>
          <a:xfrm>
            <a:off x="6805939" y="5341919"/>
            <a:ext cx="4225159" cy="696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solidFill>
                  <a:srgbClr val="98CBFF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February 20</a:t>
            </a:r>
            <a:r>
              <a:rPr lang="en-US" sz="1600" baseline="30000" dirty="0">
                <a:solidFill>
                  <a:srgbClr val="98CBFF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th</a:t>
            </a:r>
            <a:r>
              <a:rPr lang="en-US" sz="1600" dirty="0">
                <a:solidFill>
                  <a:srgbClr val="98CBFF"/>
                </a:solidFill>
                <a:latin typeface="Red Hat Display Medium" panose="02010303040201060303" pitchFamily="2" charset="0"/>
                <a:ea typeface="Red Hat Display Medium" panose="02010303040201060303" pitchFamily="2" charset="0"/>
                <a:cs typeface="Red Hat Display Medium" panose="02010303040201060303" pitchFamily="2" charset="0"/>
              </a:rPr>
              <a:t>, 2025</a:t>
            </a:r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4B78893-D9D4-18D4-D0E1-52D2642A6E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02"/>
          <a:stretch/>
        </p:blipFill>
        <p:spPr>
          <a:xfrm>
            <a:off x="818147" y="544449"/>
            <a:ext cx="4876799" cy="976740"/>
          </a:xfrm>
          <a:prstGeom prst="rect">
            <a:avLst/>
          </a:prstGeom>
        </p:spPr>
      </p:pic>
      <p:sp>
        <p:nvSpPr>
          <p:cNvPr id="20" name="Donut 19">
            <a:extLst>
              <a:ext uri="{FF2B5EF4-FFF2-40B4-BE49-F238E27FC236}">
                <a16:creationId xmlns:a16="http://schemas.microsoft.com/office/drawing/2014/main" id="{35944A5A-442B-07C9-7B56-0B227ECF2F2F}"/>
              </a:ext>
            </a:extLst>
          </p:cNvPr>
          <p:cNvSpPr/>
          <p:nvPr/>
        </p:nvSpPr>
        <p:spPr>
          <a:xfrm>
            <a:off x="7711801" y="-1912292"/>
            <a:ext cx="5229624" cy="5229624"/>
          </a:xfrm>
          <a:prstGeom prst="donut">
            <a:avLst>
              <a:gd name="adj" fmla="val 10133"/>
            </a:avLst>
          </a:prstGeom>
          <a:solidFill>
            <a:srgbClr val="98C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8CBFF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9A206BE-FD73-372F-7EA6-59B6E7C6C675}"/>
              </a:ext>
            </a:extLst>
          </p:cNvPr>
          <p:cNvSpPr/>
          <p:nvPr/>
        </p:nvSpPr>
        <p:spPr>
          <a:xfrm>
            <a:off x="-2452049" y="1785257"/>
            <a:ext cx="3096025" cy="2959884"/>
          </a:xfrm>
          <a:prstGeom prst="ellipse">
            <a:avLst/>
          </a:prstGeom>
          <a:solidFill>
            <a:srgbClr val="697A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97A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0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DD7B95-8A91-4ADE-AFA2-CB2810FC3AF3}"/>
              </a:ext>
            </a:extLst>
          </p:cNvPr>
          <p:cNvSpPr txBox="1">
            <a:spLocks/>
          </p:cNvSpPr>
          <p:nvPr/>
        </p:nvSpPr>
        <p:spPr>
          <a:xfrm>
            <a:off x="813186" y="3294738"/>
            <a:ext cx="10565628" cy="65042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8FFE5"/>
                </a:solidFill>
                <a:effectLst/>
                <a:uLnTx/>
                <a:uFillTx/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Panel:  Digital Content Accessibility </a:t>
            </a:r>
          </a:p>
        </p:txBody>
      </p:sp>
      <p:pic>
        <p:nvPicPr>
          <p:cNvPr id="7" name="Picture 6" descr="A blue circle on a black background&#10;&#10;Description automatically generated">
            <a:extLst>
              <a:ext uri="{FF2B5EF4-FFF2-40B4-BE49-F238E27FC236}">
                <a16:creationId xmlns:a16="http://schemas.microsoft.com/office/drawing/2014/main" id="{5085719E-E4F9-798E-B09A-67ACD6CD9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3941" y="0"/>
            <a:ext cx="3429000" cy="3429000"/>
          </a:xfrm>
          <a:prstGeom prst="rect">
            <a:avLst/>
          </a:prstGeom>
        </p:spPr>
      </p:pic>
      <p:sp>
        <p:nvSpPr>
          <p:cNvPr id="10" name="Rectangle 9" descr="Small dark green accent tab. ">
            <a:extLst>
              <a:ext uri="{FF2B5EF4-FFF2-40B4-BE49-F238E27FC236}">
                <a16:creationId xmlns:a16="http://schemas.microsoft.com/office/drawing/2014/main" id="{9051DA68-7A32-723B-DCE3-B45011C22563}"/>
              </a:ext>
            </a:extLst>
          </p:cNvPr>
          <p:cNvSpPr/>
          <p:nvPr/>
        </p:nvSpPr>
        <p:spPr>
          <a:xfrm>
            <a:off x="-99317" y="3292756"/>
            <a:ext cx="198634" cy="652409"/>
          </a:xfrm>
          <a:prstGeom prst="rect">
            <a:avLst/>
          </a:prstGeom>
          <a:solidFill>
            <a:srgbClr val="98C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A7D07A5E-A343-4C97-55FA-177F1C1D9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209800"/>
            <a:ext cx="4648199" cy="46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217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B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28F0E6-7E53-19C0-8F2A-D2E8D41D0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striped circle&#10;&#10;Description automatically generated">
            <a:extLst>
              <a:ext uri="{FF2B5EF4-FFF2-40B4-BE49-F238E27FC236}">
                <a16:creationId xmlns:a16="http://schemas.microsoft.com/office/drawing/2014/main" id="{DD345CB4-513D-7104-9558-5D82CF34F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3857" y="-40170"/>
            <a:ext cx="4631735" cy="463173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4E8663-F4A9-82F4-61B3-BC6077C69B84}"/>
              </a:ext>
            </a:extLst>
          </p:cNvPr>
          <p:cNvSpPr txBox="1">
            <a:spLocks/>
          </p:cNvSpPr>
          <p:nvPr/>
        </p:nvSpPr>
        <p:spPr>
          <a:xfrm>
            <a:off x="3201998" y="3123873"/>
            <a:ext cx="5788003" cy="12626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Q&amp;A</a:t>
            </a:r>
          </a:p>
        </p:txBody>
      </p:sp>
      <p:pic>
        <p:nvPicPr>
          <p:cNvPr id="7" name="Picture 6" descr="A blue circle on a black background&#10;&#10;Description automatically generated">
            <a:extLst>
              <a:ext uri="{FF2B5EF4-FFF2-40B4-BE49-F238E27FC236}">
                <a16:creationId xmlns:a16="http://schemas.microsoft.com/office/drawing/2014/main" id="{C67FD548-DED9-BE8F-3F1C-40B31F20E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392" y="2275698"/>
            <a:ext cx="4762500" cy="4762500"/>
          </a:xfrm>
          <a:prstGeom prst="rect">
            <a:avLst/>
          </a:prstGeom>
        </p:spPr>
      </p:pic>
      <p:sp>
        <p:nvSpPr>
          <p:cNvPr id="10" name="Rectangle 9" descr="Small dark green accent tab. ">
            <a:extLst>
              <a:ext uri="{FF2B5EF4-FFF2-40B4-BE49-F238E27FC236}">
                <a16:creationId xmlns:a16="http://schemas.microsoft.com/office/drawing/2014/main" id="{E2E2C0BA-CCD9-381F-B55F-70CF2C847C0D}"/>
              </a:ext>
            </a:extLst>
          </p:cNvPr>
          <p:cNvSpPr/>
          <p:nvPr/>
        </p:nvSpPr>
        <p:spPr>
          <a:xfrm>
            <a:off x="-99317" y="3102795"/>
            <a:ext cx="198634" cy="652409"/>
          </a:xfrm>
          <a:prstGeom prst="rect">
            <a:avLst/>
          </a:prstGeom>
          <a:solidFill>
            <a:srgbClr val="354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99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8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A62965-0C4F-A3C2-3170-35236023B7AB}"/>
              </a:ext>
            </a:extLst>
          </p:cNvPr>
          <p:cNvSpPr/>
          <p:nvPr/>
        </p:nvSpPr>
        <p:spPr>
          <a:xfrm>
            <a:off x="0" y="0"/>
            <a:ext cx="12192000" cy="6897046"/>
          </a:xfrm>
          <a:prstGeom prst="rect">
            <a:avLst/>
          </a:prstGeom>
          <a:solidFill>
            <a:srgbClr val="98C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DC7FCBA-3EBB-005B-6E84-B6FDB15D58BB}"/>
              </a:ext>
            </a:extLst>
          </p:cNvPr>
          <p:cNvSpPr/>
          <p:nvPr/>
        </p:nvSpPr>
        <p:spPr>
          <a:xfrm>
            <a:off x="5101855" y="757276"/>
            <a:ext cx="6535964" cy="5382491"/>
          </a:xfrm>
          <a:prstGeom prst="roundRect">
            <a:avLst>
              <a:gd name="adj" fmla="val 2381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97C26-039D-03DC-F918-2767A9FD806C}"/>
              </a:ext>
            </a:extLst>
          </p:cNvPr>
          <p:cNvSpPr txBox="1">
            <a:spLocks/>
          </p:cNvSpPr>
          <p:nvPr/>
        </p:nvSpPr>
        <p:spPr>
          <a:xfrm>
            <a:off x="763656" y="2492532"/>
            <a:ext cx="3969377" cy="300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What is the 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biggest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 challenge when creating accessible digital content?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A349B8-C9F7-D5E4-A056-6ABE25B7359E}"/>
              </a:ext>
            </a:extLst>
          </p:cNvPr>
          <p:cNvSpPr/>
          <p:nvPr/>
        </p:nvSpPr>
        <p:spPr>
          <a:xfrm>
            <a:off x="-99317" y="2796113"/>
            <a:ext cx="198634" cy="652409"/>
          </a:xfrm>
          <a:prstGeom prst="rect">
            <a:avLst/>
          </a:prstGeom>
          <a:solidFill>
            <a:srgbClr val="354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54F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4CDA5C2-6EE9-9690-2EC5-BA4EAAFF0317}"/>
              </a:ext>
            </a:extLst>
          </p:cNvPr>
          <p:cNvSpPr/>
          <p:nvPr/>
        </p:nvSpPr>
        <p:spPr>
          <a:xfrm>
            <a:off x="820337" y="1672072"/>
            <a:ext cx="2381943" cy="650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54F66"/>
                </a:solidFill>
                <a:latin typeface="Quicksand" pitchFamily="2" charset="77"/>
              </a:rPr>
              <a:t>Question #2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AD5925F-3608-F660-B377-F9F32D81B203}"/>
              </a:ext>
            </a:extLst>
          </p:cNvPr>
          <p:cNvSpPr/>
          <p:nvPr/>
        </p:nvSpPr>
        <p:spPr>
          <a:xfrm>
            <a:off x="5766193" y="1209165"/>
            <a:ext cx="5207287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354F66"/>
                </a:solidFill>
                <a:latin typeface="Quicksand" pitchFamily="2" charset="77"/>
              </a:rPr>
              <a:t>Understanding accessibility guidelines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2CD120-0EE5-D980-648E-6BE5890D9B67}"/>
              </a:ext>
            </a:extLst>
          </p:cNvPr>
          <p:cNvSpPr/>
          <p:nvPr/>
        </p:nvSpPr>
        <p:spPr>
          <a:xfrm>
            <a:off x="5766194" y="2394515"/>
            <a:ext cx="5207287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354F66"/>
                </a:solidFill>
                <a:latin typeface="Quicksand" pitchFamily="2" charset="77"/>
              </a:rPr>
              <a:t>Using tools or software to make content accessible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BD44DCC-801B-9D70-0A17-88E1F5BDD7BA}"/>
              </a:ext>
            </a:extLst>
          </p:cNvPr>
          <p:cNvSpPr/>
          <p:nvPr/>
        </p:nvSpPr>
        <p:spPr>
          <a:xfrm>
            <a:off x="5766194" y="3579865"/>
            <a:ext cx="5207287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354F66"/>
                </a:solidFill>
                <a:latin typeface="Quicksand" pitchFamily="2" charset="77"/>
              </a:rPr>
              <a:t>Testing content for accessibility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96C08E-9B80-D4DE-544C-20405F78C5E5}"/>
              </a:ext>
            </a:extLst>
          </p:cNvPr>
          <p:cNvSpPr/>
          <p:nvPr/>
        </p:nvSpPr>
        <p:spPr>
          <a:xfrm>
            <a:off x="5766194" y="4765216"/>
            <a:ext cx="5207287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354F66"/>
                </a:solidFill>
                <a:latin typeface="Quicksand" pitchFamily="2" charset="77"/>
              </a:rPr>
              <a:t>Balancing accessibility with time constraints</a:t>
            </a:r>
          </a:p>
        </p:txBody>
      </p:sp>
    </p:spTree>
    <p:extLst>
      <p:ext uri="{BB962C8B-B14F-4D97-AF65-F5344CB8AC3E}">
        <p14:creationId xmlns:p14="http://schemas.microsoft.com/office/powerpoint/2010/main" val="6996803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82406" y="0"/>
            <a:ext cx="4909594" cy="6858000"/>
            <a:chOff x="0" y="0"/>
            <a:chExt cx="249116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1164" cy="3479800"/>
            </a:xfrm>
            <a:custGeom>
              <a:avLst/>
              <a:gdLst/>
              <a:ahLst/>
              <a:cxnLst/>
              <a:rect l="l" t="t" r="r" b="b"/>
              <a:pathLst>
                <a:path w="2491164" h="3479800">
                  <a:moveTo>
                    <a:pt x="0" y="0"/>
                  </a:moveTo>
                  <a:lnTo>
                    <a:pt x="2491164" y="0"/>
                  </a:lnTo>
                  <a:lnTo>
                    <a:pt x="249116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282406" y="1948406"/>
            <a:ext cx="4909594" cy="4909594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97A0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60610" y="0"/>
            <a:ext cx="2953185" cy="295318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C60C2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800" y="679451"/>
            <a:ext cx="4909594" cy="52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160"/>
              </a:lnSpc>
            </a:pPr>
            <a:r>
              <a:rPr lang="en-US" sz="3466" b="1" dirty="0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Share Your Feedback!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5619" y="1300877"/>
            <a:ext cx="6700037" cy="404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600"/>
              </a:lnSpc>
            </a:pPr>
            <a:r>
              <a:rPr lang="en-US" sz="1333" b="1" i="1">
                <a:solidFill>
                  <a:srgbClr val="FAFFE7"/>
                </a:solidFill>
                <a:latin typeface="Red Hat Display Bold Italics"/>
                <a:ea typeface="Red Hat Display Bold Italics"/>
                <a:cs typeface="Red Hat Display Bold Italics"/>
                <a:sym typeface="Red Hat Display Bold Italics"/>
              </a:rPr>
              <a:t>Collaborate in Our Embedded Evaluation</a:t>
            </a:r>
          </a:p>
          <a:p>
            <a:pPr defTabSz="609630">
              <a:lnSpc>
                <a:spcPts val="1600"/>
              </a:lnSpc>
            </a:pPr>
            <a:endParaRPr lang="en-US" sz="1333" b="1" i="1">
              <a:solidFill>
                <a:srgbClr val="FAFFE7"/>
              </a:solidFill>
              <a:latin typeface="Red Hat Display Bold Italics"/>
              <a:ea typeface="Red Hat Display Bold Italics"/>
              <a:cs typeface="Red Hat Display Bold Italics"/>
              <a:sym typeface="Red Hat Display Bold Itali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32E1DD-EA3E-32CD-684A-FD54C69B14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63397" y="2177226"/>
            <a:ext cx="3852033" cy="3852033"/>
          </a:xfrm>
          <a:prstGeom prst="rect">
            <a:avLst/>
          </a:prstGeom>
          <a:ln w="117475">
            <a:solidFill>
              <a:schemeClr val="tx1">
                <a:alpha val="1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685800" y="627089"/>
            <a:ext cx="4339879" cy="54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4300" b="1" dirty="0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Stay Connected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BDC0F4-A701-82E2-60AD-78A54A80D2D8}"/>
              </a:ext>
            </a:extLst>
          </p:cNvPr>
          <p:cNvGrpSpPr/>
          <p:nvPr/>
        </p:nvGrpSpPr>
        <p:grpSpPr>
          <a:xfrm>
            <a:off x="1375402" y="1327569"/>
            <a:ext cx="9847080" cy="4903342"/>
            <a:chOff x="1810830" y="1904609"/>
            <a:chExt cx="8570340" cy="4267591"/>
          </a:xfrm>
        </p:grpSpPr>
        <p:grpSp>
          <p:nvGrpSpPr>
            <p:cNvPr id="2" name="Group 2"/>
            <p:cNvGrpSpPr/>
            <p:nvPr/>
          </p:nvGrpSpPr>
          <p:grpSpPr>
            <a:xfrm>
              <a:off x="4753849" y="1904609"/>
              <a:ext cx="2716643" cy="3567637"/>
              <a:chOff x="0" y="109774"/>
              <a:chExt cx="966667" cy="126947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109774"/>
                <a:ext cx="966667" cy="1269477"/>
              </a:xfrm>
              <a:custGeom>
                <a:avLst/>
                <a:gdLst/>
                <a:ahLst/>
                <a:cxnLst/>
                <a:rect l="l" t="t" r="r" b="b"/>
                <a:pathLst>
                  <a:path w="966667" h="1269477">
                    <a:moveTo>
                      <a:pt x="842207" y="1269477"/>
                    </a:moveTo>
                    <a:lnTo>
                      <a:pt x="124460" y="1269477"/>
                    </a:lnTo>
                    <a:cubicBezTo>
                      <a:pt x="55880" y="1269477"/>
                      <a:pt x="0" y="1213597"/>
                      <a:pt x="0" y="114501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42207" y="0"/>
                    </a:lnTo>
                    <a:cubicBezTo>
                      <a:pt x="910787" y="0"/>
                      <a:pt x="966667" y="55880"/>
                      <a:pt x="966667" y="124460"/>
                    </a:cubicBezTo>
                    <a:lnTo>
                      <a:pt x="966667" y="1145017"/>
                    </a:lnTo>
                    <a:cubicBezTo>
                      <a:pt x="966667" y="1213597"/>
                      <a:pt x="910787" y="1269477"/>
                      <a:pt x="842207" y="12694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" name="Group 4"/>
            <p:cNvGrpSpPr/>
            <p:nvPr/>
          </p:nvGrpSpPr>
          <p:grpSpPr>
            <a:xfrm>
              <a:off x="7664527" y="2604563"/>
              <a:ext cx="2716643" cy="3567637"/>
              <a:chOff x="0" y="0"/>
              <a:chExt cx="966667" cy="12694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966667" cy="1269477"/>
              </a:xfrm>
              <a:custGeom>
                <a:avLst/>
                <a:gdLst/>
                <a:ahLst/>
                <a:cxnLst/>
                <a:rect l="l" t="t" r="r" b="b"/>
                <a:pathLst>
                  <a:path w="966667" h="1269477">
                    <a:moveTo>
                      <a:pt x="842207" y="1269477"/>
                    </a:moveTo>
                    <a:lnTo>
                      <a:pt x="124460" y="1269477"/>
                    </a:lnTo>
                    <a:cubicBezTo>
                      <a:pt x="55880" y="1269477"/>
                      <a:pt x="0" y="1213597"/>
                      <a:pt x="0" y="114501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42207" y="0"/>
                    </a:lnTo>
                    <a:cubicBezTo>
                      <a:pt x="910787" y="0"/>
                      <a:pt x="966667" y="55880"/>
                      <a:pt x="966667" y="124460"/>
                    </a:cubicBezTo>
                    <a:lnTo>
                      <a:pt x="966667" y="1145017"/>
                    </a:lnTo>
                    <a:cubicBezTo>
                      <a:pt x="966667" y="1213597"/>
                      <a:pt x="910787" y="1269477"/>
                      <a:pt x="842207" y="12694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810830" y="2604563"/>
              <a:ext cx="2716643" cy="3567637"/>
              <a:chOff x="0" y="0"/>
              <a:chExt cx="966667" cy="126947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966667" cy="1269477"/>
              </a:xfrm>
              <a:custGeom>
                <a:avLst/>
                <a:gdLst/>
                <a:ahLst/>
                <a:cxnLst/>
                <a:rect l="l" t="t" r="r" b="b"/>
                <a:pathLst>
                  <a:path w="966667" h="1269477">
                    <a:moveTo>
                      <a:pt x="842207" y="1269477"/>
                    </a:moveTo>
                    <a:lnTo>
                      <a:pt x="124460" y="1269477"/>
                    </a:lnTo>
                    <a:cubicBezTo>
                      <a:pt x="55880" y="1269477"/>
                      <a:pt x="0" y="1213597"/>
                      <a:pt x="0" y="114501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42207" y="0"/>
                    </a:lnTo>
                    <a:cubicBezTo>
                      <a:pt x="910787" y="0"/>
                      <a:pt x="966667" y="55880"/>
                      <a:pt x="966667" y="124460"/>
                    </a:cubicBezTo>
                    <a:lnTo>
                      <a:pt x="966667" y="1145017"/>
                    </a:lnTo>
                    <a:cubicBezTo>
                      <a:pt x="966667" y="1213597"/>
                      <a:pt x="910787" y="1269477"/>
                      <a:pt x="842207" y="12694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8291960" y="3080091"/>
              <a:ext cx="1461777" cy="1308291"/>
            </a:xfrm>
            <a:custGeom>
              <a:avLst/>
              <a:gdLst/>
              <a:ahLst/>
              <a:cxnLst/>
              <a:rect l="l" t="t" r="r" b="b"/>
              <a:pathLst>
                <a:path w="2192666" h="1962436">
                  <a:moveTo>
                    <a:pt x="0" y="0"/>
                  </a:moveTo>
                  <a:lnTo>
                    <a:pt x="2192666" y="0"/>
                  </a:lnTo>
                  <a:lnTo>
                    <a:pt x="2192666" y="1962436"/>
                  </a:lnTo>
                  <a:lnTo>
                    <a:pt x="0" y="1962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2339842" y="2973382"/>
              <a:ext cx="1658621" cy="1606789"/>
            </a:xfrm>
            <a:custGeom>
              <a:avLst/>
              <a:gdLst/>
              <a:ahLst/>
              <a:cxnLst/>
              <a:rect l="l" t="t" r="r" b="b"/>
              <a:pathLst>
                <a:path w="2487931" h="2410183">
                  <a:moveTo>
                    <a:pt x="0" y="0"/>
                  </a:moveTo>
                  <a:lnTo>
                    <a:pt x="2487930" y="0"/>
                  </a:lnTo>
                  <a:lnTo>
                    <a:pt x="2487930" y="2410183"/>
                  </a:lnTo>
                  <a:lnTo>
                    <a:pt x="0" y="2410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160336" y="2157456"/>
              <a:ext cx="1903669" cy="1580045"/>
            </a:xfrm>
            <a:custGeom>
              <a:avLst/>
              <a:gdLst/>
              <a:ahLst/>
              <a:cxnLst/>
              <a:rect l="l" t="t" r="r" b="b"/>
              <a:pathLst>
                <a:path w="2855503" h="2370068">
                  <a:moveTo>
                    <a:pt x="0" y="0"/>
                  </a:moveTo>
                  <a:lnTo>
                    <a:pt x="2855503" y="0"/>
                  </a:lnTo>
                  <a:lnTo>
                    <a:pt x="2855503" y="2370068"/>
                  </a:lnTo>
                  <a:lnTo>
                    <a:pt x="0" y="2370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056485" y="3903395"/>
              <a:ext cx="2118396" cy="692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800" b="1" dirty="0">
                  <a:solidFill>
                    <a:srgbClr val="354F66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Attend our Webcast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923579" y="4857184"/>
              <a:ext cx="2491143" cy="10380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800" b="1" dirty="0">
                  <a:solidFill>
                    <a:srgbClr val="354F66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Join our Communications Network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777273" y="4576329"/>
              <a:ext cx="2491143" cy="692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800" b="1" dirty="0">
                  <a:solidFill>
                    <a:srgbClr val="354F66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Find us at </a:t>
              </a:r>
            </a:p>
            <a:p>
              <a:pPr algn="ctr">
                <a:lnSpc>
                  <a:spcPts val="3080"/>
                </a:lnSpc>
              </a:pPr>
              <a:r>
                <a:rPr lang="en-US" sz="2800" b="1" dirty="0">
                  <a:solidFill>
                    <a:srgbClr val="354F66"/>
                  </a:solidFill>
                  <a:latin typeface="Red Hat Display Bold"/>
                  <a:ea typeface="Red Hat Display Bold"/>
                  <a:cs typeface="Red Hat Display Bold"/>
                  <a:sym typeface="Red Hat Display Bold"/>
                </a:rPr>
                <a:t>AERA 2025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4F7AB48-45EB-080D-707F-3A01B23CA12D}"/>
              </a:ext>
            </a:extLst>
          </p:cNvPr>
          <p:cNvSpPr/>
          <p:nvPr/>
        </p:nvSpPr>
        <p:spPr>
          <a:xfrm flipH="1">
            <a:off x="5515689" y="4609816"/>
            <a:ext cx="1603663" cy="546791"/>
          </a:xfrm>
          <a:prstGeom prst="roundRect">
            <a:avLst>
              <a:gd name="adj" fmla="val 15497"/>
            </a:avLst>
          </a:prstGeom>
          <a:solidFill>
            <a:srgbClr val="98C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April 17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F64E578-B344-DA3C-CDD7-3CAC70FF0CB1}"/>
              </a:ext>
            </a:extLst>
          </p:cNvPr>
          <p:cNvSpPr/>
          <p:nvPr/>
        </p:nvSpPr>
        <p:spPr>
          <a:xfrm flipH="1">
            <a:off x="8426703" y="5408334"/>
            <a:ext cx="2470205" cy="546791"/>
          </a:xfrm>
          <a:prstGeom prst="roundRect">
            <a:avLst>
              <a:gd name="adj" fmla="val 15497"/>
            </a:avLst>
          </a:prstGeom>
          <a:solidFill>
            <a:srgbClr val="697A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80"/>
              </a:lnSpc>
            </a:pPr>
            <a:r>
              <a:rPr lang="en-US" sz="2800" b="1" dirty="0">
                <a:solidFill>
                  <a:srgbClr val="F8FFE5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April 23 - 27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striped circle&#10;&#10;Description automatically generated">
            <a:extLst>
              <a:ext uri="{FF2B5EF4-FFF2-40B4-BE49-F238E27FC236}">
                <a16:creationId xmlns:a16="http://schemas.microsoft.com/office/drawing/2014/main" id="{2697297C-AC8A-C6CC-2976-E33212183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3857" y="-40170"/>
            <a:ext cx="4631735" cy="463173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DD7B95-8A91-4ADE-AFA2-CB2810FC3AF3}"/>
              </a:ext>
            </a:extLst>
          </p:cNvPr>
          <p:cNvSpPr txBox="1">
            <a:spLocks/>
          </p:cNvSpPr>
          <p:nvPr/>
        </p:nvSpPr>
        <p:spPr>
          <a:xfrm>
            <a:off x="3201998" y="3123873"/>
            <a:ext cx="5788003" cy="12626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Thank You!</a:t>
            </a:r>
          </a:p>
        </p:txBody>
      </p:sp>
      <p:pic>
        <p:nvPicPr>
          <p:cNvPr id="7" name="Picture 6" descr="A blue circle on a black background&#10;&#10;Description automatically generated">
            <a:extLst>
              <a:ext uri="{FF2B5EF4-FFF2-40B4-BE49-F238E27FC236}">
                <a16:creationId xmlns:a16="http://schemas.microsoft.com/office/drawing/2014/main" id="{5085719E-E4F9-798E-B09A-67ACD6CD9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392" y="2275698"/>
            <a:ext cx="4762500" cy="4762500"/>
          </a:xfrm>
          <a:prstGeom prst="rect">
            <a:avLst/>
          </a:prstGeom>
        </p:spPr>
      </p:pic>
      <p:sp>
        <p:nvSpPr>
          <p:cNvPr id="10" name="Rectangle 9" descr="Small dark green accent tab. ">
            <a:extLst>
              <a:ext uri="{FF2B5EF4-FFF2-40B4-BE49-F238E27FC236}">
                <a16:creationId xmlns:a16="http://schemas.microsoft.com/office/drawing/2014/main" id="{9051DA68-7A32-723B-DCE3-B45011C22563}"/>
              </a:ext>
            </a:extLst>
          </p:cNvPr>
          <p:cNvSpPr/>
          <p:nvPr/>
        </p:nvSpPr>
        <p:spPr>
          <a:xfrm>
            <a:off x="-99317" y="3102795"/>
            <a:ext cx="198634" cy="652409"/>
          </a:xfrm>
          <a:prstGeom prst="rect">
            <a:avLst/>
          </a:prstGeom>
          <a:solidFill>
            <a:srgbClr val="354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7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8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9A673-A5AA-91BC-B3C3-02303444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929" y="3030605"/>
            <a:ext cx="6938141" cy="796789"/>
          </a:xfrm>
        </p:spPr>
        <p:txBody>
          <a:bodyPr>
            <a:noAutofit/>
          </a:bodyPr>
          <a:lstStyle/>
          <a:p>
            <a:pPr algn="ctr"/>
            <a:r>
              <a:rPr lang="en-US" sz="7800" b="1" dirty="0">
                <a:solidFill>
                  <a:srgbClr val="354F66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394179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EC9292A-939F-4D62-7401-6D8040D7043D}"/>
              </a:ext>
            </a:extLst>
          </p:cNvPr>
          <p:cNvSpPr txBox="1">
            <a:spLocks/>
          </p:cNvSpPr>
          <p:nvPr/>
        </p:nvSpPr>
        <p:spPr>
          <a:xfrm>
            <a:off x="5051085" y="575354"/>
            <a:ext cx="6410230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Quicksand" pitchFamily="2" charset="77"/>
                <a:ea typeface="Red Hat Display Black" panose="02010303040201060303" pitchFamily="2" charset="0"/>
                <a:cs typeface="Red Hat Display Black" panose="02010303040201060303" pitchFamily="2" charset="0"/>
              </a:rPr>
              <a:t>Campus Spotlights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Quicksand" pitchFamily="2" charset="77"/>
                <a:ea typeface="Red Hat Display Black" panose="02010303040201060303" pitchFamily="2" charset="0"/>
                <a:cs typeface="Red Hat Display Black" panose="02010303040201060303" pitchFamily="2" charset="0"/>
              </a:rPr>
              <a:t>Students + Accessibility Report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Quicksand" pitchFamily="2" charset="77"/>
                <a:ea typeface="Red Hat Display Black" panose="02010303040201060303" pitchFamily="2" charset="0"/>
                <a:cs typeface="Red Hat Display Black" panose="02010303040201060303" pitchFamily="2" charset="0"/>
              </a:rPr>
              <a:t>Campus Accessibility Measure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Quicksand" pitchFamily="2" charset="77"/>
                <a:ea typeface="Red Hat Display Black" panose="02010303040201060303" pitchFamily="2" charset="0"/>
                <a:cs typeface="Red Hat Display Black" panose="02010303040201060303" pitchFamily="2" charset="0"/>
              </a:rPr>
              <a:t>Fall Webcast Video</a:t>
            </a:r>
          </a:p>
          <a:p>
            <a:pPr>
              <a:lnSpc>
                <a:spcPct val="250000"/>
              </a:lnSpc>
              <a:defRPr/>
            </a:pP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icksand" pitchFamily="2" charset="77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F5B1EA-00AA-7176-C4A9-0CEB0F31B954}"/>
              </a:ext>
            </a:extLst>
          </p:cNvPr>
          <p:cNvSpPr/>
          <p:nvPr/>
        </p:nvSpPr>
        <p:spPr>
          <a:xfrm>
            <a:off x="730685" y="3899898"/>
            <a:ext cx="2581550" cy="25815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inoculars outline">
            <a:extLst>
              <a:ext uri="{FF2B5EF4-FFF2-40B4-BE49-F238E27FC236}">
                <a16:creationId xmlns:a16="http://schemas.microsoft.com/office/drawing/2014/main" id="{CCC74F0D-D2A7-6D44-D78A-BCE8A5283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156" y="4117369"/>
            <a:ext cx="2146609" cy="21466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A3C9F7-3E4C-E445-3F36-40DBFA800A60}"/>
              </a:ext>
            </a:extLst>
          </p:cNvPr>
          <p:cNvSpPr txBox="1">
            <a:spLocks/>
          </p:cNvSpPr>
          <p:nvPr/>
        </p:nvSpPr>
        <p:spPr>
          <a:xfrm>
            <a:off x="326442" y="575354"/>
            <a:ext cx="3908674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In Case You Missed It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98CBFF"/>
              </a:solidFill>
              <a:effectLst/>
              <a:uLnTx/>
              <a:uFillTx/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8FFE5"/>
              </a:solidFill>
              <a:effectLst/>
              <a:uLnTx/>
              <a:uFillTx/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FFE5"/>
                </a:solidFill>
                <a:effectLst/>
                <a:uLnTx/>
                <a:uFillTx/>
                <a:latin typeface="Quicksand" pitchFamily="2" charset="77"/>
                <a:ea typeface="Red Hat Display Black" panose="02010303040201060303" pitchFamily="2" charset="0"/>
                <a:cs typeface="Red Hat Display Black" panose="02010303040201060303" pitchFamily="2" charset="0"/>
              </a:rPr>
              <a:t>Check out our newly released research and content.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98CBFF"/>
              </a:solidFill>
              <a:effectLst/>
              <a:uLnTx/>
              <a:uFillTx/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409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8FF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8CA72D-405B-E587-2AAB-31AE8A118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369FE2-ED69-39C8-4451-982DEE9317F2}"/>
              </a:ext>
            </a:extLst>
          </p:cNvPr>
          <p:cNvSpPr/>
          <p:nvPr/>
        </p:nvSpPr>
        <p:spPr>
          <a:xfrm>
            <a:off x="0" y="0"/>
            <a:ext cx="12192000" cy="6897046"/>
          </a:xfrm>
          <a:prstGeom prst="rect">
            <a:avLst/>
          </a:prstGeom>
          <a:solidFill>
            <a:srgbClr val="98C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7A8B972-513D-64EA-6E67-5F6FF37756C2}"/>
              </a:ext>
            </a:extLst>
          </p:cNvPr>
          <p:cNvSpPr/>
          <p:nvPr/>
        </p:nvSpPr>
        <p:spPr>
          <a:xfrm>
            <a:off x="5101855" y="757276"/>
            <a:ext cx="6535964" cy="5382491"/>
          </a:xfrm>
          <a:prstGeom prst="roundRect">
            <a:avLst>
              <a:gd name="adj" fmla="val 2381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1C90B-0A8A-4F7C-FFD2-F2C189AD385C}"/>
              </a:ext>
            </a:extLst>
          </p:cNvPr>
          <p:cNvSpPr txBox="1">
            <a:spLocks/>
          </p:cNvSpPr>
          <p:nvPr/>
        </p:nvSpPr>
        <p:spPr>
          <a:xfrm>
            <a:off x="763656" y="2492532"/>
            <a:ext cx="3969377" cy="300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If we deep dive more into this topic, which type of file should we focus on first?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0FF36E-A0E7-CD97-3B33-B86FFD2BB70C}"/>
              </a:ext>
            </a:extLst>
          </p:cNvPr>
          <p:cNvSpPr/>
          <p:nvPr/>
        </p:nvSpPr>
        <p:spPr>
          <a:xfrm>
            <a:off x="-99317" y="2796113"/>
            <a:ext cx="198634" cy="652409"/>
          </a:xfrm>
          <a:prstGeom prst="rect">
            <a:avLst/>
          </a:prstGeom>
          <a:solidFill>
            <a:srgbClr val="354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54F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F9B7CD-D45C-9256-96CD-B69E4F1C0ECD}"/>
              </a:ext>
            </a:extLst>
          </p:cNvPr>
          <p:cNvSpPr/>
          <p:nvPr/>
        </p:nvSpPr>
        <p:spPr>
          <a:xfrm>
            <a:off x="820337" y="1672072"/>
            <a:ext cx="2381943" cy="650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54F66"/>
                </a:solidFill>
                <a:latin typeface="Quicksand" pitchFamily="2" charset="77"/>
              </a:rPr>
              <a:t>Question #3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112A176-3296-C1F8-2A80-4C290D069102}"/>
              </a:ext>
            </a:extLst>
          </p:cNvPr>
          <p:cNvSpPr/>
          <p:nvPr/>
        </p:nvSpPr>
        <p:spPr>
          <a:xfrm>
            <a:off x="5766193" y="1209165"/>
            <a:ext cx="5207287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354F66"/>
                </a:solidFill>
                <a:latin typeface="Quicksand" pitchFamily="2" charset="77"/>
              </a:rPr>
              <a:t>PDFs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4C46DE-6A09-E949-F49D-9114F93B6923}"/>
              </a:ext>
            </a:extLst>
          </p:cNvPr>
          <p:cNvSpPr/>
          <p:nvPr/>
        </p:nvSpPr>
        <p:spPr>
          <a:xfrm>
            <a:off x="5766194" y="2394515"/>
            <a:ext cx="5207287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354F66"/>
                </a:solidFill>
                <a:latin typeface="Quicksand" pitchFamily="2" charset="77"/>
              </a:rPr>
              <a:t>PowerPoint presentations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DAF5F15-6E03-0CDA-1085-D19F13A30603}"/>
              </a:ext>
            </a:extLst>
          </p:cNvPr>
          <p:cNvSpPr/>
          <p:nvPr/>
        </p:nvSpPr>
        <p:spPr>
          <a:xfrm>
            <a:off x="5766194" y="3579865"/>
            <a:ext cx="5207287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354F66"/>
                </a:solidFill>
                <a:latin typeface="Quicksand" pitchFamily="2" charset="77"/>
              </a:rPr>
              <a:t>Videos with captions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59CF2B-D321-B16E-9A4F-F3244BB98471}"/>
              </a:ext>
            </a:extLst>
          </p:cNvPr>
          <p:cNvSpPr/>
          <p:nvPr/>
        </p:nvSpPr>
        <p:spPr>
          <a:xfrm>
            <a:off x="5766194" y="4765216"/>
            <a:ext cx="5207287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354F66"/>
                </a:solidFill>
                <a:latin typeface="Quicksand" pitchFamily="2" charset="77"/>
              </a:rPr>
              <a:t>Website or online content</a:t>
            </a:r>
          </a:p>
        </p:txBody>
      </p:sp>
    </p:spTree>
    <p:extLst>
      <p:ext uri="{BB962C8B-B14F-4D97-AF65-F5344CB8AC3E}">
        <p14:creationId xmlns:p14="http://schemas.microsoft.com/office/powerpoint/2010/main" val="2481050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07565051-8045-9AF9-A70F-57597DCD5A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66196A9E-B3CC-FE94-B8F0-2DE5F7EC9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40" y="4647875"/>
            <a:ext cx="1541113" cy="1541113"/>
          </a:xfrm>
          <a:prstGeom prst="rect">
            <a:avLst/>
          </a:prstGeom>
          <a:ln w="117475">
            <a:solidFill>
              <a:schemeClr val="tx1">
                <a:alpha val="10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3D15EB-8E46-3F05-D421-38C65CAC17F6}"/>
              </a:ext>
            </a:extLst>
          </p:cNvPr>
          <p:cNvSpPr/>
          <p:nvPr/>
        </p:nvSpPr>
        <p:spPr>
          <a:xfrm>
            <a:off x="959033" y="5089930"/>
            <a:ext cx="1206126" cy="6570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new QR</a:t>
            </a:r>
          </a:p>
        </p:txBody>
      </p:sp>
    </p:spTree>
    <p:extLst>
      <p:ext uri="{BB962C8B-B14F-4D97-AF65-F5344CB8AC3E}">
        <p14:creationId xmlns:p14="http://schemas.microsoft.com/office/powerpoint/2010/main" val="339759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Small dark green accent tab. ">
            <a:extLst>
              <a:ext uri="{FF2B5EF4-FFF2-40B4-BE49-F238E27FC236}">
                <a16:creationId xmlns:a16="http://schemas.microsoft.com/office/drawing/2014/main" id="{9051DA68-7A32-723B-DCE3-B45011C22563}"/>
              </a:ext>
            </a:extLst>
          </p:cNvPr>
          <p:cNvSpPr/>
          <p:nvPr/>
        </p:nvSpPr>
        <p:spPr>
          <a:xfrm>
            <a:off x="-99317" y="805978"/>
            <a:ext cx="198634" cy="652409"/>
          </a:xfrm>
          <a:prstGeom prst="rect">
            <a:avLst/>
          </a:prstGeom>
          <a:solidFill>
            <a:srgbClr val="98C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8CB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F0DE2-A8C7-F402-824B-36C6B3A0C118}"/>
              </a:ext>
            </a:extLst>
          </p:cNvPr>
          <p:cNvSpPr txBox="1"/>
          <p:nvPr/>
        </p:nvSpPr>
        <p:spPr>
          <a:xfrm>
            <a:off x="470686" y="805978"/>
            <a:ext cx="3105634" cy="1287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8FFE5"/>
                </a:solidFill>
                <a:effectLst/>
                <a:uLnTx/>
                <a:uFillTx/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Before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8FFE5"/>
                </a:solidFill>
                <a:effectLst/>
                <a:uLnTx/>
                <a:uFillTx/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We</a:t>
            </a:r>
            <a:r>
              <a:rPr lang="en-US" sz="4300" b="1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 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8FFE5"/>
                </a:solidFill>
                <a:effectLst/>
                <a:uLnTx/>
                <a:uFillTx/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Start</a:t>
            </a:r>
          </a:p>
        </p:txBody>
      </p:sp>
      <p:graphicFrame>
        <p:nvGraphicFramePr>
          <p:cNvPr id="12" name="Title 1">
            <a:extLst>
              <a:ext uri="{FF2B5EF4-FFF2-40B4-BE49-F238E27FC236}">
                <a16:creationId xmlns:a16="http://schemas.microsoft.com/office/drawing/2014/main" id="{560585C1-3C7B-82EF-F83A-F3EDD0566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7967226"/>
              </p:ext>
            </p:extLst>
          </p:nvPr>
        </p:nvGraphicFramePr>
        <p:xfrm>
          <a:off x="3228391" y="544530"/>
          <a:ext cx="9355494" cy="576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06264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8FF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7B7001-1ECE-08A6-5B97-4CE1FCA73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897F29-BE49-8679-D9C5-9A4181E6774D}"/>
              </a:ext>
            </a:extLst>
          </p:cNvPr>
          <p:cNvSpPr/>
          <p:nvPr/>
        </p:nvSpPr>
        <p:spPr>
          <a:xfrm>
            <a:off x="0" y="0"/>
            <a:ext cx="12192000" cy="6897046"/>
          </a:xfrm>
          <a:prstGeom prst="rect">
            <a:avLst/>
          </a:prstGeom>
          <a:solidFill>
            <a:srgbClr val="98C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BA623C1-95E9-4EFD-C794-27BF1D2B6D10}"/>
              </a:ext>
            </a:extLst>
          </p:cNvPr>
          <p:cNvSpPr/>
          <p:nvPr/>
        </p:nvSpPr>
        <p:spPr>
          <a:xfrm>
            <a:off x="5101855" y="757276"/>
            <a:ext cx="6535964" cy="5382491"/>
          </a:xfrm>
          <a:prstGeom prst="roundRect">
            <a:avLst>
              <a:gd name="adj" fmla="val 2381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E2FD6-5F21-8028-9A55-22C0C12999E7}"/>
              </a:ext>
            </a:extLst>
          </p:cNvPr>
          <p:cNvSpPr txBox="1">
            <a:spLocks/>
          </p:cNvSpPr>
          <p:nvPr/>
        </p:nvSpPr>
        <p:spPr>
          <a:xfrm>
            <a:off x="763656" y="2492532"/>
            <a:ext cx="3969377" cy="300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What is the biggest barrier to digital content accessibility on your campus?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1805C-0977-9DFF-E3D2-790936392E1B}"/>
              </a:ext>
            </a:extLst>
          </p:cNvPr>
          <p:cNvSpPr/>
          <p:nvPr/>
        </p:nvSpPr>
        <p:spPr>
          <a:xfrm>
            <a:off x="-99317" y="2796113"/>
            <a:ext cx="198634" cy="652409"/>
          </a:xfrm>
          <a:prstGeom prst="rect">
            <a:avLst/>
          </a:prstGeom>
          <a:solidFill>
            <a:srgbClr val="354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54F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733E5E-07FC-5F34-E7EC-CF6128FAECD4}"/>
              </a:ext>
            </a:extLst>
          </p:cNvPr>
          <p:cNvSpPr/>
          <p:nvPr/>
        </p:nvSpPr>
        <p:spPr>
          <a:xfrm>
            <a:off x="820337" y="1672072"/>
            <a:ext cx="2381943" cy="650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54F66"/>
                </a:solidFill>
                <a:latin typeface="Quicksand" pitchFamily="2" charset="77"/>
              </a:rPr>
              <a:t>Question #2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9EA671-FD16-9100-4839-BF573431673D}"/>
              </a:ext>
            </a:extLst>
          </p:cNvPr>
          <p:cNvSpPr/>
          <p:nvPr/>
        </p:nvSpPr>
        <p:spPr>
          <a:xfrm>
            <a:off x="5766193" y="1209165"/>
            <a:ext cx="5207287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354F66"/>
                </a:solidFill>
                <a:latin typeface="Quicksand" pitchFamily="2" charset="77"/>
              </a:rPr>
              <a:t>Lack of awareness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FFCCD2B-A837-7DD0-8735-60084777FB01}"/>
              </a:ext>
            </a:extLst>
          </p:cNvPr>
          <p:cNvSpPr/>
          <p:nvPr/>
        </p:nvSpPr>
        <p:spPr>
          <a:xfrm>
            <a:off x="5766194" y="2394515"/>
            <a:ext cx="5207287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354F66"/>
                </a:solidFill>
                <a:latin typeface="Quicksand" pitchFamily="2" charset="77"/>
              </a:rPr>
              <a:t>Insufficient training or resources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8466948-F729-293B-15E9-F8B8C208A105}"/>
              </a:ext>
            </a:extLst>
          </p:cNvPr>
          <p:cNvSpPr/>
          <p:nvPr/>
        </p:nvSpPr>
        <p:spPr>
          <a:xfrm>
            <a:off x="5766194" y="3579865"/>
            <a:ext cx="5207287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354F66"/>
                </a:solidFill>
                <a:latin typeface="Quicksand" pitchFamily="2" charset="77"/>
              </a:rPr>
              <a:t>Limited funding for accessibility tools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C6CA6DD-3F27-C3E9-8226-73A793366CF6}"/>
              </a:ext>
            </a:extLst>
          </p:cNvPr>
          <p:cNvSpPr/>
          <p:nvPr/>
        </p:nvSpPr>
        <p:spPr>
          <a:xfrm>
            <a:off x="5766194" y="4765216"/>
            <a:ext cx="5207287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354F66"/>
                </a:solidFill>
                <a:latin typeface="Quicksand" pitchFamily="2" charset="77"/>
              </a:rPr>
              <a:t>Resistance to change or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3523204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31870-C083-6389-7506-11D8D5BCB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4E73E-4762-2BD3-86E2-214A156C13B1}"/>
              </a:ext>
            </a:extLst>
          </p:cNvPr>
          <p:cNvSpPr txBox="1">
            <a:spLocks/>
          </p:cNvSpPr>
          <p:nvPr/>
        </p:nvSpPr>
        <p:spPr>
          <a:xfrm>
            <a:off x="326441" y="575354"/>
            <a:ext cx="3848743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Campus Spotlight</a:t>
            </a:r>
          </a:p>
          <a:p>
            <a:endParaRPr lang="en-US" sz="2500" b="1" dirty="0">
              <a:solidFill>
                <a:srgbClr val="F8FFE5"/>
              </a:solidFill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r>
              <a:rPr lang="en-US" sz="2400" b="1" dirty="0">
                <a:solidFill>
                  <a:srgbClr val="F8FFE5"/>
                </a:solidFill>
                <a:latin typeface="Quicksand" pitchFamily="2" charset="77"/>
                <a:ea typeface="Red Hat Display Black" panose="02010303040201060303" pitchFamily="2" charset="0"/>
                <a:cs typeface="Red Hat Display Black" panose="02010303040201060303" pitchFamily="2" charset="0"/>
              </a:rPr>
              <a:t>Digital Content Accessibility</a:t>
            </a:r>
          </a:p>
          <a:p>
            <a:endParaRPr lang="en-US" sz="2400" b="1" dirty="0">
              <a:solidFill>
                <a:srgbClr val="F8FFE5"/>
              </a:solidFill>
              <a:latin typeface="Quicksand" pitchFamily="2" charset="77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r>
              <a:rPr lang="en-US" sz="2400" b="1" dirty="0">
                <a:solidFill>
                  <a:srgbClr val="F8FFE5"/>
                </a:solidFill>
                <a:latin typeface="Quicksand" pitchFamily="2" charset="77"/>
                <a:ea typeface="Red Hat Display Black" panose="02010303040201060303" pitchFamily="2" charset="0"/>
                <a:cs typeface="Red Hat Display Black" panose="02010303040201060303" pitchFamily="2" charset="0"/>
              </a:rPr>
              <a:t>Contributors: </a:t>
            </a:r>
          </a:p>
          <a:p>
            <a:r>
              <a:rPr lang="en-US" sz="2400" dirty="0">
                <a:solidFill>
                  <a:srgbClr val="F8FFE5"/>
                </a:solidFill>
                <a:latin typeface="Quicksand" pitchFamily="2" charset="77"/>
                <a:ea typeface="Red Hat Display Black" panose="02010303040201060303" pitchFamily="2" charset="0"/>
                <a:cs typeface="Red Hat Display Black" panose="02010303040201060303" pitchFamily="2" charset="0"/>
              </a:rPr>
              <a:t>Jeff Freels, PhD</a:t>
            </a:r>
          </a:p>
          <a:p>
            <a:r>
              <a:rPr lang="en-US" sz="2400" dirty="0">
                <a:solidFill>
                  <a:srgbClr val="F8FFE5"/>
                </a:solidFill>
                <a:latin typeface="Quicksand" pitchFamily="2" charset="77"/>
                <a:ea typeface="Red Hat Display Black" panose="02010303040201060303" pitchFamily="2" charset="0"/>
                <a:cs typeface="Red Hat Display Black" panose="02010303040201060303" pitchFamily="2" charset="0"/>
              </a:rPr>
              <a:t>Mario Guerra </a:t>
            </a:r>
          </a:p>
          <a:p>
            <a:endParaRPr lang="en-US" sz="2400" dirty="0">
              <a:solidFill>
                <a:srgbClr val="F8FFE5"/>
              </a:solidFill>
              <a:latin typeface="Quicksand" pitchFamily="2" charset="77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D89DAE-4373-2978-15A9-06FFD4BC4BCC}"/>
              </a:ext>
            </a:extLst>
          </p:cNvPr>
          <p:cNvSpPr/>
          <p:nvPr/>
        </p:nvSpPr>
        <p:spPr>
          <a:xfrm>
            <a:off x="994453" y="4474977"/>
            <a:ext cx="1860889" cy="1869317"/>
          </a:xfrm>
          <a:prstGeom prst="rect">
            <a:avLst/>
          </a:prstGeom>
          <a:solidFill>
            <a:srgbClr val="98C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2EA9D1-0A9A-4204-6FC1-90BA29B9CB0B}"/>
              </a:ext>
            </a:extLst>
          </p:cNvPr>
          <p:cNvSpPr txBox="1"/>
          <p:nvPr/>
        </p:nvSpPr>
        <p:spPr>
          <a:xfrm>
            <a:off x="3594538" y="7520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A91711-5F3F-AA91-5E97-9FAF0CBE7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725758"/>
            <a:ext cx="7772400" cy="5618536"/>
          </a:xfrm>
          <a:prstGeom prst="rect">
            <a:avLst/>
          </a:prstGeom>
        </p:spPr>
      </p:pic>
      <p:pic>
        <p:nvPicPr>
          <p:cNvPr id="9" name="Picture 8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89D3125A-0385-D3CB-1034-58A1F5B04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753" y="4605491"/>
            <a:ext cx="1608287" cy="16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6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striped circle&#10;&#10;Description automatically generated">
            <a:extLst>
              <a:ext uri="{FF2B5EF4-FFF2-40B4-BE49-F238E27FC236}">
                <a16:creationId xmlns:a16="http://schemas.microsoft.com/office/drawing/2014/main" id="{2697297C-AC8A-C6CC-2976-E33212183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3857" y="-40170"/>
            <a:ext cx="4631735" cy="463173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DD7B95-8A91-4ADE-AFA2-CB2810FC3AF3}"/>
              </a:ext>
            </a:extLst>
          </p:cNvPr>
          <p:cNvSpPr txBox="1">
            <a:spLocks/>
          </p:cNvSpPr>
          <p:nvPr/>
        </p:nvSpPr>
        <p:spPr>
          <a:xfrm>
            <a:off x="3546658" y="3101520"/>
            <a:ext cx="5098684" cy="1032331"/>
          </a:xfrm>
          <a:prstGeom prst="rect">
            <a:avLst/>
          </a:prstGeom>
        </p:spPr>
        <p:txBody>
          <a:bodyPr lIns="91440" tIns="45720" rIns="91440" bIns="45720" anchor="t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200" b="1" i="0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Welcome!</a:t>
            </a:r>
          </a:p>
        </p:txBody>
      </p:sp>
      <p:pic>
        <p:nvPicPr>
          <p:cNvPr id="7" name="Picture 6" descr="A blue circle on a black background&#10;&#10;Description automatically generated">
            <a:extLst>
              <a:ext uri="{FF2B5EF4-FFF2-40B4-BE49-F238E27FC236}">
                <a16:creationId xmlns:a16="http://schemas.microsoft.com/office/drawing/2014/main" id="{5085719E-E4F9-798E-B09A-67ACD6CD9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2275698"/>
            <a:ext cx="4762500" cy="4762500"/>
          </a:xfrm>
          <a:prstGeom prst="rect">
            <a:avLst/>
          </a:prstGeom>
        </p:spPr>
      </p:pic>
      <p:sp>
        <p:nvSpPr>
          <p:cNvPr id="10" name="Rectangle 9" descr="Small dark green accent tab. ">
            <a:extLst>
              <a:ext uri="{FF2B5EF4-FFF2-40B4-BE49-F238E27FC236}">
                <a16:creationId xmlns:a16="http://schemas.microsoft.com/office/drawing/2014/main" id="{9051DA68-7A32-723B-DCE3-B45011C22563}"/>
              </a:ext>
            </a:extLst>
          </p:cNvPr>
          <p:cNvSpPr/>
          <p:nvPr/>
        </p:nvSpPr>
        <p:spPr>
          <a:xfrm>
            <a:off x="-99317" y="3102795"/>
            <a:ext cx="198634" cy="652409"/>
          </a:xfrm>
          <a:prstGeom prst="rect">
            <a:avLst/>
          </a:prstGeom>
          <a:solidFill>
            <a:srgbClr val="354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30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F36949-AED7-2E80-4770-2DDA390E13CD}"/>
              </a:ext>
            </a:extLst>
          </p:cNvPr>
          <p:cNvSpPr/>
          <p:nvPr/>
        </p:nvSpPr>
        <p:spPr>
          <a:xfrm>
            <a:off x="0" y="0"/>
            <a:ext cx="4342610" cy="6858000"/>
          </a:xfrm>
          <a:prstGeom prst="rect">
            <a:avLst/>
          </a:prstGeom>
          <a:solidFill>
            <a:srgbClr val="354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97C26-039D-03DC-F918-2767A9FD806C}"/>
              </a:ext>
            </a:extLst>
          </p:cNvPr>
          <p:cNvSpPr txBox="1">
            <a:spLocks/>
          </p:cNvSpPr>
          <p:nvPr/>
        </p:nvSpPr>
        <p:spPr>
          <a:xfrm>
            <a:off x="5004137" y="1012566"/>
            <a:ext cx="4447772" cy="702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Agenda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A349B8-C9F7-D5E4-A056-6ABE25B7359E}"/>
              </a:ext>
            </a:extLst>
          </p:cNvPr>
          <p:cNvSpPr/>
          <p:nvPr/>
        </p:nvSpPr>
        <p:spPr>
          <a:xfrm>
            <a:off x="4643427" y="1012566"/>
            <a:ext cx="198634" cy="652409"/>
          </a:xfrm>
          <a:prstGeom prst="rect">
            <a:avLst/>
          </a:prstGeom>
          <a:solidFill>
            <a:srgbClr val="354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FFE5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71FFF2-7F97-1189-9231-66783596C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34565"/>
              </p:ext>
            </p:extLst>
          </p:nvPr>
        </p:nvGraphicFramePr>
        <p:xfrm>
          <a:off x="4643426" y="2286000"/>
          <a:ext cx="7365510" cy="415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837">
                  <a:extLst>
                    <a:ext uri="{9D8B030D-6E8A-4147-A177-3AD203B41FA5}">
                      <a16:colId xmlns:a16="http://schemas.microsoft.com/office/drawing/2014/main" val="1293564185"/>
                    </a:ext>
                  </a:extLst>
                </a:gridCol>
                <a:gridCol w="3907673">
                  <a:extLst>
                    <a:ext uri="{9D8B030D-6E8A-4147-A177-3AD203B41FA5}">
                      <a16:colId xmlns:a16="http://schemas.microsoft.com/office/drawing/2014/main" val="859367896"/>
                    </a:ext>
                  </a:extLst>
                </a:gridCol>
              </a:tblGrid>
              <a:tr h="1501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i="0" dirty="0">
                          <a:solidFill>
                            <a:srgbClr val="F8FFE5"/>
                          </a:solidFill>
                          <a:latin typeface="Quicksand" pitchFamily="2" charset="77"/>
                          <a:ea typeface="Red Hat Display Black" panose="02010303040201060303" pitchFamily="2" charset="0"/>
                          <a:cs typeface="Red Hat Display Black" panose="02010303040201060303" pitchFamily="2" charset="0"/>
                        </a:rPr>
                        <a:t>Welcome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8FFE5"/>
                          </a:solidFill>
                          <a:effectLst/>
                          <a:uLnTx/>
                          <a:uFillTx/>
                          <a:latin typeface="Quicksand" pitchFamily="2" charset="77"/>
                          <a:ea typeface="Red Hat Display Black" panose="02010303040201060303" pitchFamily="2" charset="0"/>
                          <a:cs typeface="Red Hat Display Black" panose="02010303040201060303" pitchFamily="2" charset="0"/>
                        </a:rPr>
                        <a:t>Upcoming Events + Releases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1" i="0" dirty="0">
                        <a:solidFill>
                          <a:srgbClr val="F8FFE5"/>
                        </a:solidFill>
                        <a:latin typeface="Quicksand" pitchFamily="2" charset="77"/>
                        <a:ea typeface="Red Hat Display Black" panose="02010303040201060303" pitchFamily="2" charset="0"/>
                        <a:cs typeface="Red Hat Display Black" panose="02010303040201060303" pitchFamily="2" charset="0"/>
                      </a:endParaRP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54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i="0" dirty="0">
                          <a:solidFill>
                            <a:srgbClr val="F8FFE5"/>
                          </a:solidFill>
                          <a:latin typeface="Quicksand" pitchFamily="2" charset="77"/>
                          <a:ea typeface="Red Hat Display Black" panose="02010303040201060303" pitchFamily="2" charset="0"/>
                          <a:cs typeface="Red Hat Display Black" panose="02010303040201060303" pitchFamily="2" charset="0"/>
                        </a:rPr>
                        <a:t>Panel: Mario Guerra 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i="0" dirty="0">
                          <a:solidFill>
                            <a:srgbClr val="F8FFE5"/>
                          </a:solidFill>
                          <a:latin typeface="Quicksand" pitchFamily="2" charset="77"/>
                          <a:ea typeface="Red Hat Display Black" panose="02010303040201060303" pitchFamily="2" charset="0"/>
                          <a:cs typeface="Red Hat Display Black" panose="02010303040201060303" pitchFamily="2" charset="0"/>
                        </a:rPr>
                        <a:t>Jeff </a:t>
                      </a:r>
                      <a:r>
                        <a:rPr lang="en-US" sz="2300" b="1" i="0" dirty="0" err="1">
                          <a:solidFill>
                            <a:srgbClr val="F8FFE5"/>
                          </a:solidFill>
                          <a:latin typeface="Quicksand" pitchFamily="2" charset="77"/>
                          <a:ea typeface="Red Hat Display Black" panose="02010303040201060303" pitchFamily="2" charset="0"/>
                          <a:cs typeface="Red Hat Display Black" panose="02010303040201060303" pitchFamily="2" charset="0"/>
                        </a:rPr>
                        <a:t>Freels</a:t>
                      </a:r>
                      <a:r>
                        <a:rPr lang="en-US" sz="2300" b="1" i="0" dirty="0">
                          <a:solidFill>
                            <a:srgbClr val="F8FFE5"/>
                          </a:solidFill>
                          <a:latin typeface="Quicksand" pitchFamily="2" charset="77"/>
                          <a:ea typeface="Red Hat Display Black" panose="02010303040201060303" pitchFamily="2" charset="0"/>
                          <a:cs typeface="Red Hat Display Black" panose="02010303040201060303" pitchFamily="2" charset="0"/>
                        </a:rPr>
                        <a:t> </a:t>
                      </a:r>
                    </a:p>
                    <a:p>
                      <a:endParaRPr lang="en-US" sz="2300" b="1" i="0" dirty="0">
                        <a:solidFill>
                          <a:srgbClr val="F8FFE5"/>
                        </a:solidFill>
                        <a:latin typeface="Quicksand" pitchFamily="2" charset="77"/>
                        <a:ea typeface="Red Hat Display Black" panose="02010303040201060303" pitchFamily="2" charset="0"/>
                        <a:cs typeface="Red Hat Display Black" panose="02010303040201060303" pitchFamily="2" charset="0"/>
                      </a:endParaRPr>
                    </a:p>
                  </a:txBody>
                  <a:tcPr marL="274320">
                    <a:lnL w="28575" cap="flat" cmpd="sng" algn="ctr">
                      <a:solidFill>
                        <a:srgbClr val="354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25103"/>
                  </a:ext>
                </a:extLst>
              </a:tr>
              <a:tr h="1501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i="0" dirty="0">
                          <a:solidFill>
                            <a:srgbClr val="F8FFE5"/>
                          </a:solidFill>
                          <a:latin typeface="Quicksand" pitchFamily="2" charset="77"/>
                          <a:ea typeface="Red Hat Display Black" panose="02010303040201060303" pitchFamily="2" charset="0"/>
                          <a:cs typeface="Red Hat Display Black" panose="02010303040201060303" pitchFamily="2" charset="0"/>
                        </a:rPr>
                        <a:t>Review of Campus Accessibility Spotlights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8FFE5"/>
                        </a:solidFill>
                        <a:effectLst/>
                        <a:uLnTx/>
                        <a:uFillTx/>
                        <a:latin typeface="Quicksand" pitchFamily="2" charset="77"/>
                        <a:ea typeface="Red Hat Display Black" panose="02010303040201060303" pitchFamily="2" charset="0"/>
                        <a:cs typeface="Red Hat Display Black" panose="02010303040201060303" pitchFamily="2" charset="0"/>
                      </a:endParaRPr>
                    </a:p>
                    <a:p>
                      <a:endParaRPr lang="en-US" sz="2300" b="1" i="0" dirty="0">
                        <a:solidFill>
                          <a:srgbClr val="F8FFE5"/>
                        </a:solidFill>
                        <a:latin typeface="Quicksand" pitchFamily="2" charset="77"/>
                        <a:ea typeface="Red Hat Display Black" panose="02010303040201060303" pitchFamily="2" charset="0"/>
                        <a:cs typeface="Red Hat Display Black" panose="02010303040201060303" pitchFamily="2" charset="0"/>
                      </a:endParaRP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54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i="0" dirty="0">
                          <a:solidFill>
                            <a:srgbClr val="F8FFE5"/>
                          </a:solidFill>
                          <a:latin typeface="Quicksand" pitchFamily="2" charset="77"/>
                          <a:ea typeface="Red Hat Display Black" panose="02010303040201060303" pitchFamily="2" charset="0"/>
                          <a:cs typeface="Red Hat Display Black" panose="02010303040201060303" pitchFamily="2" charset="0"/>
                        </a:rPr>
                        <a:t>Your Input: Campus Accessibility Initiatives across the US</a:t>
                      </a:r>
                    </a:p>
                    <a:p>
                      <a:endParaRPr lang="en-US" sz="2300" b="1" i="0" dirty="0">
                        <a:solidFill>
                          <a:srgbClr val="F8FFE5"/>
                        </a:solidFill>
                        <a:latin typeface="Quicksand" pitchFamily="2" charset="77"/>
                        <a:ea typeface="Red Hat Display Black" panose="02010303040201060303" pitchFamily="2" charset="0"/>
                        <a:cs typeface="Red Hat Display Black" panose="02010303040201060303" pitchFamily="2" charset="0"/>
                      </a:endParaRPr>
                    </a:p>
                  </a:txBody>
                  <a:tcPr marL="274320">
                    <a:lnL w="28575" cap="flat" cmpd="sng" algn="ctr">
                      <a:solidFill>
                        <a:srgbClr val="354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53344"/>
                  </a:ext>
                </a:extLst>
              </a:tr>
              <a:tr h="1149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8FFE5"/>
                          </a:solidFill>
                          <a:effectLst/>
                          <a:uLnTx/>
                          <a:uFillTx/>
                          <a:latin typeface="Quicksand" pitchFamily="2" charset="77"/>
                          <a:ea typeface="Red Hat Display Black" panose="02010303040201060303" pitchFamily="2" charset="0"/>
                          <a:cs typeface="Red Hat Display Black" panose="02010303040201060303" pitchFamily="2" charset="0"/>
                        </a:rPr>
                        <a:t>Deep Dive: Digital Content Accessibility</a:t>
                      </a:r>
                    </a:p>
                    <a:p>
                      <a:endParaRPr lang="en-US" sz="2300" b="1" i="0" dirty="0">
                        <a:solidFill>
                          <a:srgbClr val="F8FFE5"/>
                        </a:solidFill>
                        <a:latin typeface="Quicksand" pitchFamily="2" charset="77"/>
                        <a:ea typeface="Red Hat Display Black" panose="02010303040201060303" pitchFamily="2" charset="0"/>
                        <a:cs typeface="Red Hat Display Black" panose="02010303040201060303" pitchFamily="2" charset="0"/>
                      </a:endParaRPr>
                    </a:p>
                  </a:txBody>
                  <a:tcPr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54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i="0" dirty="0">
                          <a:solidFill>
                            <a:srgbClr val="F8FFE5"/>
                          </a:solidFill>
                          <a:latin typeface="Quicksand" pitchFamily="2" charset="77"/>
                          <a:ea typeface="Red Hat Display Black" panose="02010303040201060303" pitchFamily="2" charset="0"/>
                          <a:cs typeface="Red Hat Display Black" panose="02010303040201060303" pitchFamily="2" charset="0"/>
                        </a:rPr>
                        <a:t>Conclusion</a:t>
                      </a:r>
                    </a:p>
                    <a:p>
                      <a:endParaRPr lang="en-US" sz="2300" b="1" i="0" dirty="0">
                        <a:solidFill>
                          <a:srgbClr val="F8FFE5"/>
                        </a:solidFill>
                        <a:latin typeface="Quicksand" pitchFamily="2" charset="77"/>
                        <a:ea typeface="Red Hat Display Black" panose="02010303040201060303" pitchFamily="2" charset="0"/>
                        <a:cs typeface="Red Hat Display Black" panose="02010303040201060303" pitchFamily="2" charset="0"/>
                      </a:endParaRPr>
                    </a:p>
                  </a:txBody>
                  <a:tcPr marL="274320">
                    <a:lnL w="28575" cap="flat" cmpd="sng" algn="ctr">
                      <a:solidFill>
                        <a:srgbClr val="354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125587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469ED13F-439D-8048-7901-C0FB21B09936}"/>
              </a:ext>
            </a:extLst>
          </p:cNvPr>
          <p:cNvSpPr/>
          <p:nvPr/>
        </p:nvSpPr>
        <p:spPr>
          <a:xfrm rot="10263296">
            <a:off x="9849542" y="-2238205"/>
            <a:ext cx="3931920" cy="3931920"/>
          </a:xfrm>
          <a:prstGeom prst="ellipse">
            <a:avLst/>
          </a:prstGeom>
          <a:solidFill>
            <a:srgbClr val="354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white logo with leaves&#10;&#10;Description automatically generated">
            <a:extLst>
              <a:ext uri="{FF2B5EF4-FFF2-40B4-BE49-F238E27FC236}">
                <a16:creationId xmlns:a16="http://schemas.microsoft.com/office/drawing/2014/main" id="{A87DFF8F-35EF-4CE0-C65F-4134AAEA6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64" y="1440759"/>
            <a:ext cx="3976481" cy="39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449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8F7ABFB-F49E-9E76-4C74-3B1AE1F81CCD}"/>
              </a:ext>
            </a:extLst>
          </p:cNvPr>
          <p:cNvSpPr/>
          <p:nvPr/>
        </p:nvSpPr>
        <p:spPr>
          <a:xfrm>
            <a:off x="2351314" y="646764"/>
            <a:ext cx="9840687" cy="1529993"/>
          </a:xfrm>
          <a:prstGeom prst="rect">
            <a:avLst/>
          </a:prstGeom>
          <a:solidFill>
            <a:schemeClr val="dk1">
              <a:alpha val="2036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F267005-8342-C67C-7EF2-C0041E60842B}"/>
              </a:ext>
            </a:extLst>
          </p:cNvPr>
          <p:cNvSpPr/>
          <p:nvPr/>
        </p:nvSpPr>
        <p:spPr>
          <a:xfrm>
            <a:off x="284129" y="599846"/>
            <a:ext cx="3139506" cy="4115423"/>
          </a:xfrm>
          <a:prstGeom prst="roundRect">
            <a:avLst>
              <a:gd name="adj" fmla="val 2529"/>
            </a:avLst>
          </a:prstGeom>
          <a:blipFill>
            <a:blip r:embed="rId4"/>
            <a:stretch>
              <a:fillRect/>
            </a:stretch>
          </a:blipFill>
          <a:effectLst>
            <a:outerShdw blurRad="559042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05FC2F-4295-070B-36DD-2E12BACDE6E8}"/>
              </a:ext>
            </a:extLst>
          </p:cNvPr>
          <p:cNvSpPr txBox="1"/>
          <p:nvPr/>
        </p:nvSpPr>
        <p:spPr>
          <a:xfrm>
            <a:off x="3565639" y="1050224"/>
            <a:ext cx="882541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00" spc="100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College Student National Report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836B3F8-F96E-D037-9A91-4AFA2630C51C}"/>
              </a:ext>
            </a:extLst>
          </p:cNvPr>
          <p:cNvSpPr txBox="1">
            <a:spLocks/>
          </p:cNvSpPr>
          <p:nvPr/>
        </p:nvSpPr>
        <p:spPr>
          <a:xfrm>
            <a:off x="5398078" y="2581639"/>
            <a:ext cx="5870985" cy="44276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8FFE5"/>
                </a:solidFill>
                <a:effectLst/>
                <a:uLnTx/>
                <a:uFillTx/>
                <a:latin typeface="Quicksand" pitchFamily="2" charset="77"/>
                <a:ea typeface="Red Hat Display Black" panose="02010303040201060303" pitchFamily="2" charset="0"/>
                <a:cs typeface="Red Hat Display Black" panose="02010303040201060303" pitchFamily="2" charset="0"/>
              </a:rPr>
              <a:t>Top recommendations to improve disabled students’ experience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kumimoji="0" lang="en-US" sz="1000" b="1" u="none" strike="noStrike" kern="1200" cap="none" spc="0" normalizeH="0" baseline="0" noProof="0" dirty="0">
              <a:ln>
                <a:noFill/>
              </a:ln>
              <a:solidFill>
                <a:srgbClr val="F8FFE5"/>
              </a:solidFill>
              <a:effectLst/>
              <a:uLnTx/>
              <a:uFillTx/>
              <a:latin typeface="Quicksand" pitchFamily="2" charset="77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F8FFE5"/>
                </a:solidFill>
                <a:effectLst/>
                <a:uLnTx/>
                <a:uFillTx/>
                <a:latin typeface="Quicksand" pitchFamily="2" charset="77"/>
                <a:ea typeface="Red Hat Display Black" panose="02010303040201060303" pitchFamily="2" charset="0"/>
                <a:cs typeface="Red Hat Display Black" panose="02010303040201060303" pitchFamily="2" charset="0"/>
              </a:rPr>
              <a:t>Survey results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endParaRPr kumimoji="0" lang="en-US" sz="1000" b="1" u="none" strike="noStrike" kern="1200" cap="none" spc="0" normalizeH="0" baseline="0" noProof="0" dirty="0">
              <a:ln>
                <a:noFill/>
              </a:ln>
              <a:solidFill>
                <a:srgbClr val="F8FFE5"/>
              </a:solidFill>
              <a:effectLst/>
              <a:uLnTx/>
              <a:uFillTx/>
              <a:latin typeface="Quicksand" pitchFamily="2" charset="77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F8FFE5"/>
                </a:solidFill>
                <a:latin typeface="Quicksand" pitchFamily="2" charset="77"/>
                <a:ea typeface="Red Hat Display Black" panose="02010303040201060303" pitchFamily="2" charset="0"/>
                <a:cs typeface="Red Hat Display Black" panose="02010303040201060303" pitchFamily="2" charset="0"/>
              </a:rPr>
              <a:t>Student interviews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E12EF30-A0A7-8532-B12B-19448D36BF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665208" y="3813048"/>
            <a:ext cx="2017137" cy="2017137"/>
          </a:xfrm>
          <a:prstGeom prst="rect">
            <a:avLst/>
          </a:prstGeom>
          <a:ln w="117475">
            <a:solidFill>
              <a:schemeClr val="tx1">
                <a:alpha val="1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B4D422-4926-1EBF-7571-C1C3618B5463}"/>
              </a:ext>
            </a:extLst>
          </p:cNvPr>
          <p:cNvSpPr txBox="1"/>
          <p:nvPr/>
        </p:nvSpPr>
        <p:spPr>
          <a:xfrm>
            <a:off x="130629" y="-240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97A4C7E-A6B7-1B5D-A6D5-9489F0E0373B}"/>
              </a:ext>
            </a:extLst>
          </p:cNvPr>
          <p:cNvSpPr/>
          <p:nvPr/>
        </p:nvSpPr>
        <p:spPr>
          <a:xfrm>
            <a:off x="627148" y="2119646"/>
            <a:ext cx="3139506" cy="4115423"/>
          </a:xfrm>
          <a:prstGeom prst="roundRect">
            <a:avLst>
              <a:gd name="adj" fmla="val 2529"/>
            </a:avLst>
          </a:prstGeom>
          <a:blipFill>
            <a:blip r:embed="rId6"/>
            <a:stretch>
              <a:fillRect/>
            </a:stretch>
          </a:blipFill>
          <a:effectLst>
            <a:outerShdw blurRad="559042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068CF2C-EFB2-2DC5-FAF4-2B502DA9F8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937" y="3535418"/>
            <a:ext cx="4168587" cy="3013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B79209-2797-74B6-2979-607142ACA689}"/>
              </a:ext>
            </a:extLst>
          </p:cNvPr>
          <p:cNvSpPr txBox="1"/>
          <p:nvPr/>
        </p:nvSpPr>
        <p:spPr>
          <a:xfrm>
            <a:off x="9272016" y="6029796"/>
            <a:ext cx="286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DOWNLOAD NOW</a:t>
            </a:r>
          </a:p>
        </p:txBody>
      </p:sp>
    </p:spTree>
    <p:extLst>
      <p:ext uri="{BB962C8B-B14F-4D97-AF65-F5344CB8AC3E}">
        <p14:creationId xmlns:p14="http://schemas.microsoft.com/office/powerpoint/2010/main" val="14675888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B593-A610-F318-476B-916110D459C2}"/>
              </a:ext>
            </a:extLst>
          </p:cNvPr>
          <p:cNvSpPr txBox="1">
            <a:spLocks/>
          </p:cNvSpPr>
          <p:nvPr/>
        </p:nvSpPr>
        <p:spPr>
          <a:xfrm>
            <a:off x="326441" y="575354"/>
            <a:ext cx="11238030" cy="576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Campus Accessibility Spotlight Series</a:t>
            </a:r>
          </a:p>
          <a:p>
            <a:endParaRPr lang="en-US" sz="2500" b="1" dirty="0">
              <a:solidFill>
                <a:srgbClr val="F8FFE5"/>
              </a:solidFill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  <a:p>
            <a:endParaRPr lang="en-US" sz="2400" dirty="0">
              <a:solidFill>
                <a:srgbClr val="F8FFE5"/>
              </a:solidFill>
              <a:latin typeface="Quicksand" pitchFamily="2" charset="77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78BE8-5FA3-33D8-5803-D41F06CE736D}"/>
              </a:ext>
            </a:extLst>
          </p:cNvPr>
          <p:cNvSpPr txBox="1"/>
          <p:nvPr/>
        </p:nvSpPr>
        <p:spPr>
          <a:xfrm>
            <a:off x="3594538" y="7520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294C8C-C736-A6E1-922B-1E2B60361433}"/>
              </a:ext>
            </a:extLst>
          </p:cNvPr>
          <p:cNvGrpSpPr/>
          <p:nvPr/>
        </p:nvGrpSpPr>
        <p:grpSpPr>
          <a:xfrm>
            <a:off x="902815" y="1648305"/>
            <a:ext cx="8286784" cy="4561253"/>
            <a:chOff x="814518" y="1793870"/>
            <a:chExt cx="8172935" cy="4387694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B792F6D-8F6F-AFF3-FC79-E5168221E4CA}"/>
                </a:ext>
              </a:extLst>
            </p:cNvPr>
            <p:cNvSpPr/>
            <p:nvPr/>
          </p:nvSpPr>
          <p:spPr>
            <a:xfrm rot="484058">
              <a:off x="5935559" y="2181181"/>
              <a:ext cx="3051894" cy="4000383"/>
            </a:xfrm>
            <a:prstGeom prst="roundRect">
              <a:avLst>
                <a:gd name="adj" fmla="val 2529"/>
              </a:avLst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59042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2E50EB2-4DF5-6E71-5FDB-0CAD453459BC}"/>
                </a:ext>
              </a:extLst>
            </p:cNvPr>
            <p:cNvSpPr/>
            <p:nvPr/>
          </p:nvSpPr>
          <p:spPr>
            <a:xfrm rot="21036908">
              <a:off x="814518" y="2154335"/>
              <a:ext cx="3051894" cy="4000383"/>
            </a:xfrm>
            <a:prstGeom prst="roundRect">
              <a:avLst>
                <a:gd name="adj" fmla="val 2529"/>
              </a:avLst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59042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DD8E379-AED0-D792-9559-4A996FA93AD0}"/>
                </a:ext>
              </a:extLst>
            </p:cNvPr>
            <p:cNvSpPr/>
            <p:nvPr/>
          </p:nvSpPr>
          <p:spPr>
            <a:xfrm>
              <a:off x="3118399" y="1793870"/>
              <a:ext cx="3212502" cy="4210906"/>
            </a:xfrm>
            <a:prstGeom prst="roundRect">
              <a:avLst>
                <a:gd name="adj" fmla="val 2529"/>
              </a:avLst>
            </a:prstGeom>
            <a:blipFill>
              <a:blip r:embed="rId6"/>
              <a:stretch>
                <a:fillRect/>
              </a:stretch>
            </a:blip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59042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EAE2DFA-D8A4-1FB5-ECF0-6B8EEFA2C7E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665235" y="3812618"/>
            <a:ext cx="2017137" cy="2017137"/>
          </a:xfrm>
          <a:prstGeom prst="rect">
            <a:avLst/>
          </a:prstGeom>
          <a:ln w="117475">
            <a:solidFill>
              <a:schemeClr val="tx1">
                <a:alpha val="10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5A2DD-A9F0-9364-0701-E62DCE17DAC2}"/>
              </a:ext>
            </a:extLst>
          </p:cNvPr>
          <p:cNvSpPr txBox="1"/>
          <p:nvPr/>
        </p:nvSpPr>
        <p:spPr>
          <a:xfrm>
            <a:off x="9274999" y="6025778"/>
            <a:ext cx="286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READ SPOTLIGHTS</a:t>
            </a:r>
          </a:p>
        </p:txBody>
      </p:sp>
    </p:spTree>
    <p:extLst>
      <p:ext uri="{BB962C8B-B14F-4D97-AF65-F5344CB8AC3E}">
        <p14:creationId xmlns:p14="http://schemas.microsoft.com/office/powerpoint/2010/main" val="35573940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24D621D-E1DF-D8FC-E415-EECE0427E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BAE06F-F063-5201-2BF3-E3CE41BFCA0A}"/>
              </a:ext>
            </a:extLst>
          </p:cNvPr>
          <p:cNvSpPr/>
          <p:nvPr/>
        </p:nvSpPr>
        <p:spPr>
          <a:xfrm>
            <a:off x="0" y="0"/>
            <a:ext cx="12192000" cy="6897046"/>
          </a:xfrm>
          <a:prstGeom prst="rect">
            <a:avLst/>
          </a:prstGeom>
          <a:solidFill>
            <a:srgbClr val="98C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FF22DA6-310E-FC11-E737-58AA8EF35E6B}"/>
              </a:ext>
            </a:extLst>
          </p:cNvPr>
          <p:cNvSpPr/>
          <p:nvPr/>
        </p:nvSpPr>
        <p:spPr>
          <a:xfrm>
            <a:off x="4832350" y="337145"/>
            <a:ext cx="6805469" cy="6222754"/>
          </a:xfrm>
          <a:prstGeom prst="roundRect">
            <a:avLst>
              <a:gd name="adj" fmla="val 2381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90984-F73D-EBE3-E863-10873AFDB32E}"/>
              </a:ext>
            </a:extLst>
          </p:cNvPr>
          <p:cNvSpPr txBox="1">
            <a:spLocks/>
          </p:cNvSpPr>
          <p:nvPr/>
        </p:nvSpPr>
        <p:spPr>
          <a:xfrm>
            <a:off x="763656" y="2492532"/>
            <a:ext cx="3969377" cy="300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54F66"/>
                </a:solidFill>
                <a:effectLst/>
                <a:uLnTx/>
                <a:uFillTx/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Which Year One activity is most valuable to you?</a:t>
            </a:r>
          </a:p>
          <a:p>
            <a:pPr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54F66"/>
              </a:solidFill>
              <a:effectLst/>
              <a:uLnTx/>
              <a:uFillTx/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CC5EB0-8FE2-6183-7E6E-B365F8262FC2}"/>
              </a:ext>
            </a:extLst>
          </p:cNvPr>
          <p:cNvSpPr/>
          <p:nvPr/>
        </p:nvSpPr>
        <p:spPr>
          <a:xfrm>
            <a:off x="-99317" y="2796113"/>
            <a:ext cx="198634" cy="652409"/>
          </a:xfrm>
          <a:prstGeom prst="rect">
            <a:avLst/>
          </a:prstGeom>
          <a:solidFill>
            <a:srgbClr val="354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54F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5CB2894-5110-6792-0143-9DC8F7335ABB}"/>
              </a:ext>
            </a:extLst>
          </p:cNvPr>
          <p:cNvSpPr/>
          <p:nvPr/>
        </p:nvSpPr>
        <p:spPr>
          <a:xfrm>
            <a:off x="820337" y="1672072"/>
            <a:ext cx="2381943" cy="650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54F66"/>
                </a:solidFill>
                <a:latin typeface="Quicksand" pitchFamily="2" charset="77"/>
              </a:rPr>
              <a:t>Question #1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A0B2A8E-184C-02C9-67BA-FDF551D1DB1F}"/>
              </a:ext>
            </a:extLst>
          </p:cNvPr>
          <p:cNvSpPr/>
          <p:nvPr/>
        </p:nvSpPr>
        <p:spPr>
          <a:xfrm>
            <a:off x="5249615" y="639584"/>
            <a:ext cx="5970942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354F66"/>
                </a:solidFill>
                <a:latin typeface="Quicksand" pitchFamily="2" charset="77"/>
              </a:rPr>
              <a:t>Development of the Campus Accessibility Measure 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CB7FF7D-44BB-3B3F-4204-172DB23DD830}"/>
              </a:ext>
            </a:extLst>
          </p:cNvPr>
          <p:cNvSpPr/>
          <p:nvPr/>
        </p:nvSpPr>
        <p:spPr>
          <a:xfrm>
            <a:off x="5249616" y="1815018"/>
            <a:ext cx="5970942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354F66"/>
                </a:solidFill>
                <a:latin typeface="Quicksand" pitchFamily="2" charset="77"/>
              </a:rPr>
              <a:t>Understanding disabled students in community college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BEA164-A375-B8F0-A45C-411F7E102890}"/>
              </a:ext>
            </a:extLst>
          </p:cNvPr>
          <p:cNvSpPr/>
          <p:nvPr/>
        </p:nvSpPr>
        <p:spPr>
          <a:xfrm>
            <a:off x="5249616" y="2990452"/>
            <a:ext cx="5970942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rgbClr val="354F66"/>
              </a:solidFill>
              <a:latin typeface="Quicksand" pitchFamily="2" charset="77"/>
            </a:endParaRPr>
          </a:p>
          <a:p>
            <a:r>
              <a:rPr lang="en-US" sz="1600" b="1" dirty="0">
                <a:solidFill>
                  <a:srgbClr val="354F66"/>
                </a:solidFill>
                <a:latin typeface="Quicksand" pitchFamily="2" charset="77"/>
              </a:rPr>
              <a:t>Insights from Research Reviews and Campus Spotlights</a:t>
            </a:r>
          </a:p>
          <a:p>
            <a:endParaRPr lang="en-US" sz="1600" b="1" dirty="0">
              <a:solidFill>
                <a:srgbClr val="354F66"/>
              </a:solidFill>
              <a:latin typeface="Quicksand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A07383-329F-F69F-03A4-B3876D639C9E}"/>
              </a:ext>
            </a:extLst>
          </p:cNvPr>
          <p:cNvSpPr/>
          <p:nvPr/>
        </p:nvSpPr>
        <p:spPr>
          <a:xfrm>
            <a:off x="5249616" y="4165886"/>
            <a:ext cx="5970942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354F66"/>
                </a:solidFill>
                <a:latin typeface="Quicksand" pitchFamily="2" charset="77"/>
              </a:rPr>
              <a:t>Online information from the website, newsletter, and social media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5EF1843-609F-488D-6DE0-3277581C02FD}"/>
              </a:ext>
            </a:extLst>
          </p:cNvPr>
          <p:cNvSpPr/>
          <p:nvPr/>
        </p:nvSpPr>
        <p:spPr>
          <a:xfrm>
            <a:off x="5249614" y="5341322"/>
            <a:ext cx="5970942" cy="9161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rgbClr val="354F66"/>
              </a:solidFill>
              <a:latin typeface="Quicksand" pitchFamily="2" charset="77"/>
            </a:endParaRPr>
          </a:p>
          <a:p>
            <a:r>
              <a:rPr lang="en-US" sz="1600" b="1" dirty="0">
                <a:solidFill>
                  <a:srgbClr val="354F66"/>
                </a:solidFill>
                <a:latin typeface="Quicksand" pitchFamily="2" charset="77"/>
              </a:rPr>
              <a:t>Details from the student interview project </a:t>
            </a:r>
          </a:p>
          <a:p>
            <a:endParaRPr lang="en-US" sz="1600" b="1" dirty="0">
              <a:solidFill>
                <a:srgbClr val="354F66"/>
              </a:solidFill>
              <a:latin typeface="Quicks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94051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6">
            <a:extLst>
              <a:ext uri="{FF2B5EF4-FFF2-40B4-BE49-F238E27FC236}">
                <a16:creationId xmlns:a16="http://schemas.microsoft.com/office/drawing/2014/main" id="{237404B8-9987-4756-C924-C183C3883B08}"/>
              </a:ext>
            </a:extLst>
          </p:cNvPr>
          <p:cNvSpPr txBox="1"/>
          <p:nvPr/>
        </p:nvSpPr>
        <p:spPr>
          <a:xfrm>
            <a:off x="685799" y="2309719"/>
            <a:ext cx="9615197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960"/>
              </a:lnSpc>
            </a:pPr>
            <a:r>
              <a:rPr lang="en-US" sz="4300" b="1" dirty="0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Reach All Your Students: </a:t>
            </a:r>
          </a:p>
          <a:p>
            <a:pPr defTabSz="609630">
              <a:lnSpc>
                <a:spcPts val="4960"/>
              </a:lnSpc>
            </a:pPr>
            <a:r>
              <a:rPr lang="en-US" sz="4300" dirty="0">
                <a:solidFill>
                  <a:srgbClr val="FAFFE7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Practical Tips for Teaching in Higher Ed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0DA5AB14-17DF-D54B-EEC2-B5B7A787A168}"/>
              </a:ext>
            </a:extLst>
          </p:cNvPr>
          <p:cNvSpPr txBox="1"/>
          <p:nvPr/>
        </p:nvSpPr>
        <p:spPr>
          <a:xfrm>
            <a:off x="685800" y="6049046"/>
            <a:ext cx="6953865" cy="291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2499"/>
              </a:lnSpc>
            </a:pPr>
            <a:r>
              <a:rPr lang="en-US" sz="1600" dirty="0">
                <a:solidFill>
                  <a:srgbClr val="FAFFE7"/>
                </a:solidFill>
                <a:latin typeface="Quicksand"/>
                <a:ea typeface="Quicksand"/>
                <a:cs typeface="Quicksand"/>
                <a:sym typeface="Quicksand"/>
              </a:rPr>
              <a:t>Instructed by Andrew Dillon, PhD, Jen Moon, PhD, and Earl Huff, PhD </a:t>
            </a: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3CDC9C56-5BEE-4FA4-41DB-87FF13A13C45}"/>
              </a:ext>
            </a:extLst>
          </p:cNvPr>
          <p:cNvSpPr/>
          <p:nvPr/>
        </p:nvSpPr>
        <p:spPr>
          <a:xfrm rot="10800000" flipV="1">
            <a:off x="8814941" y="-278497"/>
            <a:ext cx="3377059" cy="3213884"/>
          </a:xfrm>
          <a:custGeom>
            <a:avLst/>
            <a:gdLst/>
            <a:ahLst/>
            <a:cxnLst/>
            <a:rect l="l" t="t" r="r" b="b"/>
            <a:pathLst>
              <a:path w="6402250" h="6402250">
                <a:moveTo>
                  <a:pt x="0" y="6402250"/>
                </a:moveTo>
                <a:lnTo>
                  <a:pt x="6402250" y="6402250"/>
                </a:lnTo>
                <a:lnTo>
                  <a:pt x="6402250" y="0"/>
                </a:lnTo>
                <a:lnTo>
                  <a:pt x="0" y="0"/>
                </a:lnTo>
                <a:lnTo>
                  <a:pt x="0" y="64022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BD4EFD96-144A-6F89-D21B-EB638709CBF3}"/>
              </a:ext>
            </a:extLst>
          </p:cNvPr>
          <p:cNvSpPr txBox="1"/>
          <p:nvPr/>
        </p:nvSpPr>
        <p:spPr>
          <a:xfrm>
            <a:off x="685799" y="3835219"/>
            <a:ext cx="5057865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2499"/>
              </a:lnSpc>
            </a:pPr>
            <a:r>
              <a:rPr lang="en-US" sz="2300" b="1" dirty="0">
                <a:solidFill>
                  <a:srgbClr val="98CBFF"/>
                </a:solidFill>
                <a:latin typeface="Quicksand"/>
                <a:ea typeface="Quicksand"/>
                <a:cs typeface="Quicksand"/>
                <a:sym typeface="Quicksand"/>
              </a:rPr>
              <a:t>April 17 | 1:30 – 2:30 PM CST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22EBD1-1829-EB8B-CACD-98D225FA248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357043" y="3758640"/>
            <a:ext cx="2017137" cy="2017137"/>
          </a:xfrm>
          <a:prstGeom prst="rect">
            <a:avLst/>
          </a:prstGeom>
          <a:ln w="117475">
            <a:solidFill>
              <a:schemeClr val="tx1">
                <a:alpha val="10000"/>
              </a:schemeClr>
            </a:solidFill>
          </a:ln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12F9ECC-3215-58E5-CECE-4CA2460BD86A}"/>
              </a:ext>
            </a:extLst>
          </p:cNvPr>
          <p:cNvSpPr/>
          <p:nvPr/>
        </p:nvSpPr>
        <p:spPr>
          <a:xfrm>
            <a:off x="685800" y="1416557"/>
            <a:ext cx="2233084" cy="650064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pc="100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WEBCAST</a:t>
            </a:r>
            <a:endParaRPr lang="en-US" sz="1600" spc="100" dirty="0">
              <a:solidFill>
                <a:srgbClr val="98CBFF"/>
              </a:solidFill>
              <a:latin typeface="Red Hat Display Medium" panose="02010303040201060303" pitchFamily="2" charset="0"/>
              <a:ea typeface="Red Hat Display Medium" panose="02010303040201060303" pitchFamily="2" charset="0"/>
              <a:cs typeface="Red Hat Display Medium" panose="020103030402010603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022FA4-0B2D-C3FC-A5C2-8B3CC18FEA90}"/>
              </a:ext>
            </a:extLst>
          </p:cNvPr>
          <p:cNvSpPr txBox="1"/>
          <p:nvPr/>
        </p:nvSpPr>
        <p:spPr>
          <a:xfrm>
            <a:off x="8930949" y="5971461"/>
            <a:ext cx="286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8FFE5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REGISTER TODAY!</a:t>
            </a:r>
          </a:p>
        </p:txBody>
      </p:sp>
    </p:spTree>
    <p:extLst>
      <p:ext uri="{BB962C8B-B14F-4D97-AF65-F5344CB8AC3E}">
        <p14:creationId xmlns:p14="http://schemas.microsoft.com/office/powerpoint/2010/main" val="4297267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A03CE2-9C17-704B-AFC3-805D4FCC4C32}"/>
              </a:ext>
            </a:extLst>
          </p:cNvPr>
          <p:cNvSpPr/>
          <p:nvPr/>
        </p:nvSpPr>
        <p:spPr>
          <a:xfrm>
            <a:off x="6331666" y="575354"/>
            <a:ext cx="5377117" cy="650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354F6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8B593-A610-F318-476B-916110D459C2}"/>
              </a:ext>
            </a:extLst>
          </p:cNvPr>
          <p:cNvSpPr txBox="1">
            <a:spLocks/>
          </p:cNvSpPr>
          <p:nvPr/>
        </p:nvSpPr>
        <p:spPr>
          <a:xfrm>
            <a:off x="307390" y="728075"/>
            <a:ext cx="6444475" cy="6825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b="1" dirty="0">
                <a:solidFill>
                  <a:srgbClr val="98CBFF"/>
                </a:solidFill>
                <a:latin typeface="Red Hat Display Black" panose="02010303040201060303" pitchFamily="2" charset="0"/>
                <a:ea typeface="Red Hat Display Black" panose="02010303040201060303" pitchFamily="2" charset="0"/>
                <a:cs typeface="Red Hat Display Black" panose="02010303040201060303" pitchFamily="2" charset="0"/>
              </a:rPr>
              <a:t>Find us at AERA 2025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98CBFF"/>
              </a:solidFill>
              <a:effectLst/>
              <a:uLnTx/>
              <a:uFillTx/>
              <a:latin typeface="Red Hat Display Black" panose="02010303040201060303" pitchFamily="2" charset="0"/>
              <a:ea typeface="Red Hat Display Black" panose="02010303040201060303" pitchFamily="2" charset="0"/>
              <a:cs typeface="Red Hat Display Black" panose="020103030402010603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369AF-18AB-3484-1C42-35CD57234CD7}"/>
              </a:ext>
            </a:extLst>
          </p:cNvPr>
          <p:cNvSpPr txBox="1"/>
          <p:nvPr/>
        </p:nvSpPr>
        <p:spPr>
          <a:xfrm>
            <a:off x="6453704" y="736927"/>
            <a:ext cx="51330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98CBFF"/>
                </a:solidFill>
                <a:latin typeface="Quicksand" pitchFamily="2" charset="77"/>
              </a:rPr>
              <a:t>nationaldisabilitycenter.org</a:t>
            </a:r>
            <a:r>
              <a:rPr lang="en-US" sz="1600" b="1" dirty="0">
                <a:solidFill>
                  <a:srgbClr val="98CBFF"/>
                </a:solidFill>
                <a:latin typeface="Quicksand" pitchFamily="2" charset="77"/>
              </a:rPr>
              <a:t>/research/aera-2025/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87686EE-8B06-0DFD-1E46-5E41E3FE541F}"/>
              </a:ext>
            </a:extLst>
          </p:cNvPr>
          <p:cNvSpPr/>
          <p:nvPr/>
        </p:nvSpPr>
        <p:spPr>
          <a:xfrm>
            <a:off x="416245" y="1566411"/>
            <a:ext cx="12475160" cy="4790710"/>
          </a:xfrm>
          <a:prstGeom prst="roundRect">
            <a:avLst>
              <a:gd name="adj" fmla="val 2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8FFE5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3141465-1F13-611C-EF65-7782A9342E00}"/>
              </a:ext>
            </a:extLst>
          </p:cNvPr>
          <p:cNvSpPr/>
          <p:nvPr/>
        </p:nvSpPr>
        <p:spPr>
          <a:xfrm flipH="1">
            <a:off x="844650" y="3452568"/>
            <a:ext cx="5160146" cy="546791"/>
          </a:xfrm>
          <a:prstGeom prst="roundRect">
            <a:avLst>
              <a:gd name="adj" fmla="val 15497"/>
            </a:avLst>
          </a:prstGeom>
          <a:solidFill>
            <a:srgbClr val="697A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60C2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53184B9-295B-9B06-13E1-779EFF6B6A1F}"/>
              </a:ext>
            </a:extLst>
          </p:cNvPr>
          <p:cNvSpPr/>
          <p:nvPr/>
        </p:nvSpPr>
        <p:spPr>
          <a:xfrm>
            <a:off x="6331666" y="1994488"/>
            <a:ext cx="83578" cy="1042511"/>
          </a:xfrm>
          <a:prstGeom prst="roundRect">
            <a:avLst>
              <a:gd name="adj" fmla="val 2381"/>
            </a:avLst>
          </a:prstGeom>
          <a:solidFill>
            <a:srgbClr val="CC6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60C2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B835460-416E-A24F-F99E-607B96994059}"/>
              </a:ext>
            </a:extLst>
          </p:cNvPr>
          <p:cNvSpPr/>
          <p:nvPr/>
        </p:nvSpPr>
        <p:spPr>
          <a:xfrm flipH="1">
            <a:off x="6575743" y="3452568"/>
            <a:ext cx="5151777" cy="546791"/>
          </a:xfrm>
          <a:prstGeom prst="roundRect">
            <a:avLst>
              <a:gd name="adj" fmla="val 15497"/>
            </a:avLst>
          </a:prstGeom>
          <a:solidFill>
            <a:srgbClr val="CC60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C60C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EF046-920A-FD6A-C57C-5581DDA85A65}"/>
              </a:ext>
            </a:extLst>
          </p:cNvPr>
          <p:cNvSpPr txBox="1"/>
          <p:nvPr/>
        </p:nvSpPr>
        <p:spPr>
          <a:xfrm>
            <a:off x="6592317" y="2037892"/>
            <a:ext cx="5469054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354F66"/>
                </a:solidFill>
                <a:effectLst/>
                <a:latin typeface="Quicksand" pitchFamily="2" charset="77"/>
              </a:rPr>
              <a:t>College Readiness and Academic Outcomes for Students who Use</a:t>
            </a:r>
          </a:p>
          <a:p>
            <a:r>
              <a:rPr lang="en-US" sz="2000" b="1" i="0" u="none" strike="noStrike" dirty="0">
                <a:solidFill>
                  <a:srgbClr val="354F66"/>
                </a:solidFill>
                <a:effectLst/>
                <a:latin typeface="Quicksand" pitchFamily="2" charset="77"/>
              </a:rPr>
              <a:t>Disability Services in Community Colleges </a:t>
            </a:r>
          </a:p>
          <a:p>
            <a:endParaRPr lang="en-US" sz="2000" b="1" i="0" u="none" strike="noStrike" dirty="0">
              <a:solidFill>
                <a:srgbClr val="354F66"/>
              </a:solidFill>
              <a:effectLst/>
              <a:latin typeface="Quicksand" pitchFamily="2" charset="77"/>
            </a:endParaRP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endParaRPr lang="en-US" b="1" dirty="0">
              <a:solidFill>
                <a:srgbClr val="354F66"/>
              </a:solidFill>
              <a:latin typeface="Quicksand" pitchFamily="2" charset="77"/>
            </a:endParaRPr>
          </a:p>
          <a:p>
            <a:pPr marR="0" algn="l"/>
            <a:r>
              <a:rPr lang="en-US" b="1" i="0" u="none" strike="noStrike" dirty="0">
                <a:solidFill>
                  <a:srgbClr val="F8FFE5"/>
                </a:solidFill>
                <a:effectLst/>
                <a:latin typeface="Quicksand" pitchFamily="2" charset="77"/>
              </a:rPr>
              <a:t>Date: Thursday April 24</a:t>
            </a:r>
            <a:r>
              <a:rPr lang="en-US" b="1" i="0" u="none" strike="noStrike" baseline="30000" dirty="0">
                <a:solidFill>
                  <a:srgbClr val="F8FFE5"/>
                </a:solidFill>
                <a:effectLst/>
                <a:latin typeface="Quicksand" pitchFamily="2" charset="77"/>
              </a:rPr>
              <a:t>th</a:t>
            </a:r>
            <a:r>
              <a:rPr lang="en-US" b="1" i="0" u="none" strike="noStrike" dirty="0">
                <a:solidFill>
                  <a:srgbClr val="F8FFE5"/>
                </a:solidFill>
                <a:effectLst/>
                <a:latin typeface="Quicksand" pitchFamily="2" charset="77"/>
              </a:rPr>
              <a:t> 1:45-3:15PM MST</a:t>
            </a:r>
          </a:p>
          <a:p>
            <a:pPr marR="0" algn="l"/>
            <a:endParaRPr lang="en-US" b="1" dirty="0">
              <a:solidFill>
                <a:srgbClr val="354F66"/>
              </a:solidFill>
              <a:latin typeface="Quicksand" pitchFamily="2" charset="77"/>
            </a:endParaRPr>
          </a:p>
          <a:p>
            <a:pPr marR="0" algn="l"/>
            <a:endParaRPr lang="en-US" b="1" i="0" u="none" strike="noStrike" dirty="0">
              <a:solidFill>
                <a:srgbClr val="354F66"/>
              </a:solidFill>
              <a:effectLst/>
              <a:latin typeface="Quicksand" pitchFamily="2" charset="77"/>
            </a:endParaRPr>
          </a:p>
          <a:p>
            <a:pPr marR="0" algn="l"/>
            <a:r>
              <a:rPr lang="en-US" b="1" i="0" u="none" strike="noStrike" dirty="0">
                <a:solidFill>
                  <a:srgbClr val="354F66"/>
                </a:solidFill>
                <a:effectLst/>
                <a:latin typeface="Quicksand" pitchFamily="2" charset="77"/>
              </a:rPr>
              <a:t>Speakers: North </a:t>
            </a:r>
            <a:r>
              <a:rPr lang="en-US" b="1" i="0" u="none" strike="noStrike" dirty="0" err="1">
                <a:solidFill>
                  <a:srgbClr val="354F66"/>
                </a:solidFill>
                <a:effectLst/>
                <a:latin typeface="Quicksand" pitchFamily="2" charset="77"/>
              </a:rPr>
              <a:t>Cooc</a:t>
            </a:r>
            <a:r>
              <a:rPr lang="en-US" b="1" dirty="0">
                <a:solidFill>
                  <a:srgbClr val="354F66"/>
                </a:solidFill>
                <a:latin typeface="Quicksand" pitchFamily="2" charset="77"/>
              </a:rPr>
              <a:t>, </a:t>
            </a:r>
            <a:r>
              <a:rPr lang="en-US" b="1" i="0" u="none" strike="noStrike" dirty="0">
                <a:solidFill>
                  <a:srgbClr val="354F66"/>
                </a:solidFill>
                <a:effectLst/>
                <a:latin typeface="Quicksand" pitchFamily="2" charset="77"/>
              </a:rPr>
              <a:t>Anna-Mari Fall, Greg J. Roberts, Denisa Gandara, Pierce Cappelli, Michael </a:t>
            </a:r>
            <a:r>
              <a:rPr lang="en-US" b="1" i="0" u="none" strike="noStrike" dirty="0" err="1">
                <a:solidFill>
                  <a:srgbClr val="354F66"/>
                </a:solidFill>
                <a:effectLst/>
                <a:latin typeface="Quicksand" pitchFamily="2" charset="77"/>
              </a:rPr>
              <a:t>Bohlig</a:t>
            </a:r>
            <a:r>
              <a:rPr lang="en-US" b="1" dirty="0">
                <a:solidFill>
                  <a:srgbClr val="354F66"/>
                </a:solidFill>
                <a:latin typeface="Quicksand" pitchFamily="2" charset="77"/>
              </a:rPr>
              <a:t>, </a:t>
            </a:r>
            <a:r>
              <a:rPr lang="en-US" b="1" i="0" u="none" strike="noStrike" dirty="0">
                <a:solidFill>
                  <a:srgbClr val="354F66"/>
                </a:solidFill>
                <a:effectLst/>
                <a:latin typeface="Quicksand" pitchFamily="2" charset="77"/>
              </a:rPr>
              <a:t>Stephanie W.</a:t>
            </a:r>
            <a:r>
              <a:rPr lang="en-US" b="1" i="0" u="none" strike="noStrike" dirty="0">
                <a:solidFill>
                  <a:srgbClr val="F8FFE5"/>
                </a:solidFill>
                <a:effectLst/>
                <a:latin typeface="Quicksand" pitchFamily="2" charset="77"/>
              </a:rPr>
              <a:t> </a:t>
            </a:r>
            <a:r>
              <a:rPr lang="en-US" b="1" i="0" u="none" strike="noStrike" dirty="0">
                <a:solidFill>
                  <a:srgbClr val="354F66"/>
                </a:solidFill>
                <a:effectLst/>
                <a:latin typeface="Quicksand" pitchFamily="2" charset="77"/>
              </a:rPr>
              <a:t>Cawthon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1FED21-690C-E3BE-5B52-4B3834BAAD9B}"/>
              </a:ext>
            </a:extLst>
          </p:cNvPr>
          <p:cNvSpPr/>
          <p:nvPr/>
        </p:nvSpPr>
        <p:spPr>
          <a:xfrm>
            <a:off x="672713" y="1994487"/>
            <a:ext cx="83578" cy="1042511"/>
          </a:xfrm>
          <a:prstGeom prst="roundRect">
            <a:avLst>
              <a:gd name="adj" fmla="val 2381"/>
            </a:avLst>
          </a:prstGeom>
          <a:solidFill>
            <a:srgbClr val="697A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97A0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DA85FE-FA44-0F90-6AF6-8D88D8BA0FB3}"/>
              </a:ext>
            </a:extLst>
          </p:cNvPr>
          <p:cNvSpPr txBox="1"/>
          <p:nvPr/>
        </p:nvSpPr>
        <p:spPr>
          <a:xfrm>
            <a:off x="844650" y="2035155"/>
            <a:ext cx="5579259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354F66"/>
                </a:solidFill>
                <a:effectLst/>
                <a:latin typeface="Quicksand" pitchFamily="2" charset="77"/>
              </a:rPr>
              <a:t>Access for All? Including the Student Perspective in Measures of Campus Accessibility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0" u="none" strike="noStrike" dirty="0">
              <a:solidFill>
                <a:srgbClr val="354F66"/>
              </a:solidFill>
              <a:effectLst/>
              <a:latin typeface="Quicksan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354F66"/>
              </a:solidFill>
              <a:latin typeface="Quicksand" pitchFamily="2" charset="77"/>
            </a:endParaRPr>
          </a:p>
          <a:p>
            <a:r>
              <a:rPr lang="en-US" b="1" i="0" u="none" strike="noStrike" dirty="0">
                <a:solidFill>
                  <a:srgbClr val="F8FFE5"/>
                </a:solidFill>
                <a:effectLst/>
                <a:latin typeface="Quicksand" pitchFamily="2" charset="77"/>
              </a:rPr>
              <a:t>Date: Wednesday April 23</a:t>
            </a:r>
            <a:r>
              <a:rPr lang="en-US" b="1" i="0" u="none" strike="noStrike" baseline="30000" dirty="0">
                <a:solidFill>
                  <a:srgbClr val="F8FFE5"/>
                </a:solidFill>
                <a:effectLst/>
                <a:latin typeface="Quicksand" pitchFamily="2" charset="77"/>
              </a:rPr>
              <a:t>rd</a:t>
            </a:r>
            <a:r>
              <a:rPr lang="en-US" b="1" i="0" u="none" strike="noStrike" dirty="0">
                <a:solidFill>
                  <a:srgbClr val="F8FFE5"/>
                </a:solidFill>
                <a:effectLst/>
                <a:latin typeface="Quicksand" pitchFamily="2" charset="77"/>
              </a:rPr>
              <a:t> 2:30-4:00PM MST</a:t>
            </a:r>
          </a:p>
          <a:p>
            <a:endParaRPr lang="en-US" b="1" dirty="0">
              <a:solidFill>
                <a:srgbClr val="354F66"/>
              </a:solidFill>
              <a:latin typeface="Quicksand" pitchFamily="2" charset="77"/>
            </a:endParaRPr>
          </a:p>
          <a:p>
            <a:endParaRPr lang="en-US" b="1" dirty="0">
              <a:solidFill>
                <a:srgbClr val="354F66"/>
              </a:solidFill>
              <a:latin typeface="Quicksand" pitchFamily="2" charset="77"/>
            </a:endParaRPr>
          </a:p>
          <a:p>
            <a:r>
              <a:rPr lang="en-US" b="1" i="0" u="none" strike="noStrike" dirty="0">
                <a:solidFill>
                  <a:srgbClr val="354F66"/>
                </a:solidFill>
                <a:effectLst/>
                <a:latin typeface="Quicksand" pitchFamily="2" charset="77"/>
              </a:rPr>
              <a:t>Speakers: Desirée Lama, Ryan A. Mata, Soren </a:t>
            </a:r>
            <a:r>
              <a:rPr lang="en-US" b="1" i="0" u="none" strike="noStrike" dirty="0" err="1">
                <a:solidFill>
                  <a:srgbClr val="354F66"/>
                </a:solidFill>
                <a:effectLst/>
                <a:latin typeface="Quicksand" pitchFamily="2" charset="77"/>
              </a:rPr>
              <a:t>Aldaco</a:t>
            </a:r>
            <a:r>
              <a:rPr lang="en-US" b="1" dirty="0">
                <a:solidFill>
                  <a:srgbClr val="354F66"/>
                </a:solidFill>
                <a:latin typeface="Quicksand" pitchFamily="2" charset="77"/>
              </a:rPr>
              <a:t>, </a:t>
            </a:r>
            <a:r>
              <a:rPr lang="en-US" b="1" i="0" u="none" strike="noStrike" dirty="0">
                <a:solidFill>
                  <a:srgbClr val="354F66"/>
                </a:solidFill>
                <a:effectLst/>
                <a:latin typeface="Quicksand" pitchFamily="2" charset="77"/>
              </a:rPr>
              <a:t>Lily Grace Alvarez, Madeline O'Grady, Stephanie W. Cawthon</a:t>
            </a:r>
          </a:p>
        </p:txBody>
      </p:sp>
    </p:spTree>
    <p:extLst>
      <p:ext uri="{BB962C8B-B14F-4D97-AF65-F5344CB8AC3E}">
        <p14:creationId xmlns:p14="http://schemas.microsoft.com/office/powerpoint/2010/main" val="2168239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4380</TotalTime>
  <Words>577</Words>
  <Application>Microsoft Macintosh PowerPoint</Application>
  <PresentationFormat>Widescreen</PresentationFormat>
  <Paragraphs>130</Paragraphs>
  <Slides>21</Slides>
  <Notes>9</Notes>
  <HiddenSlides>8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Courier New</vt:lpstr>
      <vt:lpstr>filson-soft</vt:lpstr>
      <vt:lpstr>Quicksand</vt:lpstr>
      <vt:lpstr>Red Hat Display Black</vt:lpstr>
      <vt:lpstr>Red Hat Display Bold</vt:lpstr>
      <vt:lpstr>Red Hat Display Bold Italics</vt:lpstr>
      <vt:lpstr>Red Hat Display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riegan</dc:creator>
  <cp:lastModifiedBy>Berry, Mytra</cp:lastModifiedBy>
  <cp:revision>25</cp:revision>
  <dcterms:created xsi:type="dcterms:W3CDTF">2023-10-09T21:46:50Z</dcterms:created>
  <dcterms:modified xsi:type="dcterms:W3CDTF">2025-02-21T17:42:56Z</dcterms:modified>
</cp:coreProperties>
</file>