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Inter" panose="020B0502030000000004" pitchFamily="34" charset="0"/>
      <p:regular r:id="rId22"/>
    </p:embeddedFont>
    <p:embeddedFont>
      <p:font typeface="Inter Bold" panose="020B0802030000000004" pitchFamily="34" charset="0"/>
      <p:regular r:id="rId23"/>
      <p:bold r:id="rId24"/>
    </p:embeddedFont>
    <p:embeddedFont>
      <p:font typeface="Lato Bold" panose="020F0502020204030203" pitchFamily="34" charset="0"/>
      <p:regular r:id="rId25"/>
      <p:bold r:id="rId26"/>
    </p:embeddedFont>
    <p:embeddedFont>
      <p:font typeface="Montserrat Classic Bold" pitchFamily="2" charset="77"/>
      <p:regular r:id="rId27"/>
      <p:bold r:id="rId28"/>
    </p:embeddedFont>
    <p:embeddedFont>
      <p:font typeface="Quicksand" pitchFamily="2" charset="77"/>
      <p:regular r:id="rId29"/>
      <p:bold r:id="rId30"/>
    </p:embeddedFont>
    <p:embeddedFont>
      <p:font typeface="Quicksand Bold" pitchFamily="2" charset="77"/>
      <p:regular r:id="rId31"/>
      <p:bold r:id="rId32"/>
      <p:italic r:id="rId33"/>
      <p:boldItalic r:id="rId34"/>
    </p:embeddedFont>
    <p:embeddedFont>
      <p:font typeface="Quicksand Medium" pitchFamily="2" charset="77"/>
      <p:regular r:id="rId35"/>
    </p:embeddedFont>
    <p:embeddedFont>
      <p:font typeface="Red Hat Display Bold" panose="02010803040201060303" pitchFamily="2" charset="77"/>
      <p:regular r:id="rId36"/>
      <p:bold r:id="rId37"/>
    </p:embeddedFont>
    <p:embeddedFont>
      <p:font typeface="Red Hat Display Bold Italics" panose="020108030402010D0303" pitchFamily="2" charset="77"/>
      <p:regular r:id="rId38"/>
      <p:bold r:id="rId39"/>
      <p:italic r:id="rId40"/>
      <p:boldItalic r:id="rId41"/>
    </p:embeddedFont>
    <p:embeddedFont>
      <p:font typeface="Red Hat Display Medium" panose="02010303040201060303" pitchFamily="2" charset="0"/>
      <p:regular r:id="rId42"/>
      <p: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589" autoAdjust="0"/>
  </p:normalViewPr>
  <p:slideViewPr>
    <p:cSldViewPr>
      <p:cViewPr varScale="1">
        <p:scale>
          <a:sx n="80" d="100"/>
          <a:sy n="80" d="100"/>
        </p:scale>
        <p:origin x="52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slide" Target="slides/slide20.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2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hyperlink" Target="https://stephaniecawthon.com" TargetMode="External"/><Relationship Id="rId3" Type="http://schemas.openxmlformats.org/officeDocument/2006/relationships/image" Target="../media/image33.svg"/><Relationship Id="rId7" Type="http://schemas.openxmlformats.org/officeDocument/2006/relationships/image" Target="../media/image37.png"/><Relationship Id="rId12" Type="http://schemas.openxmlformats.org/officeDocument/2006/relationships/hyperlink" Target="https://nationaldisabilitycenter.org" TargetMode="Externa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hyperlink" Target="https://education.utexas.edu/faculty/stephanie_cawthon/" TargetMode="External"/><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2.svg"/><Relationship Id="rId7"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44.sv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sv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7.svg"/></Relationships>
</file>

<file path=ppt/slides/_rels/slide18.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hyperlink" Target="https://nationaldisabilitycenter.org/event-access/" TargetMode="External"/><Relationship Id="rId4" Type="http://schemas.openxmlformats.org/officeDocument/2006/relationships/image" Target="../media/image6.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sv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4F66"/>
        </a:solidFill>
        <a:effectLst/>
      </p:bgPr>
    </p:bg>
    <p:spTree>
      <p:nvGrpSpPr>
        <p:cNvPr id="1" name=""/>
        <p:cNvGrpSpPr/>
        <p:nvPr/>
      </p:nvGrpSpPr>
      <p:grpSpPr>
        <a:xfrm>
          <a:off x="0" y="0"/>
          <a:ext cx="0" cy="0"/>
          <a:chOff x="0" y="0"/>
          <a:chExt cx="0" cy="0"/>
        </a:xfrm>
      </p:grpSpPr>
      <p:grpSp>
        <p:nvGrpSpPr>
          <p:cNvPr id="2" name="Group 2"/>
          <p:cNvGrpSpPr/>
          <p:nvPr/>
        </p:nvGrpSpPr>
        <p:grpSpPr>
          <a:xfrm>
            <a:off x="12851828" y="7015348"/>
            <a:ext cx="6287484" cy="6287484"/>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99CCFF"/>
            </a:solidFill>
            <a:ln w="466725" cap="sq">
              <a:solidFill>
                <a:srgbClr val="99CCFF"/>
              </a:solidFill>
              <a:prstDash val="solid"/>
              <a:miter/>
            </a:ln>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5" name="Freeform 5"/>
          <p:cNvSpPr/>
          <p:nvPr/>
        </p:nvSpPr>
        <p:spPr>
          <a:xfrm>
            <a:off x="846838" y="1028700"/>
            <a:ext cx="4863732" cy="929204"/>
          </a:xfrm>
          <a:custGeom>
            <a:avLst/>
            <a:gdLst/>
            <a:ahLst/>
            <a:cxnLst/>
            <a:rect l="l" t="t" r="r" b="b"/>
            <a:pathLst>
              <a:path w="4863732" h="929204">
                <a:moveTo>
                  <a:pt x="0" y="0"/>
                </a:moveTo>
                <a:lnTo>
                  <a:pt x="4863732" y="0"/>
                </a:lnTo>
                <a:lnTo>
                  <a:pt x="4863732" y="929204"/>
                </a:lnTo>
                <a:lnTo>
                  <a:pt x="0" y="929204"/>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1028700" y="4708294"/>
            <a:ext cx="12898247" cy="1874520"/>
          </a:xfrm>
          <a:prstGeom prst="rect">
            <a:avLst/>
          </a:prstGeom>
        </p:spPr>
        <p:txBody>
          <a:bodyPr lIns="0" tIns="0" rIns="0" bIns="0" rtlCol="0" anchor="t">
            <a:spAutoFit/>
          </a:bodyPr>
          <a:lstStyle/>
          <a:p>
            <a:pPr algn="l">
              <a:lnSpc>
                <a:spcPts val="7440"/>
              </a:lnSpc>
            </a:pPr>
            <a:r>
              <a:rPr lang="en-US" sz="6000" b="1">
                <a:solidFill>
                  <a:srgbClr val="FAFFE7"/>
                </a:solidFill>
                <a:latin typeface="Red Hat Display Bold"/>
                <a:ea typeface="Red Hat Display Bold"/>
                <a:cs typeface="Red Hat Display Bold"/>
                <a:sym typeface="Red Hat Display Bold"/>
              </a:rPr>
              <a:t>Title of Document</a:t>
            </a:r>
          </a:p>
          <a:p>
            <a:pPr algn="l">
              <a:lnSpc>
                <a:spcPts val="7440"/>
              </a:lnSpc>
            </a:pPr>
            <a:r>
              <a:rPr lang="en-US" sz="6000" b="1">
                <a:solidFill>
                  <a:srgbClr val="FAFFE7"/>
                </a:solidFill>
                <a:latin typeface="Red Hat Display Bold"/>
                <a:ea typeface="Red Hat Display Bold"/>
                <a:cs typeface="Red Hat Display Bold"/>
                <a:sym typeface="Red Hat Display Bold"/>
              </a:rPr>
              <a:t>2nd Row</a:t>
            </a:r>
          </a:p>
        </p:txBody>
      </p:sp>
      <p:sp>
        <p:nvSpPr>
          <p:cNvPr id="7" name="Freeform 7"/>
          <p:cNvSpPr/>
          <p:nvPr/>
        </p:nvSpPr>
        <p:spPr>
          <a:xfrm flipV="1">
            <a:off x="12851828" y="3559392"/>
            <a:ext cx="6402250" cy="6402250"/>
          </a:xfrm>
          <a:custGeom>
            <a:avLst/>
            <a:gdLst/>
            <a:ahLst/>
            <a:cxnLst/>
            <a:rect l="l" t="t" r="r" b="b"/>
            <a:pathLst>
              <a:path w="6402250" h="6402250">
                <a:moveTo>
                  <a:pt x="0" y="6402250"/>
                </a:moveTo>
                <a:lnTo>
                  <a:pt x="6402250" y="6402250"/>
                </a:lnTo>
                <a:lnTo>
                  <a:pt x="6402250" y="0"/>
                </a:lnTo>
                <a:lnTo>
                  <a:pt x="0" y="0"/>
                </a:lnTo>
                <a:lnTo>
                  <a:pt x="0" y="640225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8" name="Group 8"/>
          <p:cNvGrpSpPr/>
          <p:nvPr/>
        </p:nvGrpSpPr>
        <p:grpSpPr>
          <a:xfrm>
            <a:off x="14244081" y="8014557"/>
            <a:ext cx="3617743" cy="361774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354F66"/>
            </a:solidFill>
            <a:ln w="466725" cap="sq">
              <a:solidFill>
                <a:srgbClr val="354F66"/>
              </a:solidFill>
              <a:prstDash val="solid"/>
              <a:miter/>
            </a:ln>
          </p:spPr>
          <p:txBody>
            <a:bodyPr/>
            <a:lstStyle/>
            <a:p>
              <a:endParaRPr lang="en-US"/>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11" name="TextBox 11"/>
          <p:cNvSpPr txBox="1"/>
          <p:nvPr/>
        </p:nvSpPr>
        <p:spPr>
          <a:xfrm>
            <a:off x="1028700" y="3713711"/>
            <a:ext cx="1646805" cy="351603"/>
          </a:xfrm>
          <a:prstGeom prst="rect">
            <a:avLst/>
          </a:prstGeom>
        </p:spPr>
        <p:txBody>
          <a:bodyPr lIns="0" tIns="0" rIns="0" bIns="0" rtlCol="0" anchor="t">
            <a:spAutoFit/>
          </a:bodyPr>
          <a:lstStyle/>
          <a:p>
            <a:pPr algn="l">
              <a:lnSpc>
                <a:spcPts val="2726"/>
              </a:lnSpc>
            </a:pPr>
            <a:r>
              <a:rPr lang="en-US" sz="2392" b="1">
                <a:solidFill>
                  <a:srgbClr val="99CCFF"/>
                </a:solidFill>
                <a:latin typeface="Montserrat Classic Bold"/>
                <a:ea typeface="Montserrat Classic Bold"/>
                <a:cs typeface="Montserrat Classic Bold"/>
                <a:sym typeface="Montserrat Classic Bold"/>
              </a:rPr>
              <a:t>SUBTITLE</a:t>
            </a:r>
          </a:p>
        </p:txBody>
      </p:sp>
      <p:sp>
        <p:nvSpPr>
          <p:cNvPr id="12" name="TextBox 12"/>
          <p:cNvSpPr txBox="1"/>
          <p:nvPr/>
        </p:nvSpPr>
        <p:spPr>
          <a:xfrm>
            <a:off x="1028700" y="8613825"/>
            <a:ext cx="7586797" cy="447675"/>
          </a:xfrm>
          <a:prstGeom prst="rect">
            <a:avLst/>
          </a:prstGeom>
        </p:spPr>
        <p:txBody>
          <a:bodyPr lIns="0" tIns="0" rIns="0" bIns="0" rtlCol="0" anchor="t">
            <a:spAutoFit/>
          </a:bodyPr>
          <a:lstStyle/>
          <a:p>
            <a:pPr algn="just">
              <a:lnSpc>
                <a:spcPts val="3749"/>
              </a:lnSpc>
            </a:pPr>
            <a:r>
              <a:rPr lang="en-US" sz="2499" b="1">
                <a:solidFill>
                  <a:srgbClr val="FAFFE7"/>
                </a:solidFill>
                <a:latin typeface="Quicksand Bold"/>
                <a:ea typeface="Quicksand Bold"/>
                <a:cs typeface="Quicksand Bold"/>
                <a:sym typeface="Quicksand Bold"/>
              </a:rPr>
              <a:t>Stephanie W. Cawthon, PhD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2159732" y="4786498"/>
            <a:ext cx="7249012" cy="7249012"/>
          </a:xfrm>
          <a:custGeom>
            <a:avLst/>
            <a:gdLst/>
            <a:ahLst/>
            <a:cxnLst/>
            <a:rect l="l" t="t" r="r" b="b"/>
            <a:pathLst>
              <a:path w="7249012" h="7249012">
                <a:moveTo>
                  <a:pt x="0" y="7249012"/>
                </a:moveTo>
                <a:lnTo>
                  <a:pt x="7249011" y="7249012"/>
                </a:lnTo>
                <a:lnTo>
                  <a:pt x="7249011" y="0"/>
                </a:lnTo>
                <a:lnTo>
                  <a:pt x="0" y="0"/>
                </a:lnTo>
                <a:lnTo>
                  <a:pt x="0" y="724901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424767" y="3298607"/>
            <a:ext cx="4765692" cy="5329146"/>
            <a:chOff x="0" y="0"/>
            <a:chExt cx="1291439" cy="1444128"/>
          </a:xfrm>
        </p:grpSpPr>
        <p:sp>
          <p:nvSpPr>
            <p:cNvPr id="4" name="Freeform 4"/>
            <p:cNvSpPr/>
            <p:nvPr/>
          </p:nvSpPr>
          <p:spPr>
            <a:xfrm>
              <a:off x="0" y="0"/>
              <a:ext cx="1291439" cy="1444128"/>
            </a:xfrm>
            <a:custGeom>
              <a:avLst/>
              <a:gdLst/>
              <a:ahLst/>
              <a:cxnLst/>
              <a:rect l="l" t="t" r="r" b="b"/>
              <a:pathLst>
                <a:path w="1291439" h="1444128">
                  <a:moveTo>
                    <a:pt x="34115" y="0"/>
                  </a:moveTo>
                  <a:lnTo>
                    <a:pt x="1257325" y="0"/>
                  </a:lnTo>
                  <a:cubicBezTo>
                    <a:pt x="1266372" y="0"/>
                    <a:pt x="1275050" y="3594"/>
                    <a:pt x="1281447" y="9992"/>
                  </a:cubicBezTo>
                  <a:cubicBezTo>
                    <a:pt x="1287845" y="16390"/>
                    <a:pt x="1291439" y="25067"/>
                    <a:pt x="1291439" y="34115"/>
                  </a:cubicBezTo>
                  <a:lnTo>
                    <a:pt x="1291439" y="1410013"/>
                  </a:lnTo>
                  <a:cubicBezTo>
                    <a:pt x="1291439" y="1419061"/>
                    <a:pt x="1287845" y="1427738"/>
                    <a:pt x="1281447" y="1434136"/>
                  </a:cubicBezTo>
                  <a:cubicBezTo>
                    <a:pt x="1275050" y="1440534"/>
                    <a:pt x="1266372" y="1444128"/>
                    <a:pt x="1257325" y="1444128"/>
                  </a:cubicBezTo>
                  <a:lnTo>
                    <a:pt x="34115" y="1444128"/>
                  </a:lnTo>
                  <a:cubicBezTo>
                    <a:pt x="25067" y="1444128"/>
                    <a:pt x="16390" y="1440534"/>
                    <a:pt x="9992" y="1434136"/>
                  </a:cubicBezTo>
                  <a:cubicBezTo>
                    <a:pt x="3594" y="1427738"/>
                    <a:pt x="0" y="1419061"/>
                    <a:pt x="0" y="1410013"/>
                  </a:cubicBezTo>
                  <a:lnTo>
                    <a:pt x="0" y="34115"/>
                  </a:lnTo>
                  <a:cubicBezTo>
                    <a:pt x="0" y="25067"/>
                    <a:pt x="3594" y="16390"/>
                    <a:pt x="9992" y="9992"/>
                  </a:cubicBezTo>
                  <a:cubicBezTo>
                    <a:pt x="16390" y="3594"/>
                    <a:pt x="25067" y="0"/>
                    <a:pt x="34115" y="0"/>
                  </a:cubicBezTo>
                  <a:close/>
                </a:path>
              </a:pathLst>
            </a:custGeom>
            <a:solidFill>
              <a:srgbClr val="CC60C2"/>
            </a:solidFill>
          </p:spPr>
          <p:txBody>
            <a:bodyPr/>
            <a:lstStyle/>
            <a:p>
              <a:endParaRPr lang="en-US"/>
            </a:p>
          </p:txBody>
        </p:sp>
        <p:sp>
          <p:nvSpPr>
            <p:cNvPr id="5" name="TextBox 5"/>
            <p:cNvSpPr txBox="1"/>
            <p:nvPr/>
          </p:nvSpPr>
          <p:spPr>
            <a:xfrm>
              <a:off x="0" y="-47625"/>
              <a:ext cx="1291439" cy="1491753"/>
            </a:xfrm>
            <a:prstGeom prst="rect">
              <a:avLst/>
            </a:prstGeom>
          </p:spPr>
          <p:txBody>
            <a:bodyPr lIns="50800" tIns="50800" rIns="50800" bIns="50800" rtlCol="0" anchor="ctr"/>
            <a:lstStyle/>
            <a:p>
              <a:pPr algn="ctr">
                <a:lnSpc>
                  <a:spcPts val="2800"/>
                </a:lnSpc>
              </a:pPr>
              <a:endParaRPr/>
            </a:p>
          </p:txBody>
        </p:sp>
      </p:grpSp>
      <p:sp>
        <p:nvSpPr>
          <p:cNvPr id="6" name="Freeform 6"/>
          <p:cNvSpPr/>
          <p:nvPr/>
        </p:nvSpPr>
        <p:spPr>
          <a:xfrm>
            <a:off x="1028700" y="6714784"/>
            <a:ext cx="5516738" cy="3361269"/>
          </a:xfrm>
          <a:custGeom>
            <a:avLst/>
            <a:gdLst/>
            <a:ahLst/>
            <a:cxnLst/>
            <a:rect l="l" t="t" r="r" b="b"/>
            <a:pathLst>
              <a:path w="5516738" h="3361269">
                <a:moveTo>
                  <a:pt x="0" y="0"/>
                </a:moveTo>
                <a:lnTo>
                  <a:pt x="5516738" y="0"/>
                </a:lnTo>
                <a:lnTo>
                  <a:pt x="5516738" y="3361269"/>
                </a:lnTo>
                <a:lnTo>
                  <a:pt x="0" y="3361269"/>
                </a:lnTo>
                <a:lnTo>
                  <a:pt x="0" y="0"/>
                </a:lnTo>
                <a:close/>
              </a:path>
            </a:pathLst>
          </a:custGeom>
          <a:blipFill>
            <a:blip r:embed="rId4"/>
            <a:stretch>
              <a:fillRect r="-715" b="-834"/>
            </a:stretch>
          </a:blipFill>
        </p:spPr>
        <p:txBody>
          <a:bodyPr/>
          <a:lstStyle/>
          <a:p>
            <a:endParaRPr lang="en-US"/>
          </a:p>
        </p:txBody>
      </p:sp>
      <p:sp>
        <p:nvSpPr>
          <p:cNvPr id="7" name="Freeform 7"/>
          <p:cNvSpPr/>
          <p:nvPr/>
        </p:nvSpPr>
        <p:spPr>
          <a:xfrm flipH="1">
            <a:off x="14117822" y="-552260"/>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7038151" y="7367541"/>
            <a:ext cx="911022" cy="911022"/>
          </a:xfrm>
          <a:custGeom>
            <a:avLst/>
            <a:gdLst/>
            <a:ahLst/>
            <a:cxnLst/>
            <a:rect l="l" t="t" r="r" b="b"/>
            <a:pathLst>
              <a:path w="911022" h="911022">
                <a:moveTo>
                  <a:pt x="0" y="0"/>
                </a:moveTo>
                <a:lnTo>
                  <a:pt x="911023" y="0"/>
                </a:lnTo>
                <a:lnTo>
                  <a:pt x="911023" y="911022"/>
                </a:lnTo>
                <a:lnTo>
                  <a:pt x="0" y="911022"/>
                </a:lnTo>
                <a:lnTo>
                  <a:pt x="0" y="0"/>
                </a:lnTo>
                <a:close/>
              </a:path>
            </a:pathLst>
          </a:custGeom>
          <a:blipFill>
            <a:blip r:embed="rId7"/>
            <a:stretch>
              <a:fillRect/>
            </a:stretch>
          </a:blipFill>
        </p:spPr>
        <p:txBody>
          <a:bodyPr/>
          <a:lstStyle/>
          <a:p>
            <a:endParaRPr lang="en-US"/>
          </a:p>
        </p:txBody>
      </p:sp>
      <p:sp>
        <p:nvSpPr>
          <p:cNvPr id="9" name="Freeform 9"/>
          <p:cNvSpPr/>
          <p:nvPr/>
        </p:nvSpPr>
        <p:spPr>
          <a:xfrm>
            <a:off x="7027740" y="2770533"/>
            <a:ext cx="1181591" cy="664373"/>
          </a:xfrm>
          <a:custGeom>
            <a:avLst/>
            <a:gdLst/>
            <a:ahLst/>
            <a:cxnLst/>
            <a:rect l="l" t="t" r="r" b="b"/>
            <a:pathLst>
              <a:path w="1181591" h="664373">
                <a:moveTo>
                  <a:pt x="0" y="0"/>
                </a:moveTo>
                <a:lnTo>
                  <a:pt x="1181591" y="0"/>
                </a:lnTo>
                <a:lnTo>
                  <a:pt x="1181591" y="664374"/>
                </a:lnTo>
                <a:lnTo>
                  <a:pt x="0" y="664374"/>
                </a:lnTo>
                <a:lnTo>
                  <a:pt x="0" y="0"/>
                </a:lnTo>
                <a:close/>
              </a:path>
            </a:pathLst>
          </a:custGeom>
          <a:blipFill>
            <a:blip r:embed="rId8"/>
            <a:stretch>
              <a:fillRect l="-20594" t="-37581" r="-19450" b="-34285"/>
            </a:stretch>
          </a:blipFill>
        </p:spPr>
        <p:txBody>
          <a:bodyPr/>
          <a:lstStyle/>
          <a:p>
            <a:endParaRPr lang="en-US"/>
          </a:p>
        </p:txBody>
      </p:sp>
      <p:sp>
        <p:nvSpPr>
          <p:cNvPr id="10" name="Freeform 10"/>
          <p:cNvSpPr/>
          <p:nvPr/>
        </p:nvSpPr>
        <p:spPr>
          <a:xfrm>
            <a:off x="7038151" y="5562092"/>
            <a:ext cx="1023754" cy="462958"/>
          </a:xfrm>
          <a:custGeom>
            <a:avLst/>
            <a:gdLst/>
            <a:ahLst/>
            <a:cxnLst/>
            <a:rect l="l" t="t" r="r" b="b"/>
            <a:pathLst>
              <a:path w="1023754" h="462958">
                <a:moveTo>
                  <a:pt x="0" y="0"/>
                </a:moveTo>
                <a:lnTo>
                  <a:pt x="1023754" y="0"/>
                </a:lnTo>
                <a:lnTo>
                  <a:pt x="1023754" y="462957"/>
                </a:lnTo>
                <a:lnTo>
                  <a:pt x="0" y="462957"/>
                </a:lnTo>
                <a:lnTo>
                  <a:pt x="0" y="0"/>
                </a:lnTo>
                <a:close/>
              </a:path>
            </a:pathLst>
          </a:custGeom>
          <a:blipFill>
            <a:blip r:embed="rId9"/>
            <a:stretch>
              <a:fillRect l="-6602" t="-69362" b="-66324"/>
            </a:stretch>
          </a:blipFill>
        </p:spPr>
        <p:txBody>
          <a:bodyPr/>
          <a:lstStyle/>
          <a:p>
            <a:endParaRPr lang="en-US"/>
          </a:p>
        </p:txBody>
      </p:sp>
      <p:sp>
        <p:nvSpPr>
          <p:cNvPr id="11" name="TextBox 11"/>
          <p:cNvSpPr txBox="1"/>
          <p:nvPr/>
        </p:nvSpPr>
        <p:spPr>
          <a:xfrm>
            <a:off x="1451777" y="1019175"/>
            <a:ext cx="6509818" cy="800100"/>
          </a:xfrm>
          <a:prstGeom prst="rect">
            <a:avLst/>
          </a:prstGeom>
        </p:spPr>
        <p:txBody>
          <a:bodyPr lIns="0" tIns="0" rIns="0" bIns="0" rtlCol="0" anchor="t">
            <a:spAutoFit/>
          </a:bodyPr>
          <a:lstStyle/>
          <a:p>
            <a:pPr algn="l">
              <a:lnSpc>
                <a:spcPts val="6239"/>
              </a:lnSpc>
            </a:pPr>
            <a:r>
              <a:rPr lang="en-US" sz="5199" b="1">
                <a:solidFill>
                  <a:srgbClr val="354F66"/>
                </a:solidFill>
                <a:latin typeface="Red Hat Display Bold"/>
                <a:ea typeface="Red Hat Display Bold"/>
                <a:cs typeface="Red Hat Display Bold"/>
                <a:sym typeface="Red Hat Display Bold"/>
              </a:rPr>
              <a:t>About the Instructor</a:t>
            </a:r>
          </a:p>
        </p:txBody>
      </p:sp>
      <p:sp>
        <p:nvSpPr>
          <p:cNvPr id="12" name="Freeform 12"/>
          <p:cNvSpPr/>
          <p:nvPr/>
        </p:nvSpPr>
        <p:spPr>
          <a:xfrm>
            <a:off x="1420642" y="1951315"/>
            <a:ext cx="4773942" cy="5926977"/>
          </a:xfrm>
          <a:custGeom>
            <a:avLst/>
            <a:gdLst/>
            <a:ahLst/>
            <a:cxnLst/>
            <a:rect l="l" t="t" r="r" b="b"/>
            <a:pathLst>
              <a:path w="4773942" h="5926977">
                <a:moveTo>
                  <a:pt x="0" y="0"/>
                </a:moveTo>
                <a:lnTo>
                  <a:pt x="4773942" y="0"/>
                </a:lnTo>
                <a:lnTo>
                  <a:pt x="4773942" y="5926977"/>
                </a:lnTo>
                <a:lnTo>
                  <a:pt x="0" y="5926977"/>
                </a:lnTo>
                <a:lnTo>
                  <a:pt x="0" y="0"/>
                </a:lnTo>
                <a:close/>
              </a:path>
            </a:pathLst>
          </a:custGeom>
          <a:blipFill>
            <a:blip r:embed="rId10"/>
            <a:stretch>
              <a:fillRect t="-367" b="-367"/>
            </a:stretch>
          </a:blipFill>
        </p:spPr>
        <p:txBody>
          <a:bodyPr/>
          <a:lstStyle/>
          <a:p>
            <a:endParaRPr lang="en-US"/>
          </a:p>
        </p:txBody>
      </p:sp>
      <p:sp>
        <p:nvSpPr>
          <p:cNvPr id="13" name="TextBox 13"/>
          <p:cNvSpPr txBox="1"/>
          <p:nvPr/>
        </p:nvSpPr>
        <p:spPr>
          <a:xfrm>
            <a:off x="1639243" y="8212431"/>
            <a:ext cx="4336739" cy="501650"/>
          </a:xfrm>
          <a:prstGeom prst="rect">
            <a:avLst/>
          </a:prstGeom>
        </p:spPr>
        <p:txBody>
          <a:bodyPr lIns="0" tIns="0" rIns="0" bIns="0" rtlCol="0" anchor="t">
            <a:spAutoFit/>
          </a:bodyPr>
          <a:lstStyle/>
          <a:p>
            <a:pPr algn="ctr">
              <a:lnSpc>
                <a:spcPts val="4225"/>
              </a:lnSpc>
            </a:pPr>
            <a:r>
              <a:rPr lang="en-US" sz="2500" b="1">
                <a:solidFill>
                  <a:srgbClr val="354F66"/>
                </a:solidFill>
                <a:latin typeface="Red Hat Display Bold"/>
                <a:ea typeface="Red Hat Display Bold"/>
                <a:cs typeface="Red Hat Display Bold"/>
                <a:sym typeface="Red Hat Display Bold"/>
              </a:rPr>
              <a:t>Stephanie W. Cawthon, PhD</a:t>
            </a:r>
          </a:p>
        </p:txBody>
      </p:sp>
      <p:sp>
        <p:nvSpPr>
          <p:cNvPr id="14" name="TextBox 14"/>
          <p:cNvSpPr txBox="1"/>
          <p:nvPr/>
        </p:nvSpPr>
        <p:spPr>
          <a:xfrm>
            <a:off x="7038151" y="3694612"/>
            <a:ext cx="7368029" cy="1406525"/>
          </a:xfrm>
          <a:prstGeom prst="rect">
            <a:avLst/>
          </a:prstGeom>
        </p:spPr>
        <p:txBody>
          <a:bodyPr lIns="0" tIns="0" rIns="0" bIns="0" rtlCol="0" anchor="t">
            <a:spAutoFit/>
          </a:bodyPr>
          <a:lstStyle/>
          <a:p>
            <a:pPr algn="l">
              <a:lnSpc>
                <a:spcPts val="2800"/>
              </a:lnSpc>
            </a:pPr>
            <a:r>
              <a:rPr lang="en-US" sz="2000">
                <a:solidFill>
                  <a:srgbClr val="354F66"/>
                </a:solidFill>
                <a:latin typeface="Quicksand"/>
                <a:ea typeface="Quicksand"/>
                <a:cs typeface="Quicksand"/>
                <a:sym typeface="Quicksand"/>
              </a:rPr>
              <a:t>Professor and Graduate Advisor</a:t>
            </a:r>
          </a:p>
          <a:p>
            <a:pPr algn="l">
              <a:lnSpc>
                <a:spcPts val="2800"/>
              </a:lnSpc>
            </a:pPr>
            <a:r>
              <a:rPr lang="en-US" sz="2000">
                <a:solidFill>
                  <a:srgbClr val="354F66"/>
                </a:solidFill>
                <a:latin typeface="Quicksand"/>
                <a:ea typeface="Quicksand"/>
                <a:cs typeface="Quicksand"/>
                <a:sym typeface="Quicksand"/>
              </a:rPr>
              <a:t>Catherine Mae Parker Centennial Professor in Education</a:t>
            </a:r>
          </a:p>
          <a:p>
            <a:pPr algn="l">
              <a:lnSpc>
                <a:spcPts val="2800"/>
              </a:lnSpc>
            </a:pPr>
            <a:r>
              <a:rPr lang="en-US" sz="2000">
                <a:solidFill>
                  <a:srgbClr val="354F66"/>
                </a:solidFill>
                <a:latin typeface="Quicksand"/>
                <a:ea typeface="Quicksand"/>
                <a:cs typeface="Quicksand"/>
                <a:sym typeface="Quicksand"/>
              </a:rPr>
              <a:t>Department of Educational Psychology</a:t>
            </a:r>
          </a:p>
          <a:p>
            <a:pPr algn="l">
              <a:lnSpc>
                <a:spcPts val="2800"/>
              </a:lnSpc>
            </a:pPr>
            <a:r>
              <a:rPr lang="en-US" sz="2000" b="1" u="sng">
                <a:solidFill>
                  <a:srgbClr val="354F66"/>
                </a:solidFill>
                <a:latin typeface="Quicksand Bold"/>
                <a:ea typeface="Quicksand Bold"/>
                <a:cs typeface="Quicksand Bold"/>
                <a:sym typeface="Quicksand Bold"/>
                <a:hlinkClick r:id="rId11" tooltip="https://education.utexas.edu/faculty/stephanie_cawthon/"/>
              </a:rPr>
              <a:t>The University of Texas At Austin</a:t>
            </a:r>
          </a:p>
        </p:txBody>
      </p:sp>
      <p:sp>
        <p:nvSpPr>
          <p:cNvPr id="15" name="TextBox 15"/>
          <p:cNvSpPr txBox="1"/>
          <p:nvPr/>
        </p:nvSpPr>
        <p:spPr>
          <a:xfrm>
            <a:off x="7027740" y="6284754"/>
            <a:ext cx="7368029" cy="701675"/>
          </a:xfrm>
          <a:prstGeom prst="rect">
            <a:avLst/>
          </a:prstGeom>
        </p:spPr>
        <p:txBody>
          <a:bodyPr lIns="0" tIns="0" rIns="0" bIns="0" rtlCol="0" anchor="t">
            <a:spAutoFit/>
          </a:bodyPr>
          <a:lstStyle/>
          <a:p>
            <a:pPr marL="0" lvl="0" indent="0" algn="l">
              <a:lnSpc>
                <a:spcPts val="2800"/>
              </a:lnSpc>
              <a:spcBef>
                <a:spcPct val="0"/>
              </a:spcBef>
            </a:pPr>
            <a:r>
              <a:rPr lang="en-US" sz="2000">
                <a:solidFill>
                  <a:srgbClr val="354F66"/>
                </a:solidFill>
                <a:latin typeface="Quicksand"/>
                <a:ea typeface="Quicksand"/>
                <a:cs typeface="Quicksand"/>
                <a:sym typeface="Quicksand"/>
              </a:rPr>
              <a:t>Executive Director</a:t>
            </a:r>
          </a:p>
          <a:p>
            <a:pPr marL="0" lvl="0" indent="0" algn="l">
              <a:lnSpc>
                <a:spcPts val="2800"/>
              </a:lnSpc>
              <a:spcBef>
                <a:spcPct val="0"/>
              </a:spcBef>
            </a:pPr>
            <a:r>
              <a:rPr lang="en-US" sz="2000" b="1" u="sng" strike="noStrike">
                <a:solidFill>
                  <a:srgbClr val="354F66"/>
                </a:solidFill>
                <a:latin typeface="Quicksand Bold"/>
                <a:ea typeface="Quicksand Bold"/>
                <a:cs typeface="Quicksand Bold"/>
                <a:sym typeface="Quicksand Bold"/>
                <a:hlinkClick r:id="rId12" tooltip="https://nationaldisabilitycenter.org"/>
              </a:rPr>
              <a:t>National Disability Center for Student Success</a:t>
            </a:r>
          </a:p>
        </p:txBody>
      </p:sp>
      <p:sp>
        <p:nvSpPr>
          <p:cNvPr id="16" name="TextBox 16"/>
          <p:cNvSpPr txBox="1"/>
          <p:nvPr/>
        </p:nvSpPr>
        <p:spPr>
          <a:xfrm>
            <a:off x="2469870" y="8855595"/>
            <a:ext cx="2617771" cy="381346"/>
          </a:xfrm>
          <a:prstGeom prst="rect">
            <a:avLst/>
          </a:prstGeom>
        </p:spPr>
        <p:txBody>
          <a:bodyPr lIns="0" tIns="0" rIns="0" bIns="0" rtlCol="0" anchor="t">
            <a:spAutoFit/>
          </a:bodyPr>
          <a:lstStyle/>
          <a:p>
            <a:pPr algn="ctr">
              <a:lnSpc>
                <a:spcPts val="3285"/>
              </a:lnSpc>
            </a:pPr>
            <a:r>
              <a:rPr lang="en-US" sz="1943">
                <a:solidFill>
                  <a:srgbClr val="354F66">
                    <a:alpha val="78824"/>
                  </a:srgbClr>
                </a:solidFill>
                <a:latin typeface="Quicksand"/>
                <a:ea typeface="Quicksand"/>
                <a:cs typeface="Quicksand"/>
                <a:sym typeface="Quicksand"/>
              </a:rPr>
              <a:t>Instructor</a:t>
            </a:r>
          </a:p>
        </p:txBody>
      </p:sp>
      <p:sp>
        <p:nvSpPr>
          <p:cNvPr id="17" name="TextBox 17"/>
          <p:cNvSpPr txBox="1"/>
          <p:nvPr/>
        </p:nvSpPr>
        <p:spPr>
          <a:xfrm>
            <a:off x="7038151" y="8538268"/>
            <a:ext cx="7368029" cy="1054100"/>
          </a:xfrm>
          <a:prstGeom prst="rect">
            <a:avLst/>
          </a:prstGeom>
        </p:spPr>
        <p:txBody>
          <a:bodyPr lIns="0" tIns="0" rIns="0" bIns="0" rtlCol="0" anchor="t">
            <a:spAutoFit/>
          </a:bodyPr>
          <a:lstStyle/>
          <a:p>
            <a:pPr marL="0" lvl="0" indent="0" algn="l">
              <a:lnSpc>
                <a:spcPts val="2800"/>
              </a:lnSpc>
              <a:spcBef>
                <a:spcPct val="0"/>
              </a:spcBef>
            </a:pPr>
            <a:r>
              <a:rPr lang="en-US" sz="2000" u="none" strike="noStrike">
                <a:solidFill>
                  <a:srgbClr val="354F66"/>
                </a:solidFill>
                <a:latin typeface="Quicksand"/>
                <a:ea typeface="Quicksand"/>
                <a:cs typeface="Quicksand"/>
                <a:sym typeface="Quicksand"/>
              </a:rPr>
              <a:t>Author</a:t>
            </a:r>
          </a:p>
          <a:p>
            <a:pPr marL="0" lvl="0" indent="0" algn="l">
              <a:lnSpc>
                <a:spcPts val="2800"/>
              </a:lnSpc>
              <a:spcBef>
                <a:spcPct val="0"/>
              </a:spcBef>
            </a:pPr>
            <a:r>
              <a:rPr lang="en-US" sz="2000" b="1" u="sng" strike="noStrike">
                <a:solidFill>
                  <a:srgbClr val="354F66"/>
                </a:solidFill>
                <a:latin typeface="Quicksand Bold"/>
                <a:ea typeface="Quicksand Bold"/>
                <a:cs typeface="Quicksand Bold"/>
                <a:sym typeface="Quicksand Bold"/>
                <a:hlinkClick r:id="rId13" tooltip="https://stephaniecawthon.com"/>
              </a:rPr>
              <a:t>Disability is Human: The Vital Power of Accessibility in Everyday Life</a:t>
            </a:r>
          </a:p>
        </p:txBody>
      </p:sp>
      <p:sp>
        <p:nvSpPr>
          <p:cNvPr id="18" name="TextBox 18"/>
          <p:cNvSpPr txBox="1"/>
          <p:nvPr/>
        </p:nvSpPr>
        <p:spPr>
          <a:xfrm>
            <a:off x="1481505" y="1951315"/>
            <a:ext cx="10050056" cy="304800"/>
          </a:xfrm>
          <a:prstGeom prst="rect">
            <a:avLst/>
          </a:prstGeom>
        </p:spPr>
        <p:txBody>
          <a:bodyPr lIns="0" tIns="0" rIns="0" bIns="0" rtlCol="0" anchor="t">
            <a:spAutoFit/>
          </a:bodyPr>
          <a:lstStyle/>
          <a:p>
            <a:pPr algn="l">
              <a:lnSpc>
                <a:spcPts val="2400"/>
              </a:lnSpc>
            </a:pPr>
            <a:r>
              <a:rPr lang="en-US" sz="2000" b="1" i="1">
                <a:solidFill>
                  <a:srgbClr val="354F66"/>
                </a:solidFill>
                <a:latin typeface="Red Hat Display Bold Italics"/>
                <a:ea typeface="Red Hat Display Bold Italics"/>
                <a:cs typeface="Red Hat Display Bold Italics"/>
                <a:sym typeface="Red Hat Display Bold Italics"/>
              </a:rPr>
              <a:t>Deaf author and consultant who champions access and equity for disabled people.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54F66"/>
        </a:solidFill>
        <a:effectLst/>
      </p:bgPr>
    </p:bg>
    <p:spTree>
      <p:nvGrpSpPr>
        <p:cNvPr id="1" name=""/>
        <p:cNvGrpSpPr/>
        <p:nvPr/>
      </p:nvGrpSpPr>
      <p:grpSpPr>
        <a:xfrm>
          <a:off x="0" y="0"/>
          <a:ext cx="0" cy="0"/>
          <a:chOff x="0" y="0"/>
          <a:chExt cx="0" cy="0"/>
        </a:xfrm>
      </p:grpSpPr>
      <p:sp>
        <p:nvSpPr>
          <p:cNvPr id="2" name="TextBox 2"/>
          <p:cNvSpPr txBox="1"/>
          <p:nvPr/>
        </p:nvSpPr>
        <p:spPr>
          <a:xfrm>
            <a:off x="1028700" y="4533900"/>
            <a:ext cx="10985143" cy="1219200"/>
          </a:xfrm>
          <a:prstGeom prst="rect">
            <a:avLst/>
          </a:prstGeom>
        </p:spPr>
        <p:txBody>
          <a:bodyPr lIns="0" tIns="0" rIns="0" bIns="0" rtlCol="0" anchor="t">
            <a:spAutoFit/>
          </a:bodyPr>
          <a:lstStyle/>
          <a:p>
            <a:pPr algn="l">
              <a:lnSpc>
                <a:spcPts val="9600"/>
              </a:lnSpc>
            </a:pPr>
            <a:r>
              <a:rPr lang="en-US" sz="8000" b="1">
                <a:solidFill>
                  <a:srgbClr val="FAFFE7"/>
                </a:solidFill>
                <a:latin typeface="Red Hat Display Bold"/>
                <a:ea typeface="Red Hat Display Bold"/>
                <a:cs typeface="Red Hat Display Bold"/>
                <a:sym typeface="Red Hat Display Bold"/>
              </a:rPr>
              <a:t>Section Break</a:t>
            </a:r>
          </a:p>
        </p:txBody>
      </p:sp>
      <p:grpSp>
        <p:nvGrpSpPr>
          <p:cNvPr id="3" name="Group 3"/>
          <p:cNvGrpSpPr/>
          <p:nvPr/>
        </p:nvGrpSpPr>
        <p:grpSpPr>
          <a:xfrm rot="-5400000">
            <a:off x="13255252" y="1601248"/>
            <a:ext cx="6633996" cy="3431500"/>
            <a:chOff x="0" y="0"/>
            <a:chExt cx="2354580" cy="1217930"/>
          </a:xfrm>
        </p:grpSpPr>
        <p:sp>
          <p:nvSpPr>
            <p:cNvPr id="4" name="Freeform 4"/>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697A05"/>
            </a:solidFill>
          </p:spPr>
          <p:txBody>
            <a:bodyPr/>
            <a:lstStyle/>
            <a:p>
              <a:endParaRPr lang="en-US"/>
            </a:p>
          </p:txBody>
        </p:sp>
      </p:grpSp>
      <p:grpSp>
        <p:nvGrpSpPr>
          <p:cNvPr id="5" name="Group 5"/>
          <p:cNvGrpSpPr/>
          <p:nvPr/>
        </p:nvGrpSpPr>
        <p:grpSpPr>
          <a:xfrm rot="5400000">
            <a:off x="9823752" y="5254252"/>
            <a:ext cx="6633996" cy="3431500"/>
            <a:chOff x="0" y="0"/>
            <a:chExt cx="2354580" cy="1217930"/>
          </a:xfrm>
        </p:grpSpPr>
        <p:sp>
          <p:nvSpPr>
            <p:cNvPr id="6" name="Freeform 6"/>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99CCFF"/>
            </a:solidFill>
          </p:spPr>
          <p:txBody>
            <a:bodyPr/>
            <a:lstStyle/>
            <a:p>
              <a:endParaRPr lang="en-US"/>
            </a:p>
          </p:txBody>
        </p:sp>
      </p:grpSp>
      <p:grpSp>
        <p:nvGrpSpPr>
          <p:cNvPr id="7" name="Group 7"/>
          <p:cNvGrpSpPr/>
          <p:nvPr/>
        </p:nvGrpSpPr>
        <p:grpSpPr>
          <a:xfrm>
            <a:off x="11856027" y="531307"/>
            <a:ext cx="2569444" cy="2569444"/>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C60C2"/>
            </a:solidFill>
          </p:spPr>
          <p:txBody>
            <a:bodyPr/>
            <a:lstStyle/>
            <a:p>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54F66"/>
        </a:solidFill>
        <a:effectLst/>
      </p:bgPr>
    </p:bg>
    <p:spTree>
      <p:nvGrpSpPr>
        <p:cNvPr id="1" name=""/>
        <p:cNvGrpSpPr/>
        <p:nvPr/>
      </p:nvGrpSpPr>
      <p:grpSpPr>
        <a:xfrm>
          <a:off x="0" y="0"/>
          <a:ext cx="0" cy="0"/>
          <a:chOff x="0" y="0"/>
          <a:chExt cx="0" cy="0"/>
        </a:xfrm>
      </p:grpSpPr>
      <p:grpSp>
        <p:nvGrpSpPr>
          <p:cNvPr id="2" name="Group 2"/>
          <p:cNvGrpSpPr/>
          <p:nvPr/>
        </p:nvGrpSpPr>
        <p:grpSpPr>
          <a:xfrm>
            <a:off x="4738687" y="738188"/>
            <a:ext cx="8810625" cy="8810625"/>
            <a:chOff x="0" y="0"/>
            <a:chExt cx="5658164" cy="5658164"/>
          </a:xfrm>
        </p:grpSpPr>
        <p:sp>
          <p:nvSpPr>
            <p:cNvPr id="3" name="Freeform 3"/>
            <p:cNvSpPr/>
            <p:nvPr/>
          </p:nvSpPr>
          <p:spPr>
            <a:xfrm>
              <a:off x="0" y="0"/>
              <a:ext cx="5658164" cy="5658164"/>
            </a:xfrm>
            <a:custGeom>
              <a:avLst/>
              <a:gdLst/>
              <a:ahLst/>
              <a:cxnLst/>
              <a:rect l="l" t="t" r="r" b="b"/>
              <a:pathLst>
                <a:path w="5658164" h="5658164">
                  <a:moveTo>
                    <a:pt x="2829082" y="0"/>
                  </a:moveTo>
                  <a:cubicBezTo>
                    <a:pt x="1266623" y="0"/>
                    <a:pt x="0" y="1266623"/>
                    <a:pt x="0" y="2829082"/>
                  </a:cubicBezTo>
                  <a:cubicBezTo>
                    <a:pt x="0" y="4391541"/>
                    <a:pt x="1266623" y="5658164"/>
                    <a:pt x="2829082" y="5658164"/>
                  </a:cubicBezTo>
                  <a:cubicBezTo>
                    <a:pt x="4391541" y="5658164"/>
                    <a:pt x="5658164" y="4391541"/>
                    <a:pt x="5658164" y="2829082"/>
                  </a:cubicBezTo>
                  <a:cubicBezTo>
                    <a:pt x="5658164" y="1266623"/>
                    <a:pt x="4391541" y="0"/>
                    <a:pt x="2829082" y="0"/>
                  </a:cubicBezTo>
                  <a:close/>
                </a:path>
              </a:pathLst>
            </a:custGeom>
            <a:solidFill>
              <a:srgbClr val="2E2E2B">
                <a:alpha val="25882"/>
              </a:srgbClr>
            </a:solidFill>
          </p:spPr>
          <p:txBody>
            <a:bodyPr/>
            <a:lstStyle/>
            <a:p>
              <a:endParaRPr lang="en-US"/>
            </a:p>
          </p:txBody>
        </p:sp>
      </p:grpSp>
      <p:sp>
        <p:nvSpPr>
          <p:cNvPr id="4" name="TextBox 4"/>
          <p:cNvSpPr txBox="1"/>
          <p:nvPr/>
        </p:nvSpPr>
        <p:spPr>
          <a:xfrm>
            <a:off x="6630287" y="4310212"/>
            <a:ext cx="5027426" cy="1666575"/>
          </a:xfrm>
          <a:prstGeom prst="rect">
            <a:avLst/>
          </a:prstGeom>
        </p:spPr>
        <p:txBody>
          <a:bodyPr lIns="0" tIns="0" rIns="0" bIns="0" rtlCol="0" anchor="t">
            <a:spAutoFit/>
          </a:bodyPr>
          <a:lstStyle/>
          <a:p>
            <a:pPr algn="l">
              <a:lnSpc>
                <a:spcPts val="13211"/>
              </a:lnSpc>
            </a:pPr>
            <a:r>
              <a:rPr lang="en-US" sz="11009" b="1">
                <a:solidFill>
                  <a:srgbClr val="FAFFE7"/>
                </a:solidFill>
                <a:latin typeface="Red Hat Display Bold"/>
                <a:ea typeface="Red Hat Display Bold"/>
                <a:cs typeface="Red Hat Display Bold"/>
                <a:sym typeface="Red Hat Display Bold"/>
              </a:rPr>
              <a:t>Divider</a:t>
            </a:r>
          </a:p>
        </p:txBody>
      </p:sp>
      <p:grpSp>
        <p:nvGrpSpPr>
          <p:cNvPr id="5" name="Group 5"/>
          <p:cNvGrpSpPr/>
          <p:nvPr/>
        </p:nvGrpSpPr>
        <p:grpSpPr>
          <a:xfrm>
            <a:off x="304651" y="-3388141"/>
            <a:ext cx="5597234" cy="559723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60C2"/>
            </a:solidFill>
          </p:spPr>
          <p:txBody>
            <a:bodyPr/>
            <a:lstStyle/>
            <a:p>
              <a:endParaRPr lang="en-US"/>
            </a:p>
          </p:txBody>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grpSp>
        <p:nvGrpSpPr>
          <p:cNvPr id="8" name="Group 8"/>
          <p:cNvGrpSpPr/>
          <p:nvPr/>
        </p:nvGrpSpPr>
        <p:grpSpPr>
          <a:xfrm>
            <a:off x="12876743" y="6276945"/>
            <a:ext cx="8765114" cy="876511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952500" cap="sq">
              <a:solidFill>
                <a:srgbClr val="697A05"/>
              </a:solidFill>
              <a:prstDash val="solid"/>
              <a:miter/>
            </a:ln>
          </p:spPr>
          <p:txBody>
            <a:bodyPr/>
            <a:lstStyle/>
            <a:p>
              <a:endParaRPr lang="en-US"/>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54F66"/>
        </a:solidFill>
        <a:effectLst/>
      </p:bgPr>
    </p:bg>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54F66"/>
        </a:solidFill>
        <a:effectLst/>
      </p:bgPr>
    </p:bg>
    <p:spTree>
      <p:nvGrpSpPr>
        <p:cNvPr id="1" name=""/>
        <p:cNvGrpSpPr/>
        <p:nvPr/>
      </p:nvGrpSpPr>
      <p:grpSpPr>
        <a:xfrm>
          <a:off x="0" y="0"/>
          <a:ext cx="0" cy="0"/>
          <a:chOff x="0" y="0"/>
          <a:chExt cx="0" cy="0"/>
        </a:xfrm>
      </p:grpSpPr>
      <p:sp>
        <p:nvSpPr>
          <p:cNvPr id="2" name="TextBox 2"/>
          <p:cNvSpPr txBox="1"/>
          <p:nvPr/>
        </p:nvSpPr>
        <p:spPr>
          <a:xfrm>
            <a:off x="3103318" y="3224658"/>
            <a:ext cx="12081364" cy="3215308"/>
          </a:xfrm>
          <a:prstGeom prst="rect">
            <a:avLst/>
          </a:prstGeom>
        </p:spPr>
        <p:txBody>
          <a:bodyPr lIns="0" tIns="0" rIns="0" bIns="0" rtlCol="0" anchor="t">
            <a:spAutoFit/>
          </a:bodyPr>
          <a:lstStyle/>
          <a:p>
            <a:pPr algn="l">
              <a:lnSpc>
                <a:spcPts val="5083"/>
              </a:lnSpc>
            </a:pPr>
            <a:r>
              <a:rPr lang="en-US" sz="4236" b="1">
                <a:solidFill>
                  <a:srgbClr val="FAFFE7"/>
                </a:solidFill>
                <a:latin typeface="Red Hat Display Bold"/>
                <a:ea typeface="Red Hat Display Bold"/>
                <a:cs typeface="Red Hat Display Bold"/>
                <a:sym typeface="Red Hat Display Bold"/>
              </a:rPr>
              <a:t>When I first came to college, I did not know that my mental health disorder was considered a disability. I also had no idea that I was able to qualify for accomodations. They have helped me out tremendously with my coursework. </a:t>
            </a:r>
          </a:p>
        </p:txBody>
      </p:sp>
      <p:grpSp>
        <p:nvGrpSpPr>
          <p:cNvPr id="3" name="Group 3"/>
          <p:cNvGrpSpPr/>
          <p:nvPr/>
        </p:nvGrpSpPr>
        <p:grpSpPr>
          <a:xfrm>
            <a:off x="1028700" y="-3050126"/>
            <a:ext cx="5597234" cy="559723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60C2"/>
            </a:solidFill>
          </p:spPr>
          <p:txBody>
            <a:bodyPr/>
            <a:lstStyle/>
            <a:p>
              <a:endParaRPr lang="en-US"/>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grpSp>
        <p:nvGrpSpPr>
          <p:cNvPr id="6" name="Group 6"/>
          <p:cNvGrpSpPr/>
          <p:nvPr/>
        </p:nvGrpSpPr>
        <p:grpSpPr>
          <a:xfrm>
            <a:off x="12850744" y="7439047"/>
            <a:ext cx="8765114" cy="876511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952500" cap="sq">
              <a:solidFill>
                <a:srgbClr val="697A05"/>
              </a:solidFill>
              <a:prstDash val="solid"/>
              <a:miter/>
            </a:ln>
          </p:spPr>
          <p:txBody>
            <a:bodyPr/>
            <a:lstStyle/>
            <a:p>
              <a:endParaRPr lang="en-US"/>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9" name="TextBox 9"/>
          <p:cNvSpPr txBox="1"/>
          <p:nvPr/>
        </p:nvSpPr>
        <p:spPr>
          <a:xfrm>
            <a:off x="8719485" y="7117516"/>
            <a:ext cx="6465197" cy="643062"/>
          </a:xfrm>
          <a:prstGeom prst="rect">
            <a:avLst/>
          </a:prstGeom>
        </p:spPr>
        <p:txBody>
          <a:bodyPr lIns="0" tIns="0" rIns="0" bIns="0" rtlCol="0" anchor="t">
            <a:spAutoFit/>
          </a:bodyPr>
          <a:lstStyle/>
          <a:p>
            <a:pPr algn="l">
              <a:lnSpc>
                <a:spcPts val="5083"/>
              </a:lnSpc>
            </a:pPr>
            <a:r>
              <a:rPr lang="en-US" sz="4236" b="1">
                <a:solidFill>
                  <a:srgbClr val="FAFFE7"/>
                </a:solidFill>
                <a:latin typeface="Red Hat Display Bold"/>
                <a:ea typeface="Red Hat Display Bold"/>
                <a:cs typeface="Red Hat Display Bold"/>
                <a:sym typeface="Red Hat Display Bold"/>
              </a:rPr>
              <a:t>-Undergraduate Student</a:t>
            </a:r>
          </a:p>
        </p:txBody>
      </p:sp>
      <p:sp>
        <p:nvSpPr>
          <p:cNvPr id="10" name="Freeform 10"/>
          <p:cNvSpPr/>
          <p:nvPr/>
        </p:nvSpPr>
        <p:spPr>
          <a:xfrm>
            <a:off x="2655273" y="254558"/>
            <a:ext cx="2344089" cy="1670163"/>
          </a:xfrm>
          <a:custGeom>
            <a:avLst/>
            <a:gdLst/>
            <a:ahLst/>
            <a:cxnLst/>
            <a:rect l="l" t="t" r="r" b="b"/>
            <a:pathLst>
              <a:path w="2344089" h="1670163">
                <a:moveTo>
                  <a:pt x="0" y="0"/>
                </a:moveTo>
                <a:lnTo>
                  <a:pt x="2344089" y="0"/>
                </a:lnTo>
                <a:lnTo>
                  <a:pt x="2344089" y="1670163"/>
                </a:lnTo>
                <a:lnTo>
                  <a:pt x="0" y="1670163"/>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54F66"/>
        </a:solidFill>
        <a:effectLst/>
      </p:bgPr>
    </p:bg>
    <p:spTree>
      <p:nvGrpSpPr>
        <p:cNvPr id="1" name=""/>
        <p:cNvGrpSpPr/>
        <p:nvPr/>
      </p:nvGrpSpPr>
      <p:grpSpPr>
        <a:xfrm>
          <a:off x="0" y="0"/>
          <a:ext cx="0" cy="0"/>
          <a:chOff x="0" y="0"/>
          <a:chExt cx="0" cy="0"/>
        </a:xfrm>
      </p:grpSpPr>
      <p:sp>
        <p:nvSpPr>
          <p:cNvPr id="2" name="Freeform 2"/>
          <p:cNvSpPr/>
          <p:nvPr/>
        </p:nvSpPr>
        <p:spPr>
          <a:xfrm flipH="1">
            <a:off x="14895567" y="-620456"/>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V="1">
            <a:off x="13866867" y="6524500"/>
            <a:ext cx="4114800" cy="4114800"/>
          </a:xfrm>
          <a:custGeom>
            <a:avLst/>
            <a:gdLst/>
            <a:ahLst/>
            <a:cxnLst/>
            <a:rect l="l" t="t" r="r" b="b"/>
            <a:pathLst>
              <a:path w="4114800" h="4114800">
                <a:moveTo>
                  <a:pt x="0" y="4114800"/>
                </a:moveTo>
                <a:lnTo>
                  <a:pt x="4114800" y="4114800"/>
                </a:lnTo>
                <a:lnTo>
                  <a:pt x="4114800" y="0"/>
                </a:lnTo>
                <a:lnTo>
                  <a:pt x="0" y="0"/>
                </a:lnTo>
                <a:lnTo>
                  <a:pt x="0"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1028700" y="2340597"/>
            <a:ext cx="18426076" cy="6547550"/>
            <a:chOff x="0" y="0"/>
            <a:chExt cx="4852958" cy="1724458"/>
          </a:xfrm>
        </p:grpSpPr>
        <p:sp>
          <p:nvSpPr>
            <p:cNvPr id="5" name="Freeform 5"/>
            <p:cNvSpPr/>
            <p:nvPr/>
          </p:nvSpPr>
          <p:spPr>
            <a:xfrm>
              <a:off x="0" y="0"/>
              <a:ext cx="4852958" cy="1724458"/>
            </a:xfrm>
            <a:custGeom>
              <a:avLst/>
              <a:gdLst/>
              <a:ahLst/>
              <a:cxnLst/>
              <a:rect l="l" t="t" r="r" b="b"/>
              <a:pathLst>
                <a:path w="4852958" h="1724458">
                  <a:moveTo>
                    <a:pt x="10084" y="0"/>
                  </a:moveTo>
                  <a:lnTo>
                    <a:pt x="4842874" y="0"/>
                  </a:lnTo>
                  <a:cubicBezTo>
                    <a:pt x="4848443" y="0"/>
                    <a:pt x="4852958" y="4515"/>
                    <a:pt x="4852958" y="10084"/>
                  </a:cubicBezTo>
                  <a:lnTo>
                    <a:pt x="4852958" y="1714374"/>
                  </a:lnTo>
                  <a:cubicBezTo>
                    <a:pt x="4852958" y="1717048"/>
                    <a:pt x="4851896" y="1719613"/>
                    <a:pt x="4850005" y="1721504"/>
                  </a:cubicBezTo>
                  <a:cubicBezTo>
                    <a:pt x="4848113" y="1723395"/>
                    <a:pt x="4845548" y="1724458"/>
                    <a:pt x="4842874" y="1724458"/>
                  </a:cubicBezTo>
                  <a:lnTo>
                    <a:pt x="10084" y="1724458"/>
                  </a:lnTo>
                  <a:cubicBezTo>
                    <a:pt x="4515" y="1724458"/>
                    <a:pt x="0" y="1719943"/>
                    <a:pt x="0" y="1714374"/>
                  </a:cubicBezTo>
                  <a:lnTo>
                    <a:pt x="0" y="10084"/>
                  </a:lnTo>
                  <a:cubicBezTo>
                    <a:pt x="0" y="7409"/>
                    <a:pt x="1062" y="4845"/>
                    <a:pt x="2953" y="2953"/>
                  </a:cubicBezTo>
                  <a:cubicBezTo>
                    <a:pt x="4845" y="1062"/>
                    <a:pt x="7409" y="0"/>
                    <a:pt x="10084" y="0"/>
                  </a:cubicBezTo>
                  <a:close/>
                </a:path>
              </a:pathLst>
            </a:custGeom>
            <a:solidFill>
              <a:srgbClr val="FFFFFF"/>
            </a:solidFill>
          </p:spPr>
          <p:txBody>
            <a:bodyPr/>
            <a:lstStyle/>
            <a:p>
              <a:endParaRPr lang="en-US"/>
            </a:p>
          </p:txBody>
        </p:sp>
        <p:sp>
          <p:nvSpPr>
            <p:cNvPr id="6" name="TextBox 6"/>
            <p:cNvSpPr txBox="1"/>
            <p:nvPr/>
          </p:nvSpPr>
          <p:spPr>
            <a:xfrm>
              <a:off x="0" y="-38100"/>
              <a:ext cx="4852958" cy="1762558"/>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7169308" y="5077390"/>
            <a:ext cx="370481" cy="556069"/>
          </a:xfrm>
          <a:custGeom>
            <a:avLst/>
            <a:gdLst/>
            <a:ahLst/>
            <a:cxnLst/>
            <a:rect l="l" t="t" r="r" b="b"/>
            <a:pathLst>
              <a:path w="370481" h="556069">
                <a:moveTo>
                  <a:pt x="0" y="0"/>
                </a:moveTo>
                <a:lnTo>
                  <a:pt x="370481" y="0"/>
                </a:lnTo>
                <a:lnTo>
                  <a:pt x="370481" y="556069"/>
                </a:lnTo>
                <a:lnTo>
                  <a:pt x="0" y="5560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0568" y="3346199"/>
            <a:ext cx="1145369" cy="1030832"/>
          </a:xfrm>
          <a:custGeom>
            <a:avLst/>
            <a:gdLst/>
            <a:ahLst/>
            <a:cxnLst/>
            <a:rect l="l" t="t" r="r" b="b"/>
            <a:pathLst>
              <a:path w="1145369" h="1030832">
                <a:moveTo>
                  <a:pt x="0" y="0"/>
                </a:moveTo>
                <a:lnTo>
                  <a:pt x="1145369" y="0"/>
                </a:lnTo>
                <a:lnTo>
                  <a:pt x="1145369" y="1030832"/>
                </a:lnTo>
                <a:lnTo>
                  <a:pt x="0" y="10308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TextBox 9"/>
          <p:cNvSpPr txBox="1"/>
          <p:nvPr/>
        </p:nvSpPr>
        <p:spPr>
          <a:xfrm>
            <a:off x="3184720" y="3129029"/>
            <a:ext cx="4672796" cy="396240"/>
          </a:xfrm>
          <a:prstGeom prst="rect">
            <a:avLst/>
          </a:prstGeom>
        </p:spPr>
        <p:txBody>
          <a:bodyPr lIns="0" tIns="0" rIns="0" bIns="0" rtlCol="0" anchor="t">
            <a:spAutoFit/>
          </a:bodyPr>
          <a:lstStyle/>
          <a:p>
            <a:pPr algn="l">
              <a:lnSpc>
                <a:spcPts val="3359"/>
              </a:lnSpc>
            </a:pPr>
            <a:r>
              <a:rPr lang="en-US" sz="2400" b="1">
                <a:solidFill>
                  <a:srgbClr val="354F66"/>
                </a:solidFill>
                <a:latin typeface="Red Hat Display Bold"/>
                <a:ea typeface="Red Hat Display Bold"/>
                <a:cs typeface="Red Hat Display Bold"/>
                <a:sym typeface="Red Hat Display Bold"/>
              </a:rPr>
              <a:t>Consider</a:t>
            </a:r>
          </a:p>
        </p:txBody>
      </p:sp>
      <p:sp>
        <p:nvSpPr>
          <p:cNvPr id="10" name="TextBox 10"/>
          <p:cNvSpPr txBox="1"/>
          <p:nvPr/>
        </p:nvSpPr>
        <p:spPr>
          <a:xfrm>
            <a:off x="3184720" y="3647098"/>
            <a:ext cx="4887942" cy="701675"/>
          </a:xfrm>
          <a:prstGeom prst="rect">
            <a:avLst/>
          </a:prstGeom>
        </p:spPr>
        <p:txBody>
          <a:bodyPr lIns="0" tIns="0" rIns="0" bIns="0" rtlCol="0" anchor="t">
            <a:spAutoFit/>
          </a:bodyPr>
          <a:lstStyle/>
          <a:p>
            <a:pPr algn="l">
              <a:lnSpc>
                <a:spcPts val="2800"/>
              </a:lnSpc>
            </a:pPr>
            <a:r>
              <a:rPr lang="en-US" sz="2000">
                <a:solidFill>
                  <a:srgbClr val="354F66"/>
                </a:solidFill>
                <a:latin typeface="Quicksand"/>
                <a:ea typeface="Quicksand"/>
                <a:cs typeface="Quicksand"/>
                <a:sym typeface="Quicksand"/>
              </a:rPr>
              <a:t>How disability is defined, experienced, and understood.</a:t>
            </a:r>
          </a:p>
        </p:txBody>
      </p:sp>
      <p:sp>
        <p:nvSpPr>
          <p:cNvPr id="11" name="TextBox 11"/>
          <p:cNvSpPr txBox="1"/>
          <p:nvPr/>
        </p:nvSpPr>
        <p:spPr>
          <a:xfrm>
            <a:off x="1028700" y="1073470"/>
            <a:ext cx="14795185" cy="800100"/>
          </a:xfrm>
          <a:prstGeom prst="rect">
            <a:avLst/>
          </a:prstGeom>
        </p:spPr>
        <p:txBody>
          <a:bodyPr lIns="0" tIns="0" rIns="0" bIns="0" rtlCol="0" anchor="t">
            <a:spAutoFit/>
          </a:bodyPr>
          <a:lstStyle/>
          <a:p>
            <a:pPr algn="l">
              <a:lnSpc>
                <a:spcPts val="6239"/>
              </a:lnSpc>
            </a:pPr>
            <a:r>
              <a:rPr lang="en-US" sz="5199" b="1">
                <a:solidFill>
                  <a:srgbClr val="FAFFE7"/>
                </a:solidFill>
                <a:latin typeface="Red Hat Display Bold"/>
                <a:ea typeface="Red Hat Display Bold"/>
                <a:cs typeface="Red Hat Display Bold"/>
                <a:sym typeface="Red Hat Display Bold"/>
              </a:rPr>
              <a:t>6 Simple Ways to Take Action at Your Campus </a:t>
            </a:r>
          </a:p>
        </p:txBody>
      </p:sp>
      <p:sp>
        <p:nvSpPr>
          <p:cNvPr id="12" name="Freeform 12"/>
          <p:cNvSpPr/>
          <p:nvPr/>
        </p:nvSpPr>
        <p:spPr>
          <a:xfrm>
            <a:off x="1590568" y="5188492"/>
            <a:ext cx="1145369" cy="1030832"/>
          </a:xfrm>
          <a:custGeom>
            <a:avLst/>
            <a:gdLst/>
            <a:ahLst/>
            <a:cxnLst/>
            <a:rect l="l" t="t" r="r" b="b"/>
            <a:pathLst>
              <a:path w="1145369" h="1030832">
                <a:moveTo>
                  <a:pt x="0" y="0"/>
                </a:moveTo>
                <a:lnTo>
                  <a:pt x="1145369" y="0"/>
                </a:lnTo>
                <a:lnTo>
                  <a:pt x="1145369" y="1030831"/>
                </a:lnTo>
                <a:lnTo>
                  <a:pt x="0" y="10308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TextBox 13"/>
          <p:cNvSpPr txBox="1"/>
          <p:nvPr/>
        </p:nvSpPr>
        <p:spPr>
          <a:xfrm>
            <a:off x="3184720" y="4971322"/>
            <a:ext cx="4672796" cy="396240"/>
          </a:xfrm>
          <a:prstGeom prst="rect">
            <a:avLst/>
          </a:prstGeom>
        </p:spPr>
        <p:txBody>
          <a:bodyPr lIns="0" tIns="0" rIns="0" bIns="0" rtlCol="0" anchor="t">
            <a:spAutoFit/>
          </a:bodyPr>
          <a:lstStyle/>
          <a:p>
            <a:pPr algn="l">
              <a:lnSpc>
                <a:spcPts val="3359"/>
              </a:lnSpc>
            </a:pPr>
            <a:r>
              <a:rPr lang="en-US" sz="2400" b="1">
                <a:solidFill>
                  <a:srgbClr val="354F66"/>
                </a:solidFill>
                <a:latin typeface="Red Hat Display Bold"/>
                <a:ea typeface="Red Hat Display Bold"/>
                <a:cs typeface="Red Hat Display Bold"/>
                <a:sym typeface="Red Hat Display Bold"/>
              </a:rPr>
              <a:t>Identify</a:t>
            </a:r>
          </a:p>
        </p:txBody>
      </p:sp>
      <p:sp>
        <p:nvSpPr>
          <p:cNvPr id="14" name="TextBox 14"/>
          <p:cNvSpPr txBox="1"/>
          <p:nvPr/>
        </p:nvSpPr>
        <p:spPr>
          <a:xfrm>
            <a:off x="3184720" y="5489391"/>
            <a:ext cx="4887942" cy="701675"/>
          </a:xfrm>
          <a:prstGeom prst="rect">
            <a:avLst/>
          </a:prstGeom>
        </p:spPr>
        <p:txBody>
          <a:bodyPr lIns="0" tIns="0" rIns="0" bIns="0" rtlCol="0" anchor="t">
            <a:spAutoFit/>
          </a:bodyPr>
          <a:lstStyle/>
          <a:p>
            <a:pPr algn="l">
              <a:lnSpc>
                <a:spcPts val="2800"/>
              </a:lnSpc>
            </a:pPr>
            <a:r>
              <a:rPr lang="en-US" sz="2000">
                <a:solidFill>
                  <a:srgbClr val="354F66"/>
                </a:solidFill>
                <a:latin typeface="Quicksand"/>
                <a:ea typeface="Quicksand"/>
                <a:cs typeface="Quicksand"/>
                <a:sym typeface="Quicksand"/>
              </a:rPr>
              <a:t>All potential strengths and opportunities for accessibility.</a:t>
            </a:r>
          </a:p>
        </p:txBody>
      </p:sp>
      <p:sp>
        <p:nvSpPr>
          <p:cNvPr id="15" name="Freeform 15"/>
          <p:cNvSpPr/>
          <p:nvPr/>
        </p:nvSpPr>
        <p:spPr>
          <a:xfrm>
            <a:off x="1590568" y="7030784"/>
            <a:ext cx="1145369" cy="1030832"/>
          </a:xfrm>
          <a:custGeom>
            <a:avLst/>
            <a:gdLst/>
            <a:ahLst/>
            <a:cxnLst/>
            <a:rect l="l" t="t" r="r" b="b"/>
            <a:pathLst>
              <a:path w="1145369" h="1030832">
                <a:moveTo>
                  <a:pt x="0" y="0"/>
                </a:moveTo>
                <a:lnTo>
                  <a:pt x="1145369" y="0"/>
                </a:lnTo>
                <a:lnTo>
                  <a:pt x="1145369" y="1030832"/>
                </a:lnTo>
                <a:lnTo>
                  <a:pt x="0" y="10308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TextBox 16"/>
          <p:cNvSpPr txBox="1"/>
          <p:nvPr/>
        </p:nvSpPr>
        <p:spPr>
          <a:xfrm>
            <a:off x="3184720" y="6813614"/>
            <a:ext cx="4672796" cy="396240"/>
          </a:xfrm>
          <a:prstGeom prst="rect">
            <a:avLst/>
          </a:prstGeom>
        </p:spPr>
        <p:txBody>
          <a:bodyPr lIns="0" tIns="0" rIns="0" bIns="0" rtlCol="0" anchor="t">
            <a:spAutoFit/>
          </a:bodyPr>
          <a:lstStyle/>
          <a:p>
            <a:pPr algn="l">
              <a:lnSpc>
                <a:spcPts val="3359"/>
              </a:lnSpc>
            </a:pPr>
            <a:r>
              <a:rPr lang="en-US" sz="2400" b="1">
                <a:solidFill>
                  <a:srgbClr val="354F66"/>
                </a:solidFill>
                <a:latin typeface="Red Hat Display Bold"/>
                <a:ea typeface="Red Hat Display Bold"/>
                <a:cs typeface="Red Hat Display Bold"/>
                <a:sym typeface="Red Hat Display Bold"/>
              </a:rPr>
              <a:t>Invite</a:t>
            </a:r>
          </a:p>
        </p:txBody>
      </p:sp>
      <p:sp>
        <p:nvSpPr>
          <p:cNvPr id="17" name="TextBox 17"/>
          <p:cNvSpPr txBox="1"/>
          <p:nvPr/>
        </p:nvSpPr>
        <p:spPr>
          <a:xfrm>
            <a:off x="3184720" y="7331683"/>
            <a:ext cx="4887942" cy="701675"/>
          </a:xfrm>
          <a:prstGeom prst="rect">
            <a:avLst/>
          </a:prstGeom>
        </p:spPr>
        <p:txBody>
          <a:bodyPr lIns="0" tIns="0" rIns="0" bIns="0" rtlCol="0" anchor="t">
            <a:spAutoFit/>
          </a:bodyPr>
          <a:lstStyle/>
          <a:p>
            <a:pPr algn="l">
              <a:lnSpc>
                <a:spcPts val="2800"/>
              </a:lnSpc>
            </a:pPr>
            <a:r>
              <a:rPr lang="en-US" sz="2000">
                <a:solidFill>
                  <a:srgbClr val="354F66"/>
                </a:solidFill>
                <a:latin typeface="Quicksand"/>
                <a:ea typeface="Quicksand"/>
                <a:cs typeface="Quicksand"/>
                <a:sym typeface="Quicksand"/>
              </a:rPr>
              <a:t>Disabled perspectives and learn from their experiences.</a:t>
            </a:r>
          </a:p>
        </p:txBody>
      </p:sp>
      <p:sp>
        <p:nvSpPr>
          <p:cNvPr id="18" name="Freeform 18"/>
          <p:cNvSpPr/>
          <p:nvPr/>
        </p:nvSpPr>
        <p:spPr>
          <a:xfrm>
            <a:off x="8781031" y="3346199"/>
            <a:ext cx="1145369" cy="1030832"/>
          </a:xfrm>
          <a:custGeom>
            <a:avLst/>
            <a:gdLst/>
            <a:ahLst/>
            <a:cxnLst/>
            <a:rect l="l" t="t" r="r" b="b"/>
            <a:pathLst>
              <a:path w="1145369" h="1030832">
                <a:moveTo>
                  <a:pt x="0" y="0"/>
                </a:moveTo>
                <a:lnTo>
                  <a:pt x="1145369" y="0"/>
                </a:lnTo>
                <a:lnTo>
                  <a:pt x="1145369" y="1030832"/>
                </a:lnTo>
                <a:lnTo>
                  <a:pt x="0" y="10308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9" name="TextBox 19"/>
          <p:cNvSpPr txBox="1"/>
          <p:nvPr/>
        </p:nvSpPr>
        <p:spPr>
          <a:xfrm>
            <a:off x="10375184" y="3129029"/>
            <a:ext cx="4672796" cy="396240"/>
          </a:xfrm>
          <a:prstGeom prst="rect">
            <a:avLst/>
          </a:prstGeom>
        </p:spPr>
        <p:txBody>
          <a:bodyPr lIns="0" tIns="0" rIns="0" bIns="0" rtlCol="0" anchor="t">
            <a:spAutoFit/>
          </a:bodyPr>
          <a:lstStyle/>
          <a:p>
            <a:pPr algn="l">
              <a:lnSpc>
                <a:spcPts val="3359"/>
              </a:lnSpc>
            </a:pPr>
            <a:r>
              <a:rPr lang="en-US" sz="2400" b="1">
                <a:solidFill>
                  <a:srgbClr val="354F66"/>
                </a:solidFill>
                <a:latin typeface="Red Hat Display Bold"/>
                <a:ea typeface="Red Hat Display Bold"/>
                <a:cs typeface="Red Hat Display Bold"/>
                <a:sym typeface="Red Hat Display Bold"/>
              </a:rPr>
              <a:t>Gather</a:t>
            </a:r>
          </a:p>
        </p:txBody>
      </p:sp>
      <p:sp>
        <p:nvSpPr>
          <p:cNvPr id="20" name="TextBox 20"/>
          <p:cNvSpPr txBox="1"/>
          <p:nvPr/>
        </p:nvSpPr>
        <p:spPr>
          <a:xfrm>
            <a:off x="10374075" y="3610524"/>
            <a:ext cx="4887942" cy="701675"/>
          </a:xfrm>
          <a:prstGeom prst="rect">
            <a:avLst/>
          </a:prstGeom>
        </p:spPr>
        <p:txBody>
          <a:bodyPr lIns="0" tIns="0" rIns="0" bIns="0" rtlCol="0" anchor="t">
            <a:spAutoFit/>
          </a:bodyPr>
          <a:lstStyle/>
          <a:p>
            <a:pPr algn="l">
              <a:lnSpc>
                <a:spcPts val="2800"/>
              </a:lnSpc>
            </a:pPr>
            <a:r>
              <a:rPr lang="en-US" sz="2000">
                <a:solidFill>
                  <a:srgbClr val="354F66"/>
                </a:solidFill>
                <a:latin typeface="Quicksand"/>
                <a:ea typeface="Quicksand"/>
                <a:cs typeface="Quicksand"/>
                <a:sym typeface="Quicksand"/>
              </a:rPr>
              <a:t>Stakeholders who can help. It takes a village! </a:t>
            </a:r>
          </a:p>
        </p:txBody>
      </p:sp>
      <p:sp>
        <p:nvSpPr>
          <p:cNvPr id="21" name="Freeform 21"/>
          <p:cNvSpPr/>
          <p:nvPr/>
        </p:nvSpPr>
        <p:spPr>
          <a:xfrm>
            <a:off x="8781031" y="5188492"/>
            <a:ext cx="1145369" cy="1030832"/>
          </a:xfrm>
          <a:custGeom>
            <a:avLst/>
            <a:gdLst/>
            <a:ahLst/>
            <a:cxnLst/>
            <a:rect l="l" t="t" r="r" b="b"/>
            <a:pathLst>
              <a:path w="1145369" h="1030832">
                <a:moveTo>
                  <a:pt x="0" y="0"/>
                </a:moveTo>
                <a:lnTo>
                  <a:pt x="1145369" y="0"/>
                </a:lnTo>
                <a:lnTo>
                  <a:pt x="1145369" y="1030831"/>
                </a:lnTo>
                <a:lnTo>
                  <a:pt x="0" y="10308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2" name="TextBox 22"/>
          <p:cNvSpPr txBox="1"/>
          <p:nvPr/>
        </p:nvSpPr>
        <p:spPr>
          <a:xfrm>
            <a:off x="10375184" y="4971322"/>
            <a:ext cx="4672796" cy="396240"/>
          </a:xfrm>
          <a:prstGeom prst="rect">
            <a:avLst/>
          </a:prstGeom>
        </p:spPr>
        <p:txBody>
          <a:bodyPr lIns="0" tIns="0" rIns="0" bIns="0" rtlCol="0" anchor="t">
            <a:spAutoFit/>
          </a:bodyPr>
          <a:lstStyle/>
          <a:p>
            <a:pPr algn="l">
              <a:lnSpc>
                <a:spcPts val="3359"/>
              </a:lnSpc>
            </a:pPr>
            <a:r>
              <a:rPr lang="en-US" sz="2400" b="1">
                <a:solidFill>
                  <a:srgbClr val="354F66"/>
                </a:solidFill>
                <a:latin typeface="Red Hat Display Bold"/>
                <a:ea typeface="Red Hat Display Bold"/>
                <a:cs typeface="Red Hat Display Bold"/>
                <a:sym typeface="Red Hat Display Bold"/>
              </a:rPr>
              <a:t>Align</a:t>
            </a:r>
          </a:p>
        </p:txBody>
      </p:sp>
      <p:sp>
        <p:nvSpPr>
          <p:cNvPr id="23" name="TextBox 23"/>
          <p:cNvSpPr txBox="1"/>
          <p:nvPr/>
        </p:nvSpPr>
        <p:spPr>
          <a:xfrm>
            <a:off x="10374075" y="5452817"/>
            <a:ext cx="4887942" cy="701675"/>
          </a:xfrm>
          <a:prstGeom prst="rect">
            <a:avLst/>
          </a:prstGeom>
        </p:spPr>
        <p:txBody>
          <a:bodyPr lIns="0" tIns="0" rIns="0" bIns="0" rtlCol="0" anchor="t">
            <a:spAutoFit/>
          </a:bodyPr>
          <a:lstStyle/>
          <a:p>
            <a:pPr algn="l">
              <a:lnSpc>
                <a:spcPts val="2800"/>
              </a:lnSpc>
            </a:pPr>
            <a:r>
              <a:rPr lang="en-US" sz="2000">
                <a:solidFill>
                  <a:srgbClr val="354F66"/>
                </a:solidFill>
                <a:latin typeface="Quicksand"/>
                <a:ea typeface="Quicksand"/>
                <a:cs typeface="Quicksand"/>
                <a:sym typeface="Quicksand"/>
              </a:rPr>
              <a:t>Your efforts with other campus change initiatives.</a:t>
            </a:r>
          </a:p>
        </p:txBody>
      </p:sp>
      <p:sp>
        <p:nvSpPr>
          <p:cNvPr id="24" name="Freeform 24"/>
          <p:cNvSpPr/>
          <p:nvPr/>
        </p:nvSpPr>
        <p:spPr>
          <a:xfrm>
            <a:off x="8781031" y="7030784"/>
            <a:ext cx="1145369" cy="1030832"/>
          </a:xfrm>
          <a:custGeom>
            <a:avLst/>
            <a:gdLst/>
            <a:ahLst/>
            <a:cxnLst/>
            <a:rect l="l" t="t" r="r" b="b"/>
            <a:pathLst>
              <a:path w="1145369" h="1030832">
                <a:moveTo>
                  <a:pt x="0" y="0"/>
                </a:moveTo>
                <a:lnTo>
                  <a:pt x="1145369" y="0"/>
                </a:lnTo>
                <a:lnTo>
                  <a:pt x="1145369" y="1030832"/>
                </a:lnTo>
                <a:lnTo>
                  <a:pt x="0" y="10308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5" name="TextBox 25"/>
          <p:cNvSpPr txBox="1"/>
          <p:nvPr/>
        </p:nvSpPr>
        <p:spPr>
          <a:xfrm>
            <a:off x="10375184" y="6813614"/>
            <a:ext cx="4672796" cy="396240"/>
          </a:xfrm>
          <a:prstGeom prst="rect">
            <a:avLst/>
          </a:prstGeom>
        </p:spPr>
        <p:txBody>
          <a:bodyPr lIns="0" tIns="0" rIns="0" bIns="0" rtlCol="0" anchor="t">
            <a:spAutoFit/>
          </a:bodyPr>
          <a:lstStyle/>
          <a:p>
            <a:pPr algn="l">
              <a:lnSpc>
                <a:spcPts val="3359"/>
              </a:lnSpc>
            </a:pPr>
            <a:r>
              <a:rPr lang="en-US" sz="2400" b="1">
                <a:solidFill>
                  <a:srgbClr val="354F66"/>
                </a:solidFill>
                <a:latin typeface="Red Hat Display Bold"/>
                <a:ea typeface="Red Hat Display Bold"/>
                <a:cs typeface="Red Hat Display Bold"/>
                <a:sym typeface="Red Hat Display Bold"/>
              </a:rPr>
              <a:t>Research</a:t>
            </a:r>
          </a:p>
        </p:txBody>
      </p:sp>
      <p:sp>
        <p:nvSpPr>
          <p:cNvPr id="26" name="TextBox 26"/>
          <p:cNvSpPr txBox="1"/>
          <p:nvPr/>
        </p:nvSpPr>
        <p:spPr>
          <a:xfrm>
            <a:off x="10374075" y="7295109"/>
            <a:ext cx="4887942" cy="701675"/>
          </a:xfrm>
          <a:prstGeom prst="rect">
            <a:avLst/>
          </a:prstGeom>
        </p:spPr>
        <p:txBody>
          <a:bodyPr lIns="0" tIns="0" rIns="0" bIns="0" rtlCol="0" anchor="t">
            <a:spAutoFit/>
          </a:bodyPr>
          <a:lstStyle/>
          <a:p>
            <a:pPr algn="l">
              <a:lnSpc>
                <a:spcPts val="2800"/>
              </a:lnSpc>
            </a:pPr>
            <a:r>
              <a:rPr lang="en-US" sz="2000">
                <a:solidFill>
                  <a:srgbClr val="354F66"/>
                </a:solidFill>
                <a:latin typeface="Quicksand"/>
                <a:ea typeface="Quicksand"/>
                <a:cs typeface="Quicksand"/>
                <a:sym typeface="Quicksand"/>
              </a:rPr>
              <a:t>Use our measure of campus accessibility and disabled student experiences.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54F66"/>
        </a:solidFill>
        <a:effectLst/>
      </p:bgPr>
    </p:bg>
    <p:spTree>
      <p:nvGrpSpPr>
        <p:cNvPr id="1" name=""/>
        <p:cNvGrpSpPr/>
        <p:nvPr/>
      </p:nvGrpSpPr>
      <p:grpSpPr>
        <a:xfrm>
          <a:off x="0" y="0"/>
          <a:ext cx="0" cy="0"/>
          <a:chOff x="0" y="0"/>
          <a:chExt cx="0" cy="0"/>
        </a:xfrm>
      </p:grpSpPr>
      <p:grpSp>
        <p:nvGrpSpPr>
          <p:cNvPr id="2" name="Group 2"/>
          <p:cNvGrpSpPr/>
          <p:nvPr/>
        </p:nvGrpSpPr>
        <p:grpSpPr>
          <a:xfrm>
            <a:off x="7130773" y="2394163"/>
            <a:ext cx="4074964" cy="5351456"/>
            <a:chOff x="0" y="0"/>
            <a:chExt cx="966667" cy="1269477"/>
          </a:xfrm>
        </p:grpSpPr>
        <p:sp>
          <p:nvSpPr>
            <p:cNvPr id="3" name="Freeform 3"/>
            <p:cNvSpPr/>
            <p:nvPr/>
          </p:nvSpPr>
          <p:spPr>
            <a:xfrm>
              <a:off x="0" y="0"/>
              <a:ext cx="966667" cy="1269477"/>
            </a:xfrm>
            <a:custGeom>
              <a:avLst/>
              <a:gdLst/>
              <a:ahLst/>
              <a:cxnLst/>
              <a:rect l="l" t="t" r="r" b="b"/>
              <a:pathLst>
                <a:path w="966667" h="1269477">
                  <a:moveTo>
                    <a:pt x="842207" y="1269477"/>
                  </a:moveTo>
                  <a:lnTo>
                    <a:pt x="124460" y="1269477"/>
                  </a:lnTo>
                  <a:cubicBezTo>
                    <a:pt x="55880" y="1269477"/>
                    <a:pt x="0" y="1213597"/>
                    <a:pt x="0" y="1145017"/>
                  </a:cubicBezTo>
                  <a:lnTo>
                    <a:pt x="0" y="124460"/>
                  </a:lnTo>
                  <a:cubicBezTo>
                    <a:pt x="0" y="55880"/>
                    <a:pt x="55880" y="0"/>
                    <a:pt x="124460" y="0"/>
                  </a:cubicBezTo>
                  <a:lnTo>
                    <a:pt x="842207" y="0"/>
                  </a:lnTo>
                  <a:cubicBezTo>
                    <a:pt x="910787" y="0"/>
                    <a:pt x="966667" y="55880"/>
                    <a:pt x="966667" y="124460"/>
                  </a:cubicBezTo>
                  <a:lnTo>
                    <a:pt x="966667" y="1145017"/>
                  </a:lnTo>
                  <a:cubicBezTo>
                    <a:pt x="966667" y="1213597"/>
                    <a:pt x="910787" y="1269477"/>
                    <a:pt x="842207" y="1269477"/>
                  </a:cubicBezTo>
                  <a:close/>
                </a:path>
              </a:pathLst>
            </a:custGeom>
            <a:solidFill>
              <a:srgbClr val="FFFFFF"/>
            </a:solidFill>
          </p:spPr>
          <p:txBody>
            <a:bodyPr/>
            <a:lstStyle/>
            <a:p>
              <a:endParaRPr lang="en-US"/>
            </a:p>
          </p:txBody>
        </p:sp>
      </p:grpSp>
      <p:grpSp>
        <p:nvGrpSpPr>
          <p:cNvPr id="4" name="Group 4"/>
          <p:cNvGrpSpPr/>
          <p:nvPr/>
        </p:nvGrpSpPr>
        <p:grpSpPr>
          <a:xfrm>
            <a:off x="11496791" y="3906844"/>
            <a:ext cx="4074964" cy="5351456"/>
            <a:chOff x="0" y="0"/>
            <a:chExt cx="966667" cy="1269477"/>
          </a:xfrm>
        </p:grpSpPr>
        <p:sp>
          <p:nvSpPr>
            <p:cNvPr id="5" name="Freeform 5"/>
            <p:cNvSpPr/>
            <p:nvPr/>
          </p:nvSpPr>
          <p:spPr>
            <a:xfrm>
              <a:off x="0" y="0"/>
              <a:ext cx="966667" cy="1269477"/>
            </a:xfrm>
            <a:custGeom>
              <a:avLst/>
              <a:gdLst/>
              <a:ahLst/>
              <a:cxnLst/>
              <a:rect l="l" t="t" r="r" b="b"/>
              <a:pathLst>
                <a:path w="966667" h="1269477">
                  <a:moveTo>
                    <a:pt x="842207" y="1269477"/>
                  </a:moveTo>
                  <a:lnTo>
                    <a:pt x="124460" y="1269477"/>
                  </a:lnTo>
                  <a:cubicBezTo>
                    <a:pt x="55880" y="1269477"/>
                    <a:pt x="0" y="1213597"/>
                    <a:pt x="0" y="1145017"/>
                  </a:cubicBezTo>
                  <a:lnTo>
                    <a:pt x="0" y="124460"/>
                  </a:lnTo>
                  <a:cubicBezTo>
                    <a:pt x="0" y="55880"/>
                    <a:pt x="55880" y="0"/>
                    <a:pt x="124460" y="0"/>
                  </a:cubicBezTo>
                  <a:lnTo>
                    <a:pt x="842207" y="0"/>
                  </a:lnTo>
                  <a:cubicBezTo>
                    <a:pt x="910787" y="0"/>
                    <a:pt x="966667" y="55880"/>
                    <a:pt x="966667" y="124460"/>
                  </a:cubicBezTo>
                  <a:lnTo>
                    <a:pt x="966667" y="1145017"/>
                  </a:lnTo>
                  <a:cubicBezTo>
                    <a:pt x="966667" y="1213597"/>
                    <a:pt x="910787" y="1269477"/>
                    <a:pt x="842207" y="1269477"/>
                  </a:cubicBezTo>
                  <a:close/>
                </a:path>
              </a:pathLst>
            </a:custGeom>
            <a:solidFill>
              <a:srgbClr val="FFFFFF"/>
            </a:solidFill>
          </p:spPr>
          <p:txBody>
            <a:bodyPr/>
            <a:lstStyle/>
            <a:p>
              <a:endParaRPr lang="en-US"/>
            </a:p>
          </p:txBody>
        </p:sp>
      </p:grpSp>
      <p:grpSp>
        <p:nvGrpSpPr>
          <p:cNvPr id="6" name="Group 6"/>
          <p:cNvGrpSpPr/>
          <p:nvPr/>
        </p:nvGrpSpPr>
        <p:grpSpPr>
          <a:xfrm>
            <a:off x="2716245" y="3906844"/>
            <a:ext cx="4074964" cy="5351456"/>
            <a:chOff x="0" y="0"/>
            <a:chExt cx="966667" cy="1269477"/>
          </a:xfrm>
        </p:grpSpPr>
        <p:sp>
          <p:nvSpPr>
            <p:cNvPr id="7" name="Freeform 7"/>
            <p:cNvSpPr/>
            <p:nvPr/>
          </p:nvSpPr>
          <p:spPr>
            <a:xfrm>
              <a:off x="0" y="0"/>
              <a:ext cx="966667" cy="1269477"/>
            </a:xfrm>
            <a:custGeom>
              <a:avLst/>
              <a:gdLst/>
              <a:ahLst/>
              <a:cxnLst/>
              <a:rect l="l" t="t" r="r" b="b"/>
              <a:pathLst>
                <a:path w="966667" h="1269477">
                  <a:moveTo>
                    <a:pt x="842207" y="1269477"/>
                  </a:moveTo>
                  <a:lnTo>
                    <a:pt x="124460" y="1269477"/>
                  </a:lnTo>
                  <a:cubicBezTo>
                    <a:pt x="55880" y="1269477"/>
                    <a:pt x="0" y="1213597"/>
                    <a:pt x="0" y="1145017"/>
                  </a:cubicBezTo>
                  <a:lnTo>
                    <a:pt x="0" y="124460"/>
                  </a:lnTo>
                  <a:cubicBezTo>
                    <a:pt x="0" y="55880"/>
                    <a:pt x="55880" y="0"/>
                    <a:pt x="124460" y="0"/>
                  </a:cubicBezTo>
                  <a:lnTo>
                    <a:pt x="842207" y="0"/>
                  </a:lnTo>
                  <a:cubicBezTo>
                    <a:pt x="910787" y="0"/>
                    <a:pt x="966667" y="55880"/>
                    <a:pt x="966667" y="124460"/>
                  </a:cubicBezTo>
                  <a:lnTo>
                    <a:pt x="966667" y="1145017"/>
                  </a:lnTo>
                  <a:cubicBezTo>
                    <a:pt x="966667" y="1213597"/>
                    <a:pt x="910787" y="1269477"/>
                    <a:pt x="842207" y="1269477"/>
                  </a:cubicBezTo>
                  <a:close/>
                </a:path>
              </a:pathLst>
            </a:custGeom>
            <a:solidFill>
              <a:srgbClr val="FFFFFF"/>
            </a:solidFill>
          </p:spPr>
          <p:txBody>
            <a:bodyPr/>
            <a:lstStyle/>
            <a:p>
              <a:endParaRPr lang="en-US"/>
            </a:p>
          </p:txBody>
        </p:sp>
      </p:grpSp>
      <p:sp>
        <p:nvSpPr>
          <p:cNvPr id="8" name="Freeform 8"/>
          <p:cNvSpPr/>
          <p:nvPr/>
        </p:nvSpPr>
        <p:spPr>
          <a:xfrm>
            <a:off x="12437940" y="4620136"/>
            <a:ext cx="2192666" cy="1962436"/>
          </a:xfrm>
          <a:custGeom>
            <a:avLst/>
            <a:gdLst/>
            <a:ahLst/>
            <a:cxnLst/>
            <a:rect l="l" t="t" r="r" b="b"/>
            <a:pathLst>
              <a:path w="2192666" h="1962436">
                <a:moveTo>
                  <a:pt x="0" y="0"/>
                </a:moveTo>
                <a:lnTo>
                  <a:pt x="2192666" y="0"/>
                </a:lnTo>
                <a:lnTo>
                  <a:pt x="2192666" y="1962436"/>
                </a:lnTo>
                <a:lnTo>
                  <a:pt x="0" y="1962436"/>
                </a:lnTo>
                <a:lnTo>
                  <a:pt x="0" y="0"/>
                </a:lnTo>
                <a:close/>
              </a:path>
            </a:pathLst>
          </a:custGeom>
          <a:blipFill>
            <a:blip r:embed="rId2"/>
            <a:stretch>
              <a:fillRect/>
            </a:stretch>
          </a:blipFill>
        </p:spPr>
        <p:txBody>
          <a:bodyPr/>
          <a:lstStyle/>
          <a:p>
            <a:endParaRPr lang="en-US"/>
          </a:p>
        </p:txBody>
      </p:sp>
      <p:sp>
        <p:nvSpPr>
          <p:cNvPr id="9" name="Freeform 9"/>
          <p:cNvSpPr/>
          <p:nvPr/>
        </p:nvSpPr>
        <p:spPr>
          <a:xfrm>
            <a:off x="3509762" y="4460073"/>
            <a:ext cx="2487931" cy="2410183"/>
          </a:xfrm>
          <a:custGeom>
            <a:avLst/>
            <a:gdLst/>
            <a:ahLst/>
            <a:cxnLst/>
            <a:rect l="l" t="t" r="r" b="b"/>
            <a:pathLst>
              <a:path w="2487931" h="2410183">
                <a:moveTo>
                  <a:pt x="0" y="0"/>
                </a:moveTo>
                <a:lnTo>
                  <a:pt x="2487930" y="0"/>
                </a:lnTo>
                <a:lnTo>
                  <a:pt x="2487930" y="2410183"/>
                </a:lnTo>
                <a:lnTo>
                  <a:pt x="0" y="24101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7901619" y="2079570"/>
            <a:ext cx="2533271" cy="3196557"/>
          </a:xfrm>
          <a:custGeom>
            <a:avLst/>
            <a:gdLst/>
            <a:ahLst/>
            <a:cxnLst/>
            <a:rect l="l" t="t" r="r" b="b"/>
            <a:pathLst>
              <a:path w="2533271" h="3196557">
                <a:moveTo>
                  <a:pt x="0" y="0"/>
                </a:moveTo>
                <a:lnTo>
                  <a:pt x="2533271" y="0"/>
                </a:lnTo>
                <a:lnTo>
                  <a:pt x="2533271" y="3196557"/>
                </a:lnTo>
                <a:lnTo>
                  <a:pt x="0" y="3196557"/>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1028700" y="940633"/>
            <a:ext cx="6509818" cy="800100"/>
          </a:xfrm>
          <a:prstGeom prst="rect">
            <a:avLst/>
          </a:prstGeom>
        </p:spPr>
        <p:txBody>
          <a:bodyPr lIns="0" tIns="0" rIns="0" bIns="0" rtlCol="0" anchor="t">
            <a:spAutoFit/>
          </a:bodyPr>
          <a:lstStyle/>
          <a:p>
            <a:pPr algn="l">
              <a:lnSpc>
                <a:spcPts val="6239"/>
              </a:lnSpc>
            </a:pPr>
            <a:r>
              <a:rPr lang="en-US" sz="5199" b="1">
                <a:solidFill>
                  <a:srgbClr val="FAFFE7"/>
                </a:solidFill>
                <a:latin typeface="Red Hat Display Bold"/>
                <a:ea typeface="Red Hat Display Bold"/>
                <a:cs typeface="Red Hat Display Bold"/>
                <a:sym typeface="Red Hat Display Bold"/>
              </a:rPr>
              <a:t>Stay Connected</a:t>
            </a:r>
          </a:p>
        </p:txBody>
      </p:sp>
      <p:sp>
        <p:nvSpPr>
          <p:cNvPr id="12" name="TextBox 12"/>
          <p:cNvSpPr txBox="1"/>
          <p:nvPr/>
        </p:nvSpPr>
        <p:spPr>
          <a:xfrm>
            <a:off x="7130773" y="5586226"/>
            <a:ext cx="4074964" cy="1284029"/>
          </a:xfrm>
          <a:prstGeom prst="rect">
            <a:avLst/>
          </a:prstGeom>
        </p:spPr>
        <p:txBody>
          <a:bodyPr lIns="0" tIns="0" rIns="0" bIns="0" rtlCol="0" anchor="t">
            <a:spAutoFit/>
          </a:bodyPr>
          <a:lstStyle/>
          <a:p>
            <a:pPr algn="ctr">
              <a:lnSpc>
                <a:spcPts val="5201"/>
              </a:lnSpc>
            </a:pPr>
            <a:r>
              <a:rPr lang="en-US" sz="3715" b="1">
                <a:solidFill>
                  <a:srgbClr val="354F66"/>
                </a:solidFill>
                <a:latin typeface="Red Hat Display Bold"/>
                <a:ea typeface="Red Hat Display Bold"/>
                <a:cs typeface="Red Hat Display Bold"/>
                <a:sym typeface="Red Hat Display Bold"/>
              </a:rPr>
              <a:t>Bookmark the Learning Hub </a:t>
            </a:r>
          </a:p>
        </p:txBody>
      </p:sp>
      <p:sp>
        <p:nvSpPr>
          <p:cNvPr id="13" name="TextBox 13"/>
          <p:cNvSpPr txBox="1"/>
          <p:nvPr/>
        </p:nvSpPr>
        <p:spPr>
          <a:xfrm>
            <a:off x="2716245" y="7269241"/>
            <a:ext cx="4074964" cy="1284029"/>
          </a:xfrm>
          <a:prstGeom prst="rect">
            <a:avLst/>
          </a:prstGeom>
        </p:spPr>
        <p:txBody>
          <a:bodyPr lIns="0" tIns="0" rIns="0" bIns="0" rtlCol="0" anchor="t">
            <a:spAutoFit/>
          </a:bodyPr>
          <a:lstStyle/>
          <a:p>
            <a:pPr algn="ctr">
              <a:lnSpc>
                <a:spcPts val="5201"/>
              </a:lnSpc>
            </a:pPr>
            <a:r>
              <a:rPr lang="en-US" sz="3715" b="1">
                <a:solidFill>
                  <a:srgbClr val="354F66"/>
                </a:solidFill>
                <a:latin typeface="Red Hat Display Bold"/>
                <a:ea typeface="Red Hat Display Bold"/>
                <a:cs typeface="Red Hat Display Bold"/>
                <a:sym typeface="Red Hat Display Bold"/>
              </a:rPr>
              <a:t>Subscribe for Updates</a:t>
            </a:r>
          </a:p>
        </p:txBody>
      </p:sp>
      <p:sp>
        <p:nvSpPr>
          <p:cNvPr id="14" name="TextBox 14"/>
          <p:cNvSpPr txBox="1"/>
          <p:nvPr/>
        </p:nvSpPr>
        <p:spPr>
          <a:xfrm>
            <a:off x="11496791" y="6943693"/>
            <a:ext cx="4074964" cy="1935124"/>
          </a:xfrm>
          <a:prstGeom prst="rect">
            <a:avLst/>
          </a:prstGeom>
        </p:spPr>
        <p:txBody>
          <a:bodyPr lIns="0" tIns="0" rIns="0" bIns="0" rtlCol="0" anchor="t">
            <a:spAutoFit/>
          </a:bodyPr>
          <a:lstStyle/>
          <a:p>
            <a:pPr algn="ctr">
              <a:lnSpc>
                <a:spcPts val="5201"/>
              </a:lnSpc>
            </a:pPr>
            <a:r>
              <a:rPr lang="en-US" sz="3715" b="1">
                <a:solidFill>
                  <a:srgbClr val="354F66"/>
                </a:solidFill>
                <a:latin typeface="Red Hat Display Bold"/>
                <a:ea typeface="Red Hat Display Bold"/>
                <a:cs typeface="Red Hat Display Bold"/>
                <a:sym typeface="Red Hat Display Bold"/>
              </a:rPr>
              <a:t>Join the Communications Network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54F66"/>
        </a:solidFill>
        <a:effectLst/>
      </p:bgPr>
    </p:bg>
    <p:spTree>
      <p:nvGrpSpPr>
        <p:cNvPr id="1" name=""/>
        <p:cNvGrpSpPr/>
        <p:nvPr/>
      </p:nvGrpSpPr>
      <p:grpSpPr>
        <a:xfrm>
          <a:off x="0" y="0"/>
          <a:ext cx="0" cy="0"/>
          <a:chOff x="0" y="0"/>
          <a:chExt cx="0" cy="0"/>
        </a:xfrm>
      </p:grpSpPr>
      <p:grpSp>
        <p:nvGrpSpPr>
          <p:cNvPr id="2" name="Group 2"/>
          <p:cNvGrpSpPr/>
          <p:nvPr/>
        </p:nvGrpSpPr>
        <p:grpSpPr>
          <a:xfrm>
            <a:off x="7130773" y="2394163"/>
            <a:ext cx="4074964" cy="5351456"/>
            <a:chOff x="0" y="0"/>
            <a:chExt cx="966667" cy="1269477"/>
          </a:xfrm>
        </p:grpSpPr>
        <p:sp>
          <p:nvSpPr>
            <p:cNvPr id="3" name="Freeform 3"/>
            <p:cNvSpPr/>
            <p:nvPr/>
          </p:nvSpPr>
          <p:spPr>
            <a:xfrm>
              <a:off x="0" y="0"/>
              <a:ext cx="966667" cy="1269477"/>
            </a:xfrm>
            <a:custGeom>
              <a:avLst/>
              <a:gdLst/>
              <a:ahLst/>
              <a:cxnLst/>
              <a:rect l="l" t="t" r="r" b="b"/>
              <a:pathLst>
                <a:path w="966667" h="1269477">
                  <a:moveTo>
                    <a:pt x="842207" y="1269477"/>
                  </a:moveTo>
                  <a:lnTo>
                    <a:pt x="124460" y="1269477"/>
                  </a:lnTo>
                  <a:cubicBezTo>
                    <a:pt x="55880" y="1269477"/>
                    <a:pt x="0" y="1213597"/>
                    <a:pt x="0" y="1145017"/>
                  </a:cubicBezTo>
                  <a:lnTo>
                    <a:pt x="0" y="124460"/>
                  </a:lnTo>
                  <a:cubicBezTo>
                    <a:pt x="0" y="55880"/>
                    <a:pt x="55880" y="0"/>
                    <a:pt x="124460" y="0"/>
                  </a:cubicBezTo>
                  <a:lnTo>
                    <a:pt x="842207" y="0"/>
                  </a:lnTo>
                  <a:cubicBezTo>
                    <a:pt x="910787" y="0"/>
                    <a:pt x="966667" y="55880"/>
                    <a:pt x="966667" y="124460"/>
                  </a:cubicBezTo>
                  <a:lnTo>
                    <a:pt x="966667" y="1145017"/>
                  </a:lnTo>
                  <a:cubicBezTo>
                    <a:pt x="966667" y="1213597"/>
                    <a:pt x="910787" y="1269477"/>
                    <a:pt x="842207" y="1269477"/>
                  </a:cubicBezTo>
                  <a:close/>
                </a:path>
              </a:pathLst>
            </a:custGeom>
            <a:solidFill>
              <a:srgbClr val="FFFFFF"/>
            </a:solidFill>
          </p:spPr>
          <p:txBody>
            <a:bodyPr/>
            <a:lstStyle/>
            <a:p>
              <a:endParaRPr lang="en-US"/>
            </a:p>
          </p:txBody>
        </p:sp>
      </p:grpSp>
      <p:grpSp>
        <p:nvGrpSpPr>
          <p:cNvPr id="4" name="Group 4"/>
          <p:cNvGrpSpPr/>
          <p:nvPr/>
        </p:nvGrpSpPr>
        <p:grpSpPr>
          <a:xfrm>
            <a:off x="11496791" y="3906844"/>
            <a:ext cx="4074964" cy="5351456"/>
            <a:chOff x="0" y="0"/>
            <a:chExt cx="966667" cy="1269477"/>
          </a:xfrm>
        </p:grpSpPr>
        <p:sp>
          <p:nvSpPr>
            <p:cNvPr id="5" name="Freeform 5"/>
            <p:cNvSpPr/>
            <p:nvPr/>
          </p:nvSpPr>
          <p:spPr>
            <a:xfrm>
              <a:off x="0" y="0"/>
              <a:ext cx="966667" cy="1269477"/>
            </a:xfrm>
            <a:custGeom>
              <a:avLst/>
              <a:gdLst/>
              <a:ahLst/>
              <a:cxnLst/>
              <a:rect l="l" t="t" r="r" b="b"/>
              <a:pathLst>
                <a:path w="966667" h="1269477">
                  <a:moveTo>
                    <a:pt x="842207" y="1269477"/>
                  </a:moveTo>
                  <a:lnTo>
                    <a:pt x="124460" y="1269477"/>
                  </a:lnTo>
                  <a:cubicBezTo>
                    <a:pt x="55880" y="1269477"/>
                    <a:pt x="0" y="1213597"/>
                    <a:pt x="0" y="1145017"/>
                  </a:cubicBezTo>
                  <a:lnTo>
                    <a:pt x="0" y="124460"/>
                  </a:lnTo>
                  <a:cubicBezTo>
                    <a:pt x="0" y="55880"/>
                    <a:pt x="55880" y="0"/>
                    <a:pt x="124460" y="0"/>
                  </a:cubicBezTo>
                  <a:lnTo>
                    <a:pt x="842207" y="0"/>
                  </a:lnTo>
                  <a:cubicBezTo>
                    <a:pt x="910787" y="0"/>
                    <a:pt x="966667" y="55880"/>
                    <a:pt x="966667" y="124460"/>
                  </a:cubicBezTo>
                  <a:lnTo>
                    <a:pt x="966667" y="1145017"/>
                  </a:lnTo>
                  <a:cubicBezTo>
                    <a:pt x="966667" y="1213597"/>
                    <a:pt x="910787" y="1269477"/>
                    <a:pt x="842207" y="1269477"/>
                  </a:cubicBezTo>
                  <a:close/>
                </a:path>
              </a:pathLst>
            </a:custGeom>
            <a:solidFill>
              <a:srgbClr val="FFFFFF"/>
            </a:solidFill>
          </p:spPr>
          <p:txBody>
            <a:bodyPr/>
            <a:lstStyle/>
            <a:p>
              <a:endParaRPr lang="en-US"/>
            </a:p>
          </p:txBody>
        </p:sp>
      </p:grpSp>
      <p:grpSp>
        <p:nvGrpSpPr>
          <p:cNvPr id="6" name="Group 6"/>
          <p:cNvGrpSpPr/>
          <p:nvPr/>
        </p:nvGrpSpPr>
        <p:grpSpPr>
          <a:xfrm>
            <a:off x="2716245" y="3906844"/>
            <a:ext cx="4074964" cy="5351456"/>
            <a:chOff x="0" y="0"/>
            <a:chExt cx="966667" cy="1269477"/>
          </a:xfrm>
        </p:grpSpPr>
        <p:sp>
          <p:nvSpPr>
            <p:cNvPr id="7" name="Freeform 7"/>
            <p:cNvSpPr/>
            <p:nvPr/>
          </p:nvSpPr>
          <p:spPr>
            <a:xfrm>
              <a:off x="0" y="0"/>
              <a:ext cx="966667" cy="1269477"/>
            </a:xfrm>
            <a:custGeom>
              <a:avLst/>
              <a:gdLst/>
              <a:ahLst/>
              <a:cxnLst/>
              <a:rect l="l" t="t" r="r" b="b"/>
              <a:pathLst>
                <a:path w="966667" h="1269477">
                  <a:moveTo>
                    <a:pt x="842207" y="1269477"/>
                  </a:moveTo>
                  <a:lnTo>
                    <a:pt x="124460" y="1269477"/>
                  </a:lnTo>
                  <a:cubicBezTo>
                    <a:pt x="55880" y="1269477"/>
                    <a:pt x="0" y="1213597"/>
                    <a:pt x="0" y="1145017"/>
                  </a:cubicBezTo>
                  <a:lnTo>
                    <a:pt x="0" y="124460"/>
                  </a:lnTo>
                  <a:cubicBezTo>
                    <a:pt x="0" y="55880"/>
                    <a:pt x="55880" y="0"/>
                    <a:pt x="124460" y="0"/>
                  </a:cubicBezTo>
                  <a:lnTo>
                    <a:pt x="842207" y="0"/>
                  </a:lnTo>
                  <a:cubicBezTo>
                    <a:pt x="910787" y="0"/>
                    <a:pt x="966667" y="55880"/>
                    <a:pt x="966667" y="124460"/>
                  </a:cubicBezTo>
                  <a:lnTo>
                    <a:pt x="966667" y="1145017"/>
                  </a:lnTo>
                  <a:cubicBezTo>
                    <a:pt x="966667" y="1213597"/>
                    <a:pt x="910787" y="1269477"/>
                    <a:pt x="842207" y="1269477"/>
                  </a:cubicBezTo>
                  <a:close/>
                </a:path>
              </a:pathLst>
            </a:custGeom>
            <a:solidFill>
              <a:srgbClr val="FFFFFF"/>
            </a:solidFill>
          </p:spPr>
          <p:txBody>
            <a:bodyPr/>
            <a:lstStyle/>
            <a:p>
              <a:endParaRPr lang="en-US"/>
            </a:p>
          </p:txBody>
        </p:sp>
      </p:grpSp>
      <p:sp>
        <p:nvSpPr>
          <p:cNvPr id="8" name="Freeform 8"/>
          <p:cNvSpPr/>
          <p:nvPr/>
        </p:nvSpPr>
        <p:spPr>
          <a:xfrm>
            <a:off x="12437940" y="4620136"/>
            <a:ext cx="2192666" cy="1962436"/>
          </a:xfrm>
          <a:custGeom>
            <a:avLst/>
            <a:gdLst/>
            <a:ahLst/>
            <a:cxnLst/>
            <a:rect l="l" t="t" r="r" b="b"/>
            <a:pathLst>
              <a:path w="2192666" h="1962436">
                <a:moveTo>
                  <a:pt x="0" y="0"/>
                </a:moveTo>
                <a:lnTo>
                  <a:pt x="2192666" y="0"/>
                </a:lnTo>
                <a:lnTo>
                  <a:pt x="2192666" y="1962436"/>
                </a:lnTo>
                <a:lnTo>
                  <a:pt x="0" y="1962436"/>
                </a:lnTo>
                <a:lnTo>
                  <a:pt x="0" y="0"/>
                </a:lnTo>
                <a:close/>
              </a:path>
            </a:pathLst>
          </a:custGeom>
          <a:blipFill>
            <a:blip r:embed="rId2"/>
            <a:stretch>
              <a:fillRect/>
            </a:stretch>
          </a:blipFill>
        </p:spPr>
        <p:txBody>
          <a:bodyPr/>
          <a:lstStyle/>
          <a:p>
            <a:endParaRPr lang="en-US"/>
          </a:p>
        </p:txBody>
      </p:sp>
      <p:sp>
        <p:nvSpPr>
          <p:cNvPr id="9" name="Freeform 9"/>
          <p:cNvSpPr/>
          <p:nvPr/>
        </p:nvSpPr>
        <p:spPr>
          <a:xfrm>
            <a:off x="3509762" y="4460073"/>
            <a:ext cx="2487931" cy="2410183"/>
          </a:xfrm>
          <a:custGeom>
            <a:avLst/>
            <a:gdLst/>
            <a:ahLst/>
            <a:cxnLst/>
            <a:rect l="l" t="t" r="r" b="b"/>
            <a:pathLst>
              <a:path w="2487931" h="2410183">
                <a:moveTo>
                  <a:pt x="0" y="0"/>
                </a:moveTo>
                <a:lnTo>
                  <a:pt x="2487930" y="0"/>
                </a:lnTo>
                <a:lnTo>
                  <a:pt x="2487930" y="2410183"/>
                </a:lnTo>
                <a:lnTo>
                  <a:pt x="0" y="24101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7740503" y="2773432"/>
            <a:ext cx="2855503" cy="2370068"/>
          </a:xfrm>
          <a:custGeom>
            <a:avLst/>
            <a:gdLst/>
            <a:ahLst/>
            <a:cxnLst/>
            <a:rect l="l" t="t" r="r" b="b"/>
            <a:pathLst>
              <a:path w="2855503" h="2370068">
                <a:moveTo>
                  <a:pt x="0" y="0"/>
                </a:moveTo>
                <a:lnTo>
                  <a:pt x="2855503" y="0"/>
                </a:lnTo>
                <a:lnTo>
                  <a:pt x="2855503" y="2370068"/>
                </a:lnTo>
                <a:lnTo>
                  <a:pt x="0" y="23700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1028700" y="940633"/>
            <a:ext cx="6509818" cy="800100"/>
          </a:xfrm>
          <a:prstGeom prst="rect">
            <a:avLst/>
          </a:prstGeom>
        </p:spPr>
        <p:txBody>
          <a:bodyPr lIns="0" tIns="0" rIns="0" bIns="0" rtlCol="0" anchor="t">
            <a:spAutoFit/>
          </a:bodyPr>
          <a:lstStyle/>
          <a:p>
            <a:pPr algn="l">
              <a:lnSpc>
                <a:spcPts val="6239"/>
              </a:lnSpc>
            </a:pPr>
            <a:r>
              <a:rPr lang="en-US" sz="5199" b="1">
                <a:solidFill>
                  <a:srgbClr val="FAFFE7"/>
                </a:solidFill>
                <a:latin typeface="Red Hat Display Bold"/>
                <a:ea typeface="Red Hat Display Bold"/>
                <a:cs typeface="Red Hat Display Bold"/>
                <a:sym typeface="Red Hat Display Bold"/>
              </a:rPr>
              <a:t>Stay Connected</a:t>
            </a:r>
          </a:p>
        </p:txBody>
      </p:sp>
      <p:sp>
        <p:nvSpPr>
          <p:cNvPr id="12" name="TextBox 12"/>
          <p:cNvSpPr txBox="1"/>
          <p:nvPr/>
        </p:nvSpPr>
        <p:spPr>
          <a:xfrm>
            <a:off x="7435638" y="5534679"/>
            <a:ext cx="3465233" cy="1725930"/>
          </a:xfrm>
          <a:prstGeom prst="rect">
            <a:avLst/>
          </a:prstGeom>
        </p:spPr>
        <p:txBody>
          <a:bodyPr lIns="0" tIns="0" rIns="0" bIns="0" rtlCol="0" anchor="t">
            <a:spAutoFit/>
          </a:bodyPr>
          <a:lstStyle/>
          <a:p>
            <a:pPr algn="ctr">
              <a:lnSpc>
                <a:spcPts val="4620"/>
              </a:lnSpc>
            </a:pPr>
            <a:r>
              <a:rPr lang="en-US" sz="3300" b="1">
                <a:solidFill>
                  <a:srgbClr val="354F66"/>
                </a:solidFill>
                <a:latin typeface="Red Hat Display Bold"/>
                <a:ea typeface="Red Hat Display Bold"/>
                <a:cs typeface="Red Hat Display Bold"/>
                <a:sym typeface="Red Hat Display Bold"/>
              </a:rPr>
              <a:t>Attend our Webcast </a:t>
            </a:r>
          </a:p>
          <a:p>
            <a:pPr algn="ctr">
              <a:lnSpc>
                <a:spcPts val="4620"/>
              </a:lnSpc>
            </a:pPr>
            <a:r>
              <a:rPr lang="en-US" sz="3300" b="1">
                <a:solidFill>
                  <a:srgbClr val="99CCFF"/>
                </a:solidFill>
                <a:latin typeface="Red Hat Display Bold"/>
                <a:ea typeface="Red Hat Display Bold"/>
                <a:cs typeface="Red Hat Display Bold"/>
                <a:sym typeface="Red Hat Display Bold"/>
              </a:rPr>
              <a:t>April 17</a:t>
            </a:r>
          </a:p>
        </p:txBody>
      </p:sp>
      <p:sp>
        <p:nvSpPr>
          <p:cNvPr id="13" name="TextBox 13"/>
          <p:cNvSpPr txBox="1"/>
          <p:nvPr/>
        </p:nvSpPr>
        <p:spPr>
          <a:xfrm>
            <a:off x="2716245" y="7053052"/>
            <a:ext cx="4074964" cy="1725931"/>
          </a:xfrm>
          <a:prstGeom prst="rect">
            <a:avLst/>
          </a:prstGeom>
        </p:spPr>
        <p:txBody>
          <a:bodyPr lIns="0" tIns="0" rIns="0" bIns="0" rtlCol="0" anchor="t">
            <a:spAutoFit/>
          </a:bodyPr>
          <a:lstStyle/>
          <a:p>
            <a:pPr algn="ctr">
              <a:lnSpc>
                <a:spcPts val="4619"/>
              </a:lnSpc>
            </a:pPr>
            <a:r>
              <a:rPr lang="en-US" sz="3299" b="1">
                <a:solidFill>
                  <a:srgbClr val="354F66"/>
                </a:solidFill>
                <a:latin typeface="Red Hat Display Bold"/>
                <a:ea typeface="Red Hat Display Bold"/>
                <a:cs typeface="Red Hat Display Bold"/>
                <a:sym typeface="Red Hat Display Bold"/>
              </a:rPr>
              <a:t>Join our Communications Network</a:t>
            </a:r>
          </a:p>
        </p:txBody>
      </p:sp>
      <p:sp>
        <p:nvSpPr>
          <p:cNvPr id="14" name="TextBox 14"/>
          <p:cNvSpPr txBox="1"/>
          <p:nvPr/>
        </p:nvSpPr>
        <p:spPr>
          <a:xfrm>
            <a:off x="11496791" y="7053053"/>
            <a:ext cx="4074964" cy="1725930"/>
          </a:xfrm>
          <a:prstGeom prst="rect">
            <a:avLst/>
          </a:prstGeom>
        </p:spPr>
        <p:txBody>
          <a:bodyPr lIns="0" tIns="0" rIns="0" bIns="0" rtlCol="0" anchor="t">
            <a:spAutoFit/>
          </a:bodyPr>
          <a:lstStyle/>
          <a:p>
            <a:pPr algn="ctr">
              <a:lnSpc>
                <a:spcPts val="4620"/>
              </a:lnSpc>
            </a:pPr>
            <a:r>
              <a:rPr lang="en-US" sz="3300" b="1">
                <a:solidFill>
                  <a:srgbClr val="354F66"/>
                </a:solidFill>
                <a:latin typeface="Red Hat Display Bold"/>
                <a:ea typeface="Red Hat Display Bold"/>
                <a:cs typeface="Red Hat Display Bold"/>
                <a:sym typeface="Red Hat Display Bold"/>
              </a:rPr>
              <a:t>Find us at AERA 2025</a:t>
            </a:r>
          </a:p>
          <a:p>
            <a:pPr algn="ctr">
              <a:lnSpc>
                <a:spcPts val="4620"/>
              </a:lnSpc>
            </a:pPr>
            <a:r>
              <a:rPr lang="en-US" sz="3300" b="1">
                <a:solidFill>
                  <a:srgbClr val="697A05"/>
                </a:solidFill>
                <a:latin typeface="Red Hat Display Bold"/>
                <a:ea typeface="Red Hat Display Bold"/>
                <a:cs typeface="Red Hat Display Bold"/>
                <a:sym typeface="Red Hat Display Bold"/>
              </a:rPr>
              <a:t>April 23 - 27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54F66"/>
        </a:solidFill>
        <a:effectLst/>
      </p:bgPr>
    </p:bg>
    <p:spTree>
      <p:nvGrpSpPr>
        <p:cNvPr id="1" name=""/>
        <p:cNvGrpSpPr/>
        <p:nvPr/>
      </p:nvGrpSpPr>
      <p:grpSpPr>
        <a:xfrm>
          <a:off x="0" y="0"/>
          <a:ext cx="0" cy="0"/>
          <a:chOff x="0" y="0"/>
          <a:chExt cx="0" cy="0"/>
        </a:xfrm>
      </p:grpSpPr>
      <p:grpSp>
        <p:nvGrpSpPr>
          <p:cNvPr id="2" name="Group 2"/>
          <p:cNvGrpSpPr/>
          <p:nvPr/>
        </p:nvGrpSpPr>
        <p:grpSpPr>
          <a:xfrm>
            <a:off x="10923609" y="0"/>
            <a:ext cx="7364391" cy="10287000"/>
            <a:chOff x="0" y="0"/>
            <a:chExt cx="2491164" cy="3479800"/>
          </a:xfrm>
        </p:grpSpPr>
        <p:sp>
          <p:nvSpPr>
            <p:cNvPr id="3" name="Freeform 3"/>
            <p:cNvSpPr/>
            <p:nvPr/>
          </p:nvSpPr>
          <p:spPr>
            <a:xfrm>
              <a:off x="0" y="0"/>
              <a:ext cx="2491164" cy="3479800"/>
            </a:xfrm>
            <a:custGeom>
              <a:avLst/>
              <a:gdLst/>
              <a:ahLst/>
              <a:cxnLst/>
              <a:rect l="l" t="t" r="r" b="b"/>
              <a:pathLst>
                <a:path w="2491164" h="3479800">
                  <a:moveTo>
                    <a:pt x="0" y="0"/>
                  </a:moveTo>
                  <a:lnTo>
                    <a:pt x="2491164" y="0"/>
                  </a:lnTo>
                  <a:lnTo>
                    <a:pt x="2491164" y="3479800"/>
                  </a:lnTo>
                  <a:lnTo>
                    <a:pt x="0" y="3479800"/>
                  </a:lnTo>
                  <a:close/>
                </a:path>
              </a:pathLst>
            </a:custGeom>
            <a:solidFill>
              <a:srgbClr val="99CCFF"/>
            </a:solidFill>
          </p:spPr>
          <p:txBody>
            <a:bodyPr/>
            <a:lstStyle/>
            <a:p>
              <a:endParaRPr lang="en-US"/>
            </a:p>
          </p:txBody>
        </p:sp>
      </p:grpSp>
      <p:grpSp>
        <p:nvGrpSpPr>
          <p:cNvPr id="4" name="Group 4"/>
          <p:cNvGrpSpPr/>
          <p:nvPr/>
        </p:nvGrpSpPr>
        <p:grpSpPr>
          <a:xfrm>
            <a:off x="10923609" y="2922609"/>
            <a:ext cx="7364391" cy="7364391"/>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97A05"/>
            </a:solidFill>
          </p:spPr>
          <p:txBody>
            <a:bodyPr/>
            <a:lstStyle/>
            <a:p>
              <a:endParaRPr lang="en-US"/>
            </a:p>
          </p:txBody>
        </p:sp>
      </p:grpSp>
      <p:grpSp>
        <p:nvGrpSpPr>
          <p:cNvPr id="6" name="Group 6"/>
          <p:cNvGrpSpPr/>
          <p:nvPr/>
        </p:nvGrpSpPr>
        <p:grpSpPr>
          <a:xfrm>
            <a:off x="12390915" y="0"/>
            <a:ext cx="4429778" cy="4429778"/>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C60C2"/>
            </a:solidFill>
          </p:spPr>
          <p:txBody>
            <a:bodyPr/>
            <a:lstStyle/>
            <a:p>
              <a:endParaRPr lang="en-US"/>
            </a:p>
          </p:txBody>
        </p:sp>
      </p:grpSp>
      <p:sp>
        <p:nvSpPr>
          <p:cNvPr id="8" name="Freeform 8"/>
          <p:cNvSpPr/>
          <p:nvPr/>
        </p:nvSpPr>
        <p:spPr>
          <a:xfrm>
            <a:off x="1058428" y="3015988"/>
            <a:ext cx="5861312" cy="5861312"/>
          </a:xfrm>
          <a:custGeom>
            <a:avLst/>
            <a:gdLst/>
            <a:ahLst/>
            <a:cxnLst/>
            <a:rect l="l" t="t" r="r" b="b"/>
            <a:pathLst>
              <a:path w="5861312" h="5861312">
                <a:moveTo>
                  <a:pt x="0" y="0"/>
                </a:moveTo>
                <a:lnTo>
                  <a:pt x="5861312" y="0"/>
                </a:lnTo>
                <a:lnTo>
                  <a:pt x="5861312" y="5861312"/>
                </a:lnTo>
                <a:lnTo>
                  <a:pt x="0" y="58613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028700" y="1019175"/>
            <a:ext cx="6509818" cy="800100"/>
          </a:xfrm>
          <a:prstGeom prst="rect">
            <a:avLst/>
          </a:prstGeom>
        </p:spPr>
        <p:txBody>
          <a:bodyPr lIns="0" tIns="0" rIns="0" bIns="0" rtlCol="0" anchor="t">
            <a:spAutoFit/>
          </a:bodyPr>
          <a:lstStyle/>
          <a:p>
            <a:pPr algn="l">
              <a:lnSpc>
                <a:spcPts val="6239"/>
              </a:lnSpc>
            </a:pPr>
            <a:r>
              <a:rPr lang="en-US" sz="5199" b="1">
                <a:solidFill>
                  <a:srgbClr val="FAFFE7"/>
                </a:solidFill>
                <a:latin typeface="Red Hat Display Bold"/>
                <a:ea typeface="Red Hat Display Bold"/>
                <a:cs typeface="Red Hat Display Bold"/>
                <a:sym typeface="Red Hat Display Bold"/>
              </a:rPr>
              <a:t>Share our Feedback!</a:t>
            </a:r>
          </a:p>
        </p:txBody>
      </p:sp>
      <p:sp>
        <p:nvSpPr>
          <p:cNvPr id="10" name="TextBox 10"/>
          <p:cNvSpPr txBox="1"/>
          <p:nvPr/>
        </p:nvSpPr>
        <p:spPr>
          <a:xfrm>
            <a:off x="1058428" y="1951315"/>
            <a:ext cx="10050056" cy="609600"/>
          </a:xfrm>
          <a:prstGeom prst="rect">
            <a:avLst/>
          </a:prstGeom>
        </p:spPr>
        <p:txBody>
          <a:bodyPr lIns="0" tIns="0" rIns="0" bIns="0" rtlCol="0" anchor="t">
            <a:spAutoFit/>
          </a:bodyPr>
          <a:lstStyle/>
          <a:p>
            <a:pPr algn="l">
              <a:lnSpc>
                <a:spcPts val="2400"/>
              </a:lnSpc>
            </a:pPr>
            <a:r>
              <a:rPr lang="en-US" sz="2000" b="1" i="1">
                <a:solidFill>
                  <a:srgbClr val="FAFFE7"/>
                </a:solidFill>
                <a:latin typeface="Red Hat Display Bold Italics"/>
                <a:ea typeface="Red Hat Display Bold Italics"/>
                <a:cs typeface="Red Hat Display Bold Italics"/>
                <a:sym typeface="Red Hat Display Bold Italics"/>
              </a:rPr>
              <a:t>Collaborate in Our Embedded Evaluation</a:t>
            </a:r>
          </a:p>
          <a:p>
            <a:pPr algn="l">
              <a:lnSpc>
                <a:spcPts val="2400"/>
              </a:lnSpc>
            </a:pPr>
            <a:endParaRPr lang="en-US" sz="2000" b="1" i="1">
              <a:solidFill>
                <a:srgbClr val="FAFFE7"/>
              </a:solidFill>
              <a:latin typeface="Red Hat Display Bold Italics"/>
              <a:ea typeface="Red Hat Display Bold Italics"/>
              <a:cs typeface="Red Hat Display Bold Italics"/>
              <a:sym typeface="Red Hat Display Bold Itali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54F66"/>
        </a:solidFill>
        <a:effectLst/>
      </p:bgPr>
    </p:bg>
    <p:spTree>
      <p:nvGrpSpPr>
        <p:cNvPr id="1" name=""/>
        <p:cNvGrpSpPr/>
        <p:nvPr/>
      </p:nvGrpSpPr>
      <p:grpSpPr>
        <a:xfrm>
          <a:off x="0" y="0"/>
          <a:ext cx="0" cy="0"/>
          <a:chOff x="0" y="0"/>
          <a:chExt cx="0" cy="0"/>
        </a:xfrm>
      </p:grpSpPr>
      <p:grpSp>
        <p:nvGrpSpPr>
          <p:cNvPr id="2" name="Group 2"/>
          <p:cNvGrpSpPr/>
          <p:nvPr/>
        </p:nvGrpSpPr>
        <p:grpSpPr>
          <a:xfrm>
            <a:off x="10905775" y="7575338"/>
            <a:ext cx="6748154" cy="6748154"/>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CC60C2"/>
            </a:solidFill>
            <a:ln w="466725" cap="sq">
              <a:solidFill>
                <a:srgbClr val="354F66"/>
              </a:solidFill>
              <a:prstDash val="solid"/>
              <a:miter/>
            </a:ln>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634071" y="-4036492"/>
            <a:ext cx="6748154" cy="674815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697A05"/>
            </a:solidFill>
            <a:ln w="466725" cap="sq">
              <a:solidFill>
                <a:srgbClr val="354F66"/>
              </a:solidFill>
              <a:prstDash val="solid"/>
              <a:miter/>
            </a:ln>
          </p:spPr>
          <p:txBody>
            <a:bodyPr/>
            <a:lstStyle/>
            <a:p>
              <a:endParaRPr lang="en-US"/>
            </a:p>
          </p:txBody>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8" name="Freeform 8"/>
          <p:cNvSpPr/>
          <p:nvPr/>
        </p:nvSpPr>
        <p:spPr>
          <a:xfrm>
            <a:off x="5237943" y="4245107"/>
            <a:ext cx="7812114" cy="1796786"/>
          </a:xfrm>
          <a:custGeom>
            <a:avLst/>
            <a:gdLst/>
            <a:ahLst/>
            <a:cxnLst/>
            <a:rect l="l" t="t" r="r" b="b"/>
            <a:pathLst>
              <a:path w="7812114" h="1796786">
                <a:moveTo>
                  <a:pt x="0" y="0"/>
                </a:moveTo>
                <a:lnTo>
                  <a:pt x="7812114" y="0"/>
                </a:lnTo>
                <a:lnTo>
                  <a:pt x="7812114" y="1796786"/>
                </a:lnTo>
                <a:lnTo>
                  <a:pt x="0" y="17967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7527963" y="4239340"/>
            <a:ext cx="3263035" cy="1715770"/>
          </a:xfrm>
          <a:prstGeom prst="rect">
            <a:avLst/>
          </a:prstGeom>
        </p:spPr>
        <p:txBody>
          <a:bodyPr lIns="0" tIns="0" rIns="0" bIns="0" rtlCol="0" anchor="t">
            <a:spAutoFit/>
          </a:bodyPr>
          <a:lstStyle/>
          <a:p>
            <a:pPr algn="ctr">
              <a:lnSpc>
                <a:spcPts val="13640"/>
              </a:lnSpc>
            </a:pPr>
            <a:r>
              <a:rPr lang="en-US" sz="11000" b="1">
                <a:solidFill>
                  <a:srgbClr val="354F66"/>
                </a:solidFill>
                <a:latin typeface="Red Hat Display Bold"/>
                <a:ea typeface="Red Hat Display Bold"/>
                <a:cs typeface="Red Hat Display Bold"/>
                <a:sym typeface="Red Hat Display Bold"/>
              </a:rPr>
              <a:t>Q&amp;A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25842" y="2733130"/>
            <a:ext cx="911144" cy="899076"/>
            <a:chOff x="0" y="0"/>
            <a:chExt cx="1156273" cy="1140958"/>
          </a:xfrm>
        </p:grpSpPr>
        <p:sp>
          <p:nvSpPr>
            <p:cNvPr id="3" name="Freeform 3"/>
            <p:cNvSpPr/>
            <p:nvPr/>
          </p:nvSpPr>
          <p:spPr>
            <a:xfrm>
              <a:off x="0" y="0"/>
              <a:ext cx="1156274" cy="1140958"/>
            </a:xfrm>
            <a:custGeom>
              <a:avLst/>
              <a:gdLst/>
              <a:ahLst/>
              <a:cxnLst/>
              <a:rect l="l" t="t" r="r" b="b"/>
              <a:pathLst>
                <a:path w="1156274" h="1140958">
                  <a:moveTo>
                    <a:pt x="1031813" y="1140958"/>
                  </a:moveTo>
                  <a:lnTo>
                    <a:pt x="124460" y="1140958"/>
                  </a:lnTo>
                  <a:cubicBezTo>
                    <a:pt x="55880" y="1140958"/>
                    <a:pt x="0" y="1085078"/>
                    <a:pt x="0" y="1016498"/>
                  </a:cubicBezTo>
                  <a:lnTo>
                    <a:pt x="0" y="124460"/>
                  </a:lnTo>
                  <a:cubicBezTo>
                    <a:pt x="0" y="55880"/>
                    <a:pt x="55880" y="0"/>
                    <a:pt x="124460" y="0"/>
                  </a:cubicBezTo>
                  <a:lnTo>
                    <a:pt x="1031813" y="0"/>
                  </a:lnTo>
                  <a:cubicBezTo>
                    <a:pt x="1100393" y="0"/>
                    <a:pt x="1156274" y="55880"/>
                    <a:pt x="1156274" y="124460"/>
                  </a:cubicBezTo>
                  <a:lnTo>
                    <a:pt x="1156274" y="1016498"/>
                  </a:lnTo>
                  <a:cubicBezTo>
                    <a:pt x="1156274" y="1085078"/>
                    <a:pt x="1100393" y="1140958"/>
                    <a:pt x="1031813" y="1140958"/>
                  </a:cubicBezTo>
                  <a:close/>
                </a:path>
              </a:pathLst>
            </a:custGeom>
            <a:solidFill>
              <a:srgbClr val="354F66"/>
            </a:solidFill>
          </p:spPr>
          <p:txBody>
            <a:bodyPr/>
            <a:lstStyle/>
            <a:p>
              <a:endParaRPr lang="en-US"/>
            </a:p>
          </p:txBody>
        </p:sp>
      </p:grpSp>
      <p:grpSp>
        <p:nvGrpSpPr>
          <p:cNvPr id="4" name="Group 4"/>
          <p:cNvGrpSpPr/>
          <p:nvPr/>
        </p:nvGrpSpPr>
        <p:grpSpPr>
          <a:xfrm>
            <a:off x="4553844" y="2733130"/>
            <a:ext cx="911144" cy="899076"/>
            <a:chOff x="0" y="0"/>
            <a:chExt cx="1156273" cy="1140958"/>
          </a:xfrm>
        </p:grpSpPr>
        <p:sp>
          <p:nvSpPr>
            <p:cNvPr id="5" name="Freeform 5"/>
            <p:cNvSpPr/>
            <p:nvPr/>
          </p:nvSpPr>
          <p:spPr>
            <a:xfrm>
              <a:off x="0" y="0"/>
              <a:ext cx="1156274" cy="1140958"/>
            </a:xfrm>
            <a:custGeom>
              <a:avLst/>
              <a:gdLst/>
              <a:ahLst/>
              <a:cxnLst/>
              <a:rect l="l" t="t" r="r" b="b"/>
              <a:pathLst>
                <a:path w="1156274" h="1140958">
                  <a:moveTo>
                    <a:pt x="1031813" y="1140958"/>
                  </a:moveTo>
                  <a:lnTo>
                    <a:pt x="124460" y="1140958"/>
                  </a:lnTo>
                  <a:cubicBezTo>
                    <a:pt x="55880" y="1140958"/>
                    <a:pt x="0" y="1085078"/>
                    <a:pt x="0" y="1016498"/>
                  </a:cubicBezTo>
                  <a:lnTo>
                    <a:pt x="0" y="124460"/>
                  </a:lnTo>
                  <a:cubicBezTo>
                    <a:pt x="0" y="55880"/>
                    <a:pt x="55880" y="0"/>
                    <a:pt x="124460" y="0"/>
                  </a:cubicBezTo>
                  <a:lnTo>
                    <a:pt x="1031813" y="0"/>
                  </a:lnTo>
                  <a:cubicBezTo>
                    <a:pt x="1100393" y="0"/>
                    <a:pt x="1156274" y="55880"/>
                    <a:pt x="1156274" y="124460"/>
                  </a:cubicBezTo>
                  <a:lnTo>
                    <a:pt x="1156274" y="1016498"/>
                  </a:lnTo>
                  <a:cubicBezTo>
                    <a:pt x="1156274" y="1085078"/>
                    <a:pt x="1100393" y="1140958"/>
                    <a:pt x="1031813" y="1140958"/>
                  </a:cubicBezTo>
                  <a:close/>
                </a:path>
              </a:pathLst>
            </a:custGeom>
            <a:solidFill>
              <a:srgbClr val="354F66"/>
            </a:solidFill>
          </p:spPr>
          <p:txBody>
            <a:bodyPr/>
            <a:lstStyle/>
            <a:p>
              <a:endParaRPr lang="en-US"/>
            </a:p>
          </p:txBody>
        </p:sp>
      </p:grpSp>
      <p:sp>
        <p:nvSpPr>
          <p:cNvPr id="6" name="Freeform 6"/>
          <p:cNvSpPr/>
          <p:nvPr/>
        </p:nvSpPr>
        <p:spPr>
          <a:xfrm>
            <a:off x="4740669" y="2987154"/>
            <a:ext cx="537494" cy="391027"/>
          </a:xfrm>
          <a:custGeom>
            <a:avLst/>
            <a:gdLst/>
            <a:ahLst/>
            <a:cxnLst/>
            <a:rect l="l" t="t" r="r" b="b"/>
            <a:pathLst>
              <a:path w="537494" h="391027">
                <a:moveTo>
                  <a:pt x="0" y="0"/>
                </a:moveTo>
                <a:lnTo>
                  <a:pt x="537494" y="0"/>
                </a:lnTo>
                <a:lnTo>
                  <a:pt x="537494" y="391027"/>
                </a:lnTo>
                <a:lnTo>
                  <a:pt x="0" y="3910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4553844" y="6409251"/>
            <a:ext cx="911144" cy="899076"/>
            <a:chOff x="0" y="0"/>
            <a:chExt cx="1156273" cy="1140958"/>
          </a:xfrm>
        </p:grpSpPr>
        <p:sp>
          <p:nvSpPr>
            <p:cNvPr id="8" name="Freeform 8"/>
            <p:cNvSpPr/>
            <p:nvPr/>
          </p:nvSpPr>
          <p:spPr>
            <a:xfrm>
              <a:off x="0" y="0"/>
              <a:ext cx="1156274" cy="1140958"/>
            </a:xfrm>
            <a:custGeom>
              <a:avLst/>
              <a:gdLst/>
              <a:ahLst/>
              <a:cxnLst/>
              <a:rect l="l" t="t" r="r" b="b"/>
              <a:pathLst>
                <a:path w="1156274" h="1140958">
                  <a:moveTo>
                    <a:pt x="1031813" y="1140958"/>
                  </a:moveTo>
                  <a:lnTo>
                    <a:pt x="124460" y="1140958"/>
                  </a:lnTo>
                  <a:cubicBezTo>
                    <a:pt x="55880" y="1140958"/>
                    <a:pt x="0" y="1085078"/>
                    <a:pt x="0" y="1016498"/>
                  </a:cubicBezTo>
                  <a:lnTo>
                    <a:pt x="0" y="124460"/>
                  </a:lnTo>
                  <a:cubicBezTo>
                    <a:pt x="0" y="55880"/>
                    <a:pt x="55880" y="0"/>
                    <a:pt x="124460" y="0"/>
                  </a:cubicBezTo>
                  <a:lnTo>
                    <a:pt x="1031813" y="0"/>
                  </a:lnTo>
                  <a:cubicBezTo>
                    <a:pt x="1100393" y="0"/>
                    <a:pt x="1156274" y="55880"/>
                    <a:pt x="1156274" y="124460"/>
                  </a:cubicBezTo>
                  <a:lnTo>
                    <a:pt x="1156274" y="1016498"/>
                  </a:lnTo>
                  <a:cubicBezTo>
                    <a:pt x="1156274" y="1085078"/>
                    <a:pt x="1100393" y="1140958"/>
                    <a:pt x="1031813" y="1140958"/>
                  </a:cubicBezTo>
                  <a:close/>
                </a:path>
              </a:pathLst>
            </a:custGeom>
            <a:solidFill>
              <a:srgbClr val="354F66"/>
            </a:solidFill>
          </p:spPr>
          <p:txBody>
            <a:bodyPr/>
            <a:lstStyle/>
            <a:p>
              <a:endParaRPr lang="en-US"/>
            </a:p>
          </p:txBody>
        </p:sp>
      </p:grpSp>
      <p:sp>
        <p:nvSpPr>
          <p:cNvPr id="9" name="Freeform 9"/>
          <p:cNvSpPr/>
          <p:nvPr/>
        </p:nvSpPr>
        <p:spPr>
          <a:xfrm>
            <a:off x="4789761" y="6639134"/>
            <a:ext cx="439310" cy="439310"/>
          </a:xfrm>
          <a:custGeom>
            <a:avLst/>
            <a:gdLst/>
            <a:ahLst/>
            <a:cxnLst/>
            <a:rect l="l" t="t" r="r" b="b"/>
            <a:pathLst>
              <a:path w="439310" h="439310">
                <a:moveTo>
                  <a:pt x="0" y="0"/>
                </a:moveTo>
                <a:lnTo>
                  <a:pt x="439310" y="0"/>
                </a:lnTo>
                <a:lnTo>
                  <a:pt x="439310" y="439310"/>
                </a:lnTo>
                <a:lnTo>
                  <a:pt x="0" y="4393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2336334" y="2945162"/>
            <a:ext cx="490162" cy="475012"/>
          </a:xfrm>
          <a:custGeom>
            <a:avLst/>
            <a:gdLst/>
            <a:ahLst/>
            <a:cxnLst/>
            <a:rect l="l" t="t" r="r" b="b"/>
            <a:pathLst>
              <a:path w="490162" h="475012">
                <a:moveTo>
                  <a:pt x="0" y="0"/>
                </a:moveTo>
                <a:lnTo>
                  <a:pt x="490162" y="0"/>
                </a:lnTo>
                <a:lnTo>
                  <a:pt x="490162" y="475012"/>
                </a:lnTo>
                <a:lnTo>
                  <a:pt x="0" y="4750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1" name="Group 11"/>
          <p:cNvGrpSpPr/>
          <p:nvPr/>
        </p:nvGrpSpPr>
        <p:grpSpPr>
          <a:xfrm>
            <a:off x="8228274" y="-2057400"/>
            <a:ext cx="3086100" cy="308610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60C2"/>
            </a:solidFill>
          </p:spPr>
          <p:txBody>
            <a:bodyPr/>
            <a:lstStyle/>
            <a:p>
              <a:endParaRPr lang="en-US"/>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grpSp>
        <p:nvGrpSpPr>
          <p:cNvPr id="14" name="Group 14"/>
          <p:cNvGrpSpPr/>
          <p:nvPr/>
        </p:nvGrpSpPr>
        <p:grpSpPr>
          <a:xfrm>
            <a:off x="14173200" y="9258300"/>
            <a:ext cx="3086100" cy="308610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60C2"/>
            </a:solidFill>
          </p:spPr>
          <p:txBody>
            <a:bodyPr/>
            <a:lstStyle/>
            <a:p>
              <a:endParaRPr lang="en-US"/>
            </a:p>
          </p:txBody>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grpSp>
        <p:nvGrpSpPr>
          <p:cNvPr id="17" name="Group 17"/>
          <p:cNvGrpSpPr/>
          <p:nvPr/>
        </p:nvGrpSpPr>
        <p:grpSpPr>
          <a:xfrm>
            <a:off x="12125842" y="6409251"/>
            <a:ext cx="911144" cy="899076"/>
            <a:chOff x="0" y="0"/>
            <a:chExt cx="1156273" cy="1140958"/>
          </a:xfrm>
        </p:grpSpPr>
        <p:sp>
          <p:nvSpPr>
            <p:cNvPr id="18" name="Freeform 18"/>
            <p:cNvSpPr/>
            <p:nvPr/>
          </p:nvSpPr>
          <p:spPr>
            <a:xfrm>
              <a:off x="0" y="0"/>
              <a:ext cx="1156274" cy="1140958"/>
            </a:xfrm>
            <a:custGeom>
              <a:avLst/>
              <a:gdLst/>
              <a:ahLst/>
              <a:cxnLst/>
              <a:rect l="l" t="t" r="r" b="b"/>
              <a:pathLst>
                <a:path w="1156274" h="1140958">
                  <a:moveTo>
                    <a:pt x="1031813" y="1140958"/>
                  </a:moveTo>
                  <a:lnTo>
                    <a:pt x="124460" y="1140958"/>
                  </a:lnTo>
                  <a:cubicBezTo>
                    <a:pt x="55880" y="1140958"/>
                    <a:pt x="0" y="1085078"/>
                    <a:pt x="0" y="1016498"/>
                  </a:cubicBezTo>
                  <a:lnTo>
                    <a:pt x="0" y="124460"/>
                  </a:lnTo>
                  <a:cubicBezTo>
                    <a:pt x="0" y="55880"/>
                    <a:pt x="55880" y="0"/>
                    <a:pt x="124460" y="0"/>
                  </a:cubicBezTo>
                  <a:lnTo>
                    <a:pt x="1031813" y="0"/>
                  </a:lnTo>
                  <a:cubicBezTo>
                    <a:pt x="1100393" y="0"/>
                    <a:pt x="1156274" y="55880"/>
                    <a:pt x="1156274" y="124460"/>
                  </a:cubicBezTo>
                  <a:lnTo>
                    <a:pt x="1156274" y="1016498"/>
                  </a:lnTo>
                  <a:cubicBezTo>
                    <a:pt x="1156274" y="1085078"/>
                    <a:pt x="1100393" y="1140958"/>
                    <a:pt x="1031813" y="1140958"/>
                  </a:cubicBezTo>
                  <a:close/>
                </a:path>
              </a:pathLst>
            </a:custGeom>
            <a:solidFill>
              <a:srgbClr val="354F66"/>
            </a:solidFill>
          </p:spPr>
          <p:txBody>
            <a:bodyPr/>
            <a:lstStyle/>
            <a:p>
              <a:endParaRPr lang="en-US"/>
            </a:p>
          </p:txBody>
        </p:sp>
      </p:grpSp>
      <p:sp>
        <p:nvSpPr>
          <p:cNvPr id="19" name="Freeform 19"/>
          <p:cNvSpPr/>
          <p:nvPr/>
        </p:nvSpPr>
        <p:spPr>
          <a:xfrm>
            <a:off x="12348880" y="6624962"/>
            <a:ext cx="465069" cy="439103"/>
          </a:xfrm>
          <a:custGeom>
            <a:avLst/>
            <a:gdLst/>
            <a:ahLst/>
            <a:cxnLst/>
            <a:rect l="l" t="t" r="r" b="b"/>
            <a:pathLst>
              <a:path w="465069" h="439103">
                <a:moveTo>
                  <a:pt x="0" y="0"/>
                </a:moveTo>
                <a:lnTo>
                  <a:pt x="465069" y="0"/>
                </a:lnTo>
                <a:lnTo>
                  <a:pt x="465069" y="439103"/>
                </a:lnTo>
                <a:lnTo>
                  <a:pt x="0" y="4391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0" name="TextBox 20"/>
          <p:cNvSpPr txBox="1"/>
          <p:nvPr/>
        </p:nvSpPr>
        <p:spPr>
          <a:xfrm>
            <a:off x="1028700" y="1028700"/>
            <a:ext cx="8742624" cy="847725"/>
          </a:xfrm>
          <a:prstGeom prst="rect">
            <a:avLst/>
          </a:prstGeom>
        </p:spPr>
        <p:txBody>
          <a:bodyPr lIns="0" tIns="0" rIns="0" bIns="0" rtlCol="0" anchor="t">
            <a:spAutoFit/>
          </a:bodyPr>
          <a:lstStyle/>
          <a:p>
            <a:pPr algn="l">
              <a:lnSpc>
                <a:spcPts val="6719"/>
              </a:lnSpc>
            </a:pPr>
            <a:r>
              <a:rPr lang="en-US" sz="5599" b="1">
                <a:solidFill>
                  <a:srgbClr val="CC60C2"/>
                </a:solidFill>
                <a:latin typeface="Red Hat Display Bold"/>
                <a:ea typeface="Red Hat Display Bold"/>
                <a:cs typeface="Red Hat Display Bold"/>
                <a:sym typeface="Red Hat Display Bold"/>
              </a:rPr>
              <a:t>Before We Start</a:t>
            </a:r>
          </a:p>
        </p:txBody>
      </p:sp>
      <p:sp>
        <p:nvSpPr>
          <p:cNvPr id="21" name="TextBox 21"/>
          <p:cNvSpPr txBox="1"/>
          <p:nvPr/>
        </p:nvSpPr>
        <p:spPr>
          <a:xfrm>
            <a:off x="9986099" y="4549972"/>
            <a:ext cx="5190631" cy="1054100"/>
          </a:xfrm>
          <a:prstGeom prst="rect">
            <a:avLst/>
          </a:prstGeom>
        </p:spPr>
        <p:txBody>
          <a:bodyPr lIns="0" tIns="0" rIns="0" bIns="0" rtlCol="0" anchor="t">
            <a:spAutoFit/>
          </a:bodyPr>
          <a:lstStyle/>
          <a:p>
            <a:pPr algn="ctr">
              <a:lnSpc>
                <a:spcPts val="2800"/>
              </a:lnSpc>
              <a:spcBef>
                <a:spcPct val="0"/>
              </a:spcBef>
            </a:pPr>
            <a:r>
              <a:rPr lang="en-US" sz="2000">
                <a:solidFill>
                  <a:srgbClr val="354F66"/>
                </a:solidFill>
                <a:latin typeface="Quicksand"/>
                <a:ea typeface="Quicksand"/>
                <a:cs typeface="Quicksand"/>
                <a:sym typeface="Quicksand"/>
              </a:rPr>
              <a:t> The webcast will be recorded and made available for future access on our Learning Hub where you can revisit or share anytime.</a:t>
            </a:r>
          </a:p>
        </p:txBody>
      </p:sp>
      <p:sp>
        <p:nvSpPr>
          <p:cNvPr id="22" name="TextBox 22"/>
          <p:cNvSpPr txBox="1"/>
          <p:nvPr/>
        </p:nvSpPr>
        <p:spPr>
          <a:xfrm>
            <a:off x="3490853" y="3949374"/>
            <a:ext cx="3037126" cy="422275"/>
          </a:xfrm>
          <a:prstGeom prst="rect">
            <a:avLst/>
          </a:prstGeom>
        </p:spPr>
        <p:txBody>
          <a:bodyPr lIns="0" tIns="0" rIns="0" bIns="0" rtlCol="0" anchor="t">
            <a:spAutoFit/>
          </a:bodyPr>
          <a:lstStyle/>
          <a:p>
            <a:pPr algn="ctr">
              <a:lnSpc>
                <a:spcPts val="3499"/>
              </a:lnSpc>
              <a:spcBef>
                <a:spcPct val="0"/>
              </a:spcBef>
            </a:pPr>
            <a:r>
              <a:rPr lang="en-US" sz="2499" b="1">
                <a:solidFill>
                  <a:srgbClr val="354F66"/>
                </a:solidFill>
                <a:latin typeface="Quicksand Bold"/>
                <a:ea typeface="Quicksand Bold"/>
                <a:cs typeface="Quicksand Bold"/>
                <a:sym typeface="Quicksand Bold"/>
              </a:rPr>
              <a:t>What is a Webcast?</a:t>
            </a:r>
          </a:p>
        </p:txBody>
      </p:sp>
      <p:sp>
        <p:nvSpPr>
          <p:cNvPr id="23" name="TextBox 23"/>
          <p:cNvSpPr txBox="1"/>
          <p:nvPr/>
        </p:nvSpPr>
        <p:spPr>
          <a:xfrm>
            <a:off x="2704055" y="4549972"/>
            <a:ext cx="4904068" cy="1054100"/>
          </a:xfrm>
          <a:prstGeom prst="rect">
            <a:avLst/>
          </a:prstGeom>
        </p:spPr>
        <p:txBody>
          <a:bodyPr lIns="0" tIns="0" rIns="0" bIns="0" rtlCol="0" anchor="t">
            <a:spAutoFit/>
          </a:bodyPr>
          <a:lstStyle/>
          <a:p>
            <a:pPr algn="ctr">
              <a:lnSpc>
                <a:spcPts val="2800"/>
              </a:lnSpc>
              <a:spcBef>
                <a:spcPct val="0"/>
              </a:spcBef>
            </a:pPr>
            <a:r>
              <a:rPr lang="en-US" sz="2000">
                <a:solidFill>
                  <a:srgbClr val="354F66"/>
                </a:solidFill>
                <a:latin typeface="Quicksand"/>
                <a:ea typeface="Quicksand"/>
                <a:cs typeface="Quicksand"/>
                <a:sym typeface="Quicksand"/>
              </a:rPr>
              <a:t>A webcast is a live online presentation, including audio and video, which can be streamed from any location.</a:t>
            </a:r>
          </a:p>
        </p:txBody>
      </p:sp>
      <p:sp>
        <p:nvSpPr>
          <p:cNvPr id="24" name="TextBox 24"/>
          <p:cNvSpPr txBox="1"/>
          <p:nvPr/>
        </p:nvSpPr>
        <p:spPr>
          <a:xfrm>
            <a:off x="11062851" y="3949374"/>
            <a:ext cx="3037126" cy="422275"/>
          </a:xfrm>
          <a:prstGeom prst="rect">
            <a:avLst/>
          </a:prstGeom>
        </p:spPr>
        <p:txBody>
          <a:bodyPr lIns="0" tIns="0" rIns="0" bIns="0" rtlCol="0" anchor="t">
            <a:spAutoFit/>
          </a:bodyPr>
          <a:lstStyle/>
          <a:p>
            <a:pPr algn="ctr">
              <a:lnSpc>
                <a:spcPts val="3499"/>
              </a:lnSpc>
              <a:spcBef>
                <a:spcPct val="0"/>
              </a:spcBef>
            </a:pPr>
            <a:r>
              <a:rPr lang="en-US" sz="2499" b="1">
                <a:solidFill>
                  <a:srgbClr val="354F66"/>
                </a:solidFill>
                <a:latin typeface="Quicksand Bold"/>
                <a:ea typeface="Quicksand Bold"/>
                <a:cs typeface="Quicksand Bold"/>
                <a:sym typeface="Quicksand Bold"/>
              </a:rPr>
              <a:t>Recorded Course</a:t>
            </a:r>
          </a:p>
        </p:txBody>
      </p:sp>
      <p:sp>
        <p:nvSpPr>
          <p:cNvPr id="25" name="TextBox 25"/>
          <p:cNvSpPr txBox="1"/>
          <p:nvPr/>
        </p:nvSpPr>
        <p:spPr>
          <a:xfrm>
            <a:off x="3257337" y="7603602"/>
            <a:ext cx="3504157" cy="422275"/>
          </a:xfrm>
          <a:prstGeom prst="rect">
            <a:avLst/>
          </a:prstGeom>
        </p:spPr>
        <p:txBody>
          <a:bodyPr lIns="0" tIns="0" rIns="0" bIns="0" rtlCol="0" anchor="t">
            <a:spAutoFit/>
          </a:bodyPr>
          <a:lstStyle/>
          <a:p>
            <a:pPr algn="ctr">
              <a:lnSpc>
                <a:spcPts val="3499"/>
              </a:lnSpc>
              <a:spcBef>
                <a:spcPct val="0"/>
              </a:spcBef>
            </a:pPr>
            <a:r>
              <a:rPr lang="en-US" sz="2499" b="1">
                <a:solidFill>
                  <a:srgbClr val="354F66"/>
                </a:solidFill>
                <a:latin typeface="Quicksand Bold"/>
                <a:ea typeface="Quicksand Bold"/>
                <a:cs typeface="Quicksand Bold"/>
                <a:sym typeface="Quicksand Bold"/>
              </a:rPr>
              <a:t>Please Hold Questions</a:t>
            </a:r>
          </a:p>
        </p:txBody>
      </p:sp>
      <p:sp>
        <p:nvSpPr>
          <p:cNvPr id="26" name="TextBox 26"/>
          <p:cNvSpPr txBox="1"/>
          <p:nvPr/>
        </p:nvSpPr>
        <p:spPr>
          <a:xfrm>
            <a:off x="2704055" y="8204200"/>
            <a:ext cx="4904068" cy="1054100"/>
          </a:xfrm>
          <a:prstGeom prst="rect">
            <a:avLst/>
          </a:prstGeom>
        </p:spPr>
        <p:txBody>
          <a:bodyPr lIns="0" tIns="0" rIns="0" bIns="0" rtlCol="0" anchor="t">
            <a:spAutoFit/>
          </a:bodyPr>
          <a:lstStyle/>
          <a:p>
            <a:pPr algn="ctr">
              <a:lnSpc>
                <a:spcPts val="2800"/>
              </a:lnSpc>
              <a:spcBef>
                <a:spcPct val="0"/>
              </a:spcBef>
            </a:pPr>
            <a:r>
              <a:rPr lang="en-US" sz="2000">
                <a:solidFill>
                  <a:srgbClr val="354F66"/>
                </a:solidFill>
                <a:latin typeface="Quicksand"/>
                <a:ea typeface="Quicksand"/>
                <a:cs typeface="Quicksand"/>
                <a:sym typeface="Quicksand"/>
              </a:rPr>
              <a:t>You’re welcome to submit your questions in the Q&amp;A box at any time However, questions will be addressed at the end.</a:t>
            </a:r>
          </a:p>
        </p:txBody>
      </p:sp>
      <p:sp>
        <p:nvSpPr>
          <p:cNvPr id="27" name="TextBox 27"/>
          <p:cNvSpPr txBox="1"/>
          <p:nvPr/>
        </p:nvSpPr>
        <p:spPr>
          <a:xfrm>
            <a:off x="10829336" y="7603602"/>
            <a:ext cx="3504157" cy="422275"/>
          </a:xfrm>
          <a:prstGeom prst="rect">
            <a:avLst/>
          </a:prstGeom>
        </p:spPr>
        <p:txBody>
          <a:bodyPr lIns="0" tIns="0" rIns="0" bIns="0" rtlCol="0" anchor="t">
            <a:spAutoFit/>
          </a:bodyPr>
          <a:lstStyle/>
          <a:p>
            <a:pPr algn="ctr">
              <a:lnSpc>
                <a:spcPts val="3499"/>
              </a:lnSpc>
              <a:spcBef>
                <a:spcPct val="0"/>
              </a:spcBef>
            </a:pPr>
            <a:r>
              <a:rPr lang="en-US" sz="2499" b="1">
                <a:solidFill>
                  <a:srgbClr val="354F66"/>
                </a:solidFill>
                <a:latin typeface="Quicksand Bold"/>
                <a:ea typeface="Quicksand Bold"/>
                <a:cs typeface="Quicksand Bold"/>
                <a:sym typeface="Quicksand Bold"/>
              </a:rPr>
              <a:t>Accessibility</a:t>
            </a:r>
          </a:p>
        </p:txBody>
      </p:sp>
      <p:sp>
        <p:nvSpPr>
          <p:cNvPr id="28" name="TextBox 28"/>
          <p:cNvSpPr txBox="1"/>
          <p:nvPr/>
        </p:nvSpPr>
        <p:spPr>
          <a:xfrm>
            <a:off x="10129381" y="8204200"/>
            <a:ext cx="4904068" cy="1054100"/>
          </a:xfrm>
          <a:prstGeom prst="rect">
            <a:avLst/>
          </a:prstGeom>
        </p:spPr>
        <p:txBody>
          <a:bodyPr lIns="0" tIns="0" rIns="0" bIns="0" rtlCol="0" anchor="t">
            <a:spAutoFit/>
          </a:bodyPr>
          <a:lstStyle/>
          <a:p>
            <a:pPr algn="ctr">
              <a:lnSpc>
                <a:spcPts val="2800"/>
              </a:lnSpc>
            </a:pPr>
            <a:r>
              <a:rPr lang="en-US" sz="2000">
                <a:solidFill>
                  <a:srgbClr val="354F66"/>
                </a:solidFill>
                <a:latin typeface="Quicksand"/>
                <a:ea typeface="Quicksand"/>
                <a:cs typeface="Quicksand"/>
                <a:sym typeface="Quicksand"/>
              </a:rPr>
              <a:t>ASL and CART captions provided; More </a:t>
            </a:r>
            <a:r>
              <a:rPr lang="en-US" sz="2000" u="sng">
                <a:solidFill>
                  <a:srgbClr val="354F66"/>
                </a:solidFill>
                <a:latin typeface="Quicksand"/>
                <a:ea typeface="Quicksand"/>
                <a:cs typeface="Quicksand"/>
                <a:sym typeface="Quicksand"/>
                <a:hlinkClick r:id="rId10" tooltip="https://nationaldisabilitycenter.org/event-access/"/>
              </a:rPr>
              <a:t>accessibility tips</a:t>
            </a:r>
            <a:r>
              <a:rPr lang="en-US" sz="2000">
                <a:solidFill>
                  <a:srgbClr val="354F66"/>
                </a:solidFill>
                <a:latin typeface="Quicksand"/>
                <a:ea typeface="Quicksand"/>
                <a:cs typeface="Quicksand"/>
                <a:sym typeface="Quicksand"/>
              </a:rPr>
              <a:t> for Zoom are available on our website.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54F66"/>
        </a:solidFill>
        <a:effectLst/>
      </p:bgPr>
    </p:bg>
    <p:spTree>
      <p:nvGrpSpPr>
        <p:cNvPr id="1" name=""/>
        <p:cNvGrpSpPr/>
        <p:nvPr/>
      </p:nvGrpSpPr>
      <p:grpSpPr>
        <a:xfrm>
          <a:off x="0" y="0"/>
          <a:ext cx="0" cy="0"/>
          <a:chOff x="0" y="0"/>
          <a:chExt cx="0" cy="0"/>
        </a:xfrm>
      </p:grpSpPr>
      <p:grpSp>
        <p:nvGrpSpPr>
          <p:cNvPr id="2" name="Group 2"/>
          <p:cNvGrpSpPr/>
          <p:nvPr/>
        </p:nvGrpSpPr>
        <p:grpSpPr>
          <a:xfrm>
            <a:off x="11973361" y="6152628"/>
            <a:ext cx="7150204" cy="7150204"/>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99CCFF"/>
            </a:solidFill>
            <a:ln w="466725" cap="sq">
              <a:solidFill>
                <a:srgbClr val="99CCFF"/>
              </a:solidFill>
              <a:prstDash val="solid"/>
              <a:miter/>
            </a:ln>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5" name="Freeform 5"/>
          <p:cNvSpPr/>
          <p:nvPr/>
        </p:nvSpPr>
        <p:spPr>
          <a:xfrm flipV="1">
            <a:off x="11973361" y="2222473"/>
            <a:ext cx="7280717" cy="7280717"/>
          </a:xfrm>
          <a:custGeom>
            <a:avLst/>
            <a:gdLst/>
            <a:ahLst/>
            <a:cxnLst/>
            <a:rect l="l" t="t" r="r" b="b"/>
            <a:pathLst>
              <a:path w="7280717" h="7280717">
                <a:moveTo>
                  <a:pt x="0" y="7280717"/>
                </a:moveTo>
                <a:lnTo>
                  <a:pt x="7280717" y="7280717"/>
                </a:lnTo>
                <a:lnTo>
                  <a:pt x="7280717" y="0"/>
                </a:lnTo>
                <a:lnTo>
                  <a:pt x="0" y="0"/>
                </a:lnTo>
                <a:lnTo>
                  <a:pt x="0" y="7280717"/>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13556649" y="7288941"/>
            <a:ext cx="4114141" cy="411414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354F66"/>
            </a:solidFill>
            <a:ln w="466725" cap="sq">
              <a:solidFill>
                <a:srgbClr val="354F66"/>
              </a:solidFill>
              <a:prstDash val="solid"/>
              <a:miter/>
            </a:ln>
          </p:spPr>
          <p:txBody>
            <a:bodyPr/>
            <a:lstStyle/>
            <a:p>
              <a:endParaRPr lang="en-US"/>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9" name="Freeform 9"/>
          <p:cNvSpPr/>
          <p:nvPr/>
        </p:nvSpPr>
        <p:spPr>
          <a:xfrm>
            <a:off x="7543437" y="2222473"/>
            <a:ext cx="3201125" cy="3201125"/>
          </a:xfrm>
          <a:custGeom>
            <a:avLst/>
            <a:gdLst/>
            <a:ahLst/>
            <a:cxnLst/>
            <a:rect l="l" t="t" r="r" b="b"/>
            <a:pathLst>
              <a:path w="3201125" h="3201125">
                <a:moveTo>
                  <a:pt x="0" y="0"/>
                </a:moveTo>
                <a:lnTo>
                  <a:pt x="3201126" y="0"/>
                </a:lnTo>
                <a:lnTo>
                  <a:pt x="3201126" y="3201125"/>
                </a:lnTo>
                <a:lnTo>
                  <a:pt x="0" y="3201125"/>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5536216" y="4811429"/>
            <a:ext cx="7215567" cy="1715770"/>
          </a:xfrm>
          <a:prstGeom prst="rect">
            <a:avLst/>
          </a:prstGeom>
        </p:spPr>
        <p:txBody>
          <a:bodyPr lIns="0" tIns="0" rIns="0" bIns="0" rtlCol="0" anchor="t">
            <a:spAutoFit/>
          </a:bodyPr>
          <a:lstStyle/>
          <a:p>
            <a:pPr algn="ctr">
              <a:lnSpc>
                <a:spcPts val="13640"/>
              </a:lnSpc>
            </a:pPr>
            <a:r>
              <a:rPr lang="en-US" sz="11000" b="1">
                <a:solidFill>
                  <a:srgbClr val="FFFFFF"/>
                </a:solidFill>
                <a:latin typeface="Red Hat Display Bold"/>
                <a:ea typeface="Red Hat Display Bold"/>
                <a:cs typeface="Red Hat Display Bold"/>
                <a:sym typeface="Red Hat Display Bold"/>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23609" y="0"/>
            <a:ext cx="7364391" cy="10287000"/>
            <a:chOff x="0" y="0"/>
            <a:chExt cx="2491164" cy="3479800"/>
          </a:xfrm>
        </p:grpSpPr>
        <p:sp>
          <p:nvSpPr>
            <p:cNvPr id="3" name="Freeform 3"/>
            <p:cNvSpPr/>
            <p:nvPr/>
          </p:nvSpPr>
          <p:spPr>
            <a:xfrm>
              <a:off x="0" y="0"/>
              <a:ext cx="2491164" cy="3479800"/>
            </a:xfrm>
            <a:custGeom>
              <a:avLst/>
              <a:gdLst/>
              <a:ahLst/>
              <a:cxnLst/>
              <a:rect l="l" t="t" r="r" b="b"/>
              <a:pathLst>
                <a:path w="2491164" h="3479800">
                  <a:moveTo>
                    <a:pt x="0" y="0"/>
                  </a:moveTo>
                  <a:lnTo>
                    <a:pt x="2491164" y="0"/>
                  </a:lnTo>
                  <a:lnTo>
                    <a:pt x="2491164" y="3479800"/>
                  </a:lnTo>
                  <a:lnTo>
                    <a:pt x="0" y="3479800"/>
                  </a:lnTo>
                  <a:close/>
                </a:path>
              </a:pathLst>
            </a:custGeom>
            <a:solidFill>
              <a:srgbClr val="354F66"/>
            </a:solidFill>
          </p:spPr>
          <p:txBody>
            <a:bodyPr/>
            <a:lstStyle/>
            <a:p>
              <a:endParaRPr lang="en-US"/>
            </a:p>
          </p:txBody>
        </p:sp>
      </p:grpSp>
      <p:grpSp>
        <p:nvGrpSpPr>
          <p:cNvPr id="4" name="Group 4"/>
          <p:cNvGrpSpPr/>
          <p:nvPr/>
        </p:nvGrpSpPr>
        <p:grpSpPr>
          <a:xfrm>
            <a:off x="10923609" y="2922609"/>
            <a:ext cx="7364391" cy="7364391"/>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9CCFF"/>
            </a:solidFill>
          </p:spPr>
          <p:txBody>
            <a:bodyPr/>
            <a:lstStyle/>
            <a:p>
              <a:endParaRPr lang="en-US"/>
            </a:p>
          </p:txBody>
        </p:sp>
      </p:grpSp>
      <p:grpSp>
        <p:nvGrpSpPr>
          <p:cNvPr id="6" name="Group 6"/>
          <p:cNvGrpSpPr/>
          <p:nvPr/>
        </p:nvGrpSpPr>
        <p:grpSpPr>
          <a:xfrm>
            <a:off x="12390915" y="0"/>
            <a:ext cx="4429778" cy="4429778"/>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C60C2"/>
            </a:solidFill>
          </p:spPr>
          <p:txBody>
            <a:bodyPr/>
            <a:lstStyle/>
            <a:p>
              <a:endParaRPr lang="en-US"/>
            </a:p>
          </p:txBody>
        </p:sp>
      </p:grpSp>
      <p:sp>
        <p:nvSpPr>
          <p:cNvPr id="8" name="TextBox 8"/>
          <p:cNvSpPr txBox="1"/>
          <p:nvPr/>
        </p:nvSpPr>
        <p:spPr>
          <a:xfrm>
            <a:off x="1028700" y="962025"/>
            <a:ext cx="1892722" cy="669925"/>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354F66"/>
                </a:solidFill>
                <a:latin typeface="Red Hat Display Bold"/>
                <a:ea typeface="Red Hat Display Bold"/>
                <a:cs typeface="Red Hat Display Bold"/>
                <a:sym typeface="Red Hat Display Bold"/>
              </a:rPr>
              <a:t>Agenda</a:t>
            </a:r>
          </a:p>
        </p:txBody>
      </p:sp>
      <p:sp>
        <p:nvSpPr>
          <p:cNvPr id="9" name="TextBox 9"/>
          <p:cNvSpPr txBox="1"/>
          <p:nvPr/>
        </p:nvSpPr>
        <p:spPr>
          <a:xfrm>
            <a:off x="1891225" y="2248254"/>
            <a:ext cx="4477599" cy="3806190"/>
          </a:xfrm>
          <a:prstGeom prst="rect">
            <a:avLst/>
          </a:prstGeom>
        </p:spPr>
        <p:txBody>
          <a:bodyPr lIns="0" tIns="0" rIns="0" bIns="0" rtlCol="0" anchor="t">
            <a:spAutoFit/>
          </a:bodyPr>
          <a:lstStyle/>
          <a:p>
            <a:pPr algn="l">
              <a:lnSpc>
                <a:spcPts val="5159"/>
              </a:lnSpc>
            </a:pPr>
            <a:r>
              <a:rPr lang="en-US" sz="2400">
                <a:solidFill>
                  <a:srgbClr val="354F66"/>
                </a:solidFill>
                <a:latin typeface="Red Hat Display Medium"/>
                <a:ea typeface="Red Hat Display Medium"/>
                <a:cs typeface="Red Hat Display Medium"/>
                <a:sym typeface="Red Hat Display"/>
              </a:rPr>
              <a:t>TBD </a:t>
            </a:r>
          </a:p>
          <a:p>
            <a:pPr algn="l">
              <a:lnSpc>
                <a:spcPts val="5159"/>
              </a:lnSpc>
            </a:pPr>
            <a:r>
              <a:rPr lang="en-US" sz="2400">
                <a:solidFill>
                  <a:srgbClr val="354F66"/>
                </a:solidFill>
                <a:latin typeface="Red Hat Display Medium"/>
                <a:ea typeface="Red Hat Display Medium"/>
                <a:cs typeface="Red Hat Display Medium"/>
                <a:sym typeface="Red Hat Display"/>
              </a:rPr>
              <a:t>TBD</a:t>
            </a:r>
          </a:p>
          <a:p>
            <a:pPr algn="l">
              <a:lnSpc>
                <a:spcPts val="5159"/>
              </a:lnSpc>
            </a:pPr>
            <a:r>
              <a:rPr lang="en-US" sz="2400">
                <a:solidFill>
                  <a:srgbClr val="354F66"/>
                </a:solidFill>
                <a:latin typeface="Red Hat Display Medium"/>
                <a:ea typeface="Red Hat Display Medium"/>
                <a:cs typeface="Red Hat Display Medium"/>
                <a:sym typeface="Red Hat Display"/>
              </a:rPr>
              <a:t>TBD</a:t>
            </a:r>
          </a:p>
          <a:p>
            <a:pPr algn="l">
              <a:lnSpc>
                <a:spcPts val="5159"/>
              </a:lnSpc>
            </a:pPr>
            <a:r>
              <a:rPr lang="en-US" sz="2400">
                <a:solidFill>
                  <a:srgbClr val="354F66"/>
                </a:solidFill>
                <a:latin typeface="Red Hat Display Medium"/>
                <a:ea typeface="Red Hat Display Medium"/>
                <a:cs typeface="Red Hat Display Medium"/>
                <a:sym typeface="Red Hat Display"/>
              </a:rPr>
              <a:t>TBD</a:t>
            </a:r>
          </a:p>
          <a:p>
            <a:pPr algn="l">
              <a:lnSpc>
                <a:spcPts val="5159"/>
              </a:lnSpc>
            </a:pPr>
            <a:r>
              <a:rPr lang="en-US" sz="2400">
                <a:solidFill>
                  <a:srgbClr val="354F66"/>
                </a:solidFill>
                <a:latin typeface="Red Hat Display Medium"/>
                <a:ea typeface="Red Hat Display Medium"/>
                <a:cs typeface="Red Hat Display Medium"/>
                <a:sym typeface="Red Hat Display"/>
              </a:rPr>
              <a:t>TBD</a:t>
            </a:r>
          </a:p>
          <a:p>
            <a:pPr algn="l">
              <a:lnSpc>
                <a:spcPts val="5159"/>
              </a:lnSpc>
            </a:pPr>
            <a:r>
              <a:rPr lang="en-US" sz="2400">
                <a:solidFill>
                  <a:srgbClr val="354F66"/>
                </a:solidFill>
                <a:latin typeface="Red Hat Display Medium"/>
                <a:ea typeface="Red Hat Display Medium"/>
                <a:cs typeface="Red Hat Display Medium"/>
                <a:sym typeface="Red Hat Display"/>
              </a:rPr>
              <a:t>TBD</a:t>
            </a:r>
          </a:p>
        </p:txBody>
      </p:sp>
      <p:sp>
        <p:nvSpPr>
          <p:cNvPr id="10" name="TextBox 10"/>
          <p:cNvSpPr txBox="1"/>
          <p:nvPr/>
        </p:nvSpPr>
        <p:spPr>
          <a:xfrm>
            <a:off x="1028700" y="2229204"/>
            <a:ext cx="509984" cy="3825240"/>
          </a:xfrm>
          <a:prstGeom prst="rect">
            <a:avLst/>
          </a:prstGeom>
        </p:spPr>
        <p:txBody>
          <a:bodyPr lIns="0" tIns="0" rIns="0" bIns="0" rtlCol="0" anchor="t">
            <a:spAutoFit/>
          </a:bodyPr>
          <a:lstStyle/>
          <a:p>
            <a:pPr algn="l">
              <a:lnSpc>
                <a:spcPts val="5159"/>
              </a:lnSpc>
            </a:pPr>
            <a:r>
              <a:rPr lang="en-US" sz="2400">
                <a:solidFill>
                  <a:srgbClr val="354F66"/>
                </a:solidFill>
                <a:latin typeface="Quicksand Medium"/>
                <a:ea typeface="Quicksand Medium"/>
                <a:cs typeface="Quicksand Medium"/>
                <a:sym typeface="Quicksand Light"/>
              </a:rPr>
              <a:t>01</a:t>
            </a:r>
          </a:p>
          <a:p>
            <a:pPr algn="l">
              <a:lnSpc>
                <a:spcPts val="5159"/>
              </a:lnSpc>
            </a:pPr>
            <a:r>
              <a:rPr lang="en-US" sz="2400">
                <a:solidFill>
                  <a:srgbClr val="354F66"/>
                </a:solidFill>
                <a:latin typeface="Quicksand Medium"/>
                <a:ea typeface="Quicksand Medium"/>
                <a:cs typeface="Quicksand Medium"/>
                <a:sym typeface="Quicksand Light"/>
              </a:rPr>
              <a:t>02</a:t>
            </a:r>
          </a:p>
          <a:p>
            <a:pPr algn="l">
              <a:lnSpc>
                <a:spcPts val="5159"/>
              </a:lnSpc>
            </a:pPr>
            <a:r>
              <a:rPr lang="en-US" sz="2400">
                <a:solidFill>
                  <a:srgbClr val="354F66"/>
                </a:solidFill>
                <a:latin typeface="Quicksand Medium"/>
                <a:ea typeface="Quicksand Medium"/>
                <a:cs typeface="Quicksand Medium"/>
                <a:sym typeface="Quicksand Light"/>
              </a:rPr>
              <a:t>03</a:t>
            </a:r>
          </a:p>
          <a:p>
            <a:pPr algn="l">
              <a:lnSpc>
                <a:spcPts val="5159"/>
              </a:lnSpc>
            </a:pPr>
            <a:r>
              <a:rPr lang="en-US" sz="2400">
                <a:solidFill>
                  <a:srgbClr val="354F66"/>
                </a:solidFill>
                <a:latin typeface="Quicksand Medium"/>
                <a:ea typeface="Quicksand Medium"/>
                <a:cs typeface="Quicksand Medium"/>
                <a:sym typeface="Quicksand Light"/>
              </a:rPr>
              <a:t>04</a:t>
            </a:r>
          </a:p>
          <a:p>
            <a:pPr algn="l">
              <a:lnSpc>
                <a:spcPts val="5159"/>
              </a:lnSpc>
            </a:pPr>
            <a:r>
              <a:rPr lang="en-US" sz="2400">
                <a:solidFill>
                  <a:srgbClr val="354F66"/>
                </a:solidFill>
                <a:latin typeface="Quicksand Medium"/>
                <a:ea typeface="Quicksand Medium"/>
                <a:cs typeface="Quicksand Medium"/>
                <a:sym typeface="Quicksand Light"/>
              </a:rPr>
              <a:t>05</a:t>
            </a:r>
          </a:p>
          <a:p>
            <a:pPr algn="l">
              <a:lnSpc>
                <a:spcPts val="5159"/>
              </a:lnSpc>
            </a:pPr>
            <a:r>
              <a:rPr lang="en-US" sz="2400">
                <a:solidFill>
                  <a:srgbClr val="354F66"/>
                </a:solidFill>
                <a:latin typeface="Quicksand Medium"/>
                <a:ea typeface="Quicksand Medium"/>
                <a:cs typeface="Quicksand Medium"/>
                <a:sym typeface="Quicksand Light"/>
              </a:rPr>
              <a:t>06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54F66"/>
        </a:solidFill>
        <a:effectLst/>
      </p:bgPr>
    </p:bg>
    <p:spTree>
      <p:nvGrpSpPr>
        <p:cNvPr id="1" name=""/>
        <p:cNvGrpSpPr/>
        <p:nvPr/>
      </p:nvGrpSpPr>
      <p:grpSpPr>
        <a:xfrm>
          <a:off x="0" y="0"/>
          <a:ext cx="0" cy="0"/>
          <a:chOff x="0" y="0"/>
          <a:chExt cx="0" cy="0"/>
        </a:xfrm>
      </p:grpSpPr>
      <p:grpSp>
        <p:nvGrpSpPr>
          <p:cNvPr id="2" name="Group 2"/>
          <p:cNvGrpSpPr/>
          <p:nvPr/>
        </p:nvGrpSpPr>
        <p:grpSpPr>
          <a:xfrm>
            <a:off x="11792478" y="5262611"/>
            <a:ext cx="8765114" cy="8765114"/>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952500" cap="sq">
              <a:solidFill>
                <a:srgbClr val="CC60C2"/>
              </a:solidFill>
              <a:prstDash val="solid"/>
              <a:miter/>
            </a:ln>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5" name="TextBox 5"/>
          <p:cNvSpPr txBox="1"/>
          <p:nvPr/>
        </p:nvSpPr>
        <p:spPr>
          <a:xfrm>
            <a:off x="1028700" y="923925"/>
            <a:ext cx="9998191" cy="896620"/>
          </a:xfrm>
          <a:prstGeom prst="rect">
            <a:avLst/>
          </a:prstGeom>
        </p:spPr>
        <p:txBody>
          <a:bodyPr lIns="0" tIns="0" rIns="0" bIns="0" rtlCol="0" anchor="t">
            <a:spAutoFit/>
          </a:bodyPr>
          <a:lstStyle/>
          <a:p>
            <a:pPr algn="l">
              <a:lnSpc>
                <a:spcPts val="7279"/>
              </a:lnSpc>
            </a:pPr>
            <a:r>
              <a:rPr lang="en-US" sz="5199" b="1" spc="259">
                <a:solidFill>
                  <a:srgbClr val="FAFFE7"/>
                </a:solidFill>
                <a:latin typeface="Red Hat Display Bold"/>
                <a:ea typeface="Red Hat Display Bold"/>
                <a:cs typeface="Red Hat Display Bold"/>
                <a:sym typeface="Red Hat Display Bold"/>
              </a:rPr>
              <a:t>Agenda</a:t>
            </a:r>
          </a:p>
        </p:txBody>
      </p:sp>
      <p:grpSp>
        <p:nvGrpSpPr>
          <p:cNvPr id="6" name="Group 6"/>
          <p:cNvGrpSpPr/>
          <p:nvPr/>
        </p:nvGrpSpPr>
        <p:grpSpPr>
          <a:xfrm>
            <a:off x="9144000" y="-5255038"/>
            <a:ext cx="7546957" cy="754695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99CCFF"/>
            </a:solidFill>
            <a:ln w="466725" cap="sq">
              <a:solidFill>
                <a:srgbClr val="99CCFF"/>
              </a:solidFill>
              <a:prstDash val="solid"/>
              <a:miter/>
            </a:ln>
          </p:spPr>
          <p:txBody>
            <a:bodyPr/>
            <a:lstStyle/>
            <a:p>
              <a:endParaRPr lang="en-US"/>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10" name="Freeform 10"/>
          <p:cNvSpPr/>
          <p:nvPr/>
        </p:nvSpPr>
        <p:spPr>
          <a:xfrm>
            <a:off x="2139775" y="6519764"/>
            <a:ext cx="917747" cy="917747"/>
          </a:xfrm>
          <a:custGeom>
            <a:avLst/>
            <a:gdLst/>
            <a:ahLst/>
            <a:cxnLst/>
            <a:rect l="l" t="t" r="r" b="b"/>
            <a:pathLst>
              <a:path w="917747" h="917747">
                <a:moveTo>
                  <a:pt x="0" y="0"/>
                </a:moveTo>
                <a:lnTo>
                  <a:pt x="917747" y="0"/>
                </a:lnTo>
                <a:lnTo>
                  <a:pt x="917747" y="917747"/>
                </a:lnTo>
                <a:lnTo>
                  <a:pt x="0" y="9177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2116892" y="4694532"/>
            <a:ext cx="963514" cy="917747"/>
          </a:xfrm>
          <a:custGeom>
            <a:avLst/>
            <a:gdLst/>
            <a:ahLst/>
            <a:cxnLst/>
            <a:rect l="l" t="t" r="r" b="b"/>
            <a:pathLst>
              <a:path w="963514" h="917747">
                <a:moveTo>
                  <a:pt x="0" y="0"/>
                </a:moveTo>
                <a:lnTo>
                  <a:pt x="963514" y="0"/>
                </a:lnTo>
                <a:lnTo>
                  <a:pt x="963514" y="917747"/>
                </a:lnTo>
                <a:lnTo>
                  <a:pt x="0" y="9177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2113982" y="8345061"/>
            <a:ext cx="1059208" cy="913239"/>
          </a:xfrm>
          <a:custGeom>
            <a:avLst/>
            <a:gdLst/>
            <a:ahLst/>
            <a:cxnLst/>
            <a:rect l="l" t="t" r="r" b="b"/>
            <a:pathLst>
              <a:path w="1059208" h="913239">
                <a:moveTo>
                  <a:pt x="0" y="0"/>
                </a:moveTo>
                <a:lnTo>
                  <a:pt x="1059208" y="0"/>
                </a:lnTo>
                <a:lnTo>
                  <a:pt x="1059208" y="913239"/>
                </a:lnTo>
                <a:lnTo>
                  <a:pt x="0" y="913239"/>
                </a:lnTo>
                <a:lnTo>
                  <a:pt x="0" y="0"/>
                </a:lnTo>
                <a:close/>
              </a:path>
            </a:pathLst>
          </a:custGeom>
          <a:blipFill>
            <a:blip r:embed="rId6">
              <a:extLst>
                <a:ext uri="{96DAC541-7B7A-43D3-8B79-37D633B846F1}">
                  <asvg:svgBlip xmlns:asvg="http://schemas.microsoft.com/office/drawing/2016/SVG/main" r:embed="rId7"/>
                </a:ext>
              </a:extLst>
            </a:blip>
            <a:stretch>
              <a:fillRect r="-31063" b="-493"/>
            </a:stretch>
          </a:blipFill>
        </p:spPr>
        <p:txBody>
          <a:bodyPr/>
          <a:lstStyle/>
          <a:p>
            <a:endParaRPr lang="en-US"/>
          </a:p>
        </p:txBody>
      </p:sp>
      <p:sp>
        <p:nvSpPr>
          <p:cNvPr id="13" name="TextBox 13"/>
          <p:cNvSpPr txBox="1"/>
          <p:nvPr/>
        </p:nvSpPr>
        <p:spPr>
          <a:xfrm>
            <a:off x="3509031" y="4906627"/>
            <a:ext cx="834369" cy="404919"/>
          </a:xfrm>
          <a:prstGeom prst="rect">
            <a:avLst/>
          </a:prstGeom>
        </p:spPr>
        <p:txBody>
          <a:bodyPr wrap="square" lIns="0" tIns="0" rIns="0" bIns="0" rtlCol="0" anchor="t">
            <a:spAutoFit/>
          </a:bodyPr>
          <a:lstStyle/>
          <a:p>
            <a:pPr algn="ctr">
              <a:lnSpc>
                <a:spcPts val="3499"/>
              </a:lnSpc>
              <a:spcBef>
                <a:spcPct val="0"/>
              </a:spcBef>
            </a:pPr>
            <a:r>
              <a:rPr lang="en-US" sz="2499" b="1" dirty="0">
                <a:solidFill>
                  <a:srgbClr val="FAFFE7"/>
                </a:solidFill>
                <a:latin typeface="Lato Bold"/>
                <a:ea typeface="Lato Bold"/>
                <a:cs typeface="Lato Bold"/>
                <a:sym typeface="Lato Bold"/>
              </a:rPr>
              <a:t>TBD</a:t>
            </a:r>
          </a:p>
        </p:txBody>
      </p:sp>
      <p:sp>
        <p:nvSpPr>
          <p:cNvPr id="14" name="TextBox 14"/>
          <p:cNvSpPr txBox="1"/>
          <p:nvPr/>
        </p:nvSpPr>
        <p:spPr>
          <a:xfrm>
            <a:off x="3509031" y="6736679"/>
            <a:ext cx="834369" cy="404919"/>
          </a:xfrm>
          <a:prstGeom prst="rect">
            <a:avLst/>
          </a:prstGeom>
        </p:spPr>
        <p:txBody>
          <a:bodyPr wrap="square" lIns="0" tIns="0" rIns="0" bIns="0" rtlCol="0" anchor="t">
            <a:spAutoFit/>
          </a:bodyPr>
          <a:lstStyle/>
          <a:p>
            <a:pPr algn="ctr">
              <a:lnSpc>
                <a:spcPts val="3499"/>
              </a:lnSpc>
              <a:spcBef>
                <a:spcPct val="0"/>
              </a:spcBef>
            </a:pPr>
            <a:r>
              <a:rPr lang="en-US" sz="2499" b="1">
                <a:solidFill>
                  <a:srgbClr val="FAFFE7"/>
                </a:solidFill>
                <a:latin typeface="Lato Bold"/>
                <a:ea typeface="Lato Bold"/>
                <a:cs typeface="Lato Bold"/>
                <a:sym typeface="Lato Bold"/>
              </a:rPr>
              <a:t>TBD</a:t>
            </a:r>
          </a:p>
        </p:txBody>
      </p:sp>
      <p:sp>
        <p:nvSpPr>
          <p:cNvPr id="15" name="TextBox 15"/>
          <p:cNvSpPr txBox="1"/>
          <p:nvPr/>
        </p:nvSpPr>
        <p:spPr>
          <a:xfrm>
            <a:off x="3509031" y="8566730"/>
            <a:ext cx="834369" cy="404919"/>
          </a:xfrm>
          <a:prstGeom prst="rect">
            <a:avLst/>
          </a:prstGeom>
        </p:spPr>
        <p:txBody>
          <a:bodyPr wrap="square" lIns="0" tIns="0" rIns="0" bIns="0" rtlCol="0" anchor="t">
            <a:spAutoFit/>
          </a:bodyPr>
          <a:lstStyle/>
          <a:p>
            <a:pPr algn="ctr">
              <a:lnSpc>
                <a:spcPts val="3499"/>
              </a:lnSpc>
              <a:spcBef>
                <a:spcPct val="0"/>
              </a:spcBef>
            </a:pPr>
            <a:r>
              <a:rPr lang="en-US" sz="2499" b="1">
                <a:solidFill>
                  <a:srgbClr val="FAFFE7"/>
                </a:solidFill>
                <a:latin typeface="Lato Bold"/>
                <a:ea typeface="Lato Bold"/>
                <a:cs typeface="Lato Bold"/>
                <a:sym typeface="Lato Bold"/>
              </a:rPr>
              <a:t>TBD</a:t>
            </a:r>
          </a:p>
        </p:txBody>
      </p:sp>
      <p:sp>
        <p:nvSpPr>
          <p:cNvPr id="16" name="Freeform 16"/>
          <p:cNvSpPr/>
          <p:nvPr/>
        </p:nvSpPr>
        <p:spPr>
          <a:xfrm>
            <a:off x="2170024" y="2932407"/>
            <a:ext cx="857250" cy="857250"/>
          </a:xfrm>
          <a:custGeom>
            <a:avLst/>
            <a:gdLst/>
            <a:ahLst/>
            <a:cxnLst/>
            <a:rect l="l" t="t" r="r" b="b"/>
            <a:pathLst>
              <a:path w="857250" h="857250">
                <a:moveTo>
                  <a:pt x="0" y="0"/>
                </a:moveTo>
                <a:lnTo>
                  <a:pt x="857250" y="0"/>
                </a:lnTo>
                <a:lnTo>
                  <a:pt x="857250" y="857250"/>
                </a:lnTo>
                <a:lnTo>
                  <a:pt x="0" y="8572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Freeform 17"/>
          <p:cNvSpPr/>
          <p:nvPr/>
        </p:nvSpPr>
        <p:spPr>
          <a:xfrm>
            <a:off x="2409499" y="3022247"/>
            <a:ext cx="416399" cy="639471"/>
          </a:xfrm>
          <a:custGeom>
            <a:avLst/>
            <a:gdLst/>
            <a:ahLst/>
            <a:cxnLst/>
            <a:rect l="l" t="t" r="r" b="b"/>
            <a:pathLst>
              <a:path w="416399" h="639471">
                <a:moveTo>
                  <a:pt x="0" y="0"/>
                </a:moveTo>
                <a:lnTo>
                  <a:pt x="416399" y="0"/>
                </a:lnTo>
                <a:lnTo>
                  <a:pt x="416399" y="639471"/>
                </a:lnTo>
                <a:lnTo>
                  <a:pt x="0" y="639471"/>
                </a:lnTo>
                <a:lnTo>
                  <a:pt x="0" y="0"/>
                </a:lnTo>
                <a:close/>
              </a:path>
            </a:pathLst>
          </a:custGeom>
          <a:blipFill>
            <a:blip r:embed="rId10"/>
            <a:stretch>
              <a:fillRect l="-56697" t="-14692" r="-49174" b="-19363"/>
            </a:stretch>
          </a:blipFill>
        </p:spPr>
        <p:txBody>
          <a:bodyPr/>
          <a:lstStyle/>
          <a:p>
            <a:endParaRPr lang="en-US"/>
          </a:p>
        </p:txBody>
      </p:sp>
      <p:sp>
        <p:nvSpPr>
          <p:cNvPr id="18" name="TextBox 13">
            <a:extLst>
              <a:ext uri="{FF2B5EF4-FFF2-40B4-BE49-F238E27FC236}">
                <a16:creationId xmlns:a16="http://schemas.microsoft.com/office/drawing/2014/main" id="{A50C6A78-8754-20FE-C5BE-3E875D5A41AE}"/>
              </a:ext>
            </a:extLst>
          </p:cNvPr>
          <p:cNvSpPr txBox="1"/>
          <p:nvPr/>
        </p:nvSpPr>
        <p:spPr>
          <a:xfrm>
            <a:off x="3472936" y="3161126"/>
            <a:ext cx="834369" cy="404919"/>
          </a:xfrm>
          <a:prstGeom prst="rect">
            <a:avLst/>
          </a:prstGeom>
        </p:spPr>
        <p:txBody>
          <a:bodyPr wrap="square" lIns="0" tIns="0" rIns="0" bIns="0" rtlCol="0" anchor="t">
            <a:spAutoFit/>
          </a:bodyPr>
          <a:lstStyle/>
          <a:p>
            <a:pPr algn="ctr">
              <a:lnSpc>
                <a:spcPts val="3499"/>
              </a:lnSpc>
              <a:spcBef>
                <a:spcPct val="0"/>
              </a:spcBef>
            </a:pPr>
            <a:r>
              <a:rPr lang="en-US" sz="2499" b="1" dirty="0">
                <a:solidFill>
                  <a:srgbClr val="FAFFE7"/>
                </a:solidFill>
                <a:latin typeface="Lato Bold"/>
                <a:ea typeface="Lato Bold"/>
                <a:cs typeface="Lato Bold"/>
                <a:sym typeface="Lato Bold"/>
              </a:rPr>
              <a:t>TBD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54F66"/>
        </a:solidFill>
        <a:effectLst/>
      </p:bgPr>
    </p:bg>
    <p:spTree>
      <p:nvGrpSpPr>
        <p:cNvPr id="1" name=""/>
        <p:cNvGrpSpPr/>
        <p:nvPr/>
      </p:nvGrpSpPr>
      <p:grpSpPr>
        <a:xfrm>
          <a:off x="0" y="0"/>
          <a:ext cx="0" cy="0"/>
          <a:chOff x="0" y="0"/>
          <a:chExt cx="0" cy="0"/>
        </a:xfrm>
      </p:grpSpPr>
      <p:sp>
        <p:nvSpPr>
          <p:cNvPr id="2" name="Freeform 2"/>
          <p:cNvSpPr/>
          <p:nvPr/>
        </p:nvSpPr>
        <p:spPr>
          <a:xfrm flipH="1">
            <a:off x="15201900" y="-895350"/>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V="1">
            <a:off x="347878" y="6403911"/>
            <a:ext cx="4114800" cy="4114800"/>
          </a:xfrm>
          <a:custGeom>
            <a:avLst/>
            <a:gdLst/>
            <a:ahLst/>
            <a:cxnLst/>
            <a:rect l="l" t="t" r="r" b="b"/>
            <a:pathLst>
              <a:path w="4114800" h="4114800">
                <a:moveTo>
                  <a:pt x="0" y="4114800"/>
                </a:moveTo>
                <a:lnTo>
                  <a:pt x="4114800" y="4114800"/>
                </a:lnTo>
                <a:lnTo>
                  <a:pt x="4114800" y="0"/>
                </a:lnTo>
                <a:lnTo>
                  <a:pt x="0" y="0"/>
                </a:lnTo>
                <a:lnTo>
                  <a:pt x="0"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7197427" y="1053515"/>
            <a:ext cx="12536289" cy="8204785"/>
            <a:chOff x="0" y="0"/>
            <a:chExt cx="3301739" cy="2160931"/>
          </a:xfrm>
        </p:grpSpPr>
        <p:sp>
          <p:nvSpPr>
            <p:cNvPr id="5" name="Freeform 5"/>
            <p:cNvSpPr/>
            <p:nvPr/>
          </p:nvSpPr>
          <p:spPr>
            <a:xfrm>
              <a:off x="0" y="0"/>
              <a:ext cx="3301738" cy="2160931"/>
            </a:xfrm>
            <a:custGeom>
              <a:avLst/>
              <a:gdLst/>
              <a:ahLst/>
              <a:cxnLst/>
              <a:rect l="l" t="t" r="r" b="b"/>
              <a:pathLst>
                <a:path w="3301738" h="2160931">
                  <a:moveTo>
                    <a:pt x="14821" y="0"/>
                  </a:moveTo>
                  <a:lnTo>
                    <a:pt x="3286917" y="0"/>
                  </a:lnTo>
                  <a:cubicBezTo>
                    <a:pt x="3295103" y="0"/>
                    <a:pt x="3301738" y="6636"/>
                    <a:pt x="3301738" y="14821"/>
                  </a:cubicBezTo>
                  <a:lnTo>
                    <a:pt x="3301738" y="2146110"/>
                  </a:lnTo>
                  <a:cubicBezTo>
                    <a:pt x="3301738" y="2154295"/>
                    <a:pt x="3295103" y="2160931"/>
                    <a:pt x="3286917" y="2160931"/>
                  </a:cubicBezTo>
                  <a:lnTo>
                    <a:pt x="14821" y="2160931"/>
                  </a:lnTo>
                  <a:cubicBezTo>
                    <a:pt x="6636" y="2160931"/>
                    <a:pt x="0" y="2154295"/>
                    <a:pt x="0" y="2146110"/>
                  </a:cubicBezTo>
                  <a:lnTo>
                    <a:pt x="0" y="14821"/>
                  </a:lnTo>
                  <a:cubicBezTo>
                    <a:pt x="0" y="6636"/>
                    <a:pt x="6636" y="0"/>
                    <a:pt x="14821" y="0"/>
                  </a:cubicBezTo>
                  <a:close/>
                </a:path>
              </a:pathLst>
            </a:custGeom>
            <a:solidFill>
              <a:srgbClr val="FFFFFF"/>
            </a:solidFill>
          </p:spPr>
          <p:txBody>
            <a:bodyPr/>
            <a:lstStyle/>
            <a:p>
              <a:endParaRPr lang="en-US"/>
            </a:p>
          </p:txBody>
        </p:sp>
        <p:sp>
          <p:nvSpPr>
            <p:cNvPr id="6" name="TextBox 6"/>
            <p:cNvSpPr txBox="1"/>
            <p:nvPr/>
          </p:nvSpPr>
          <p:spPr>
            <a:xfrm>
              <a:off x="0" y="-38100"/>
              <a:ext cx="3301739" cy="2199031"/>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7994434" y="1678636"/>
            <a:ext cx="1149566" cy="1151356"/>
            <a:chOff x="0" y="0"/>
            <a:chExt cx="420740" cy="421395"/>
          </a:xfrm>
        </p:grpSpPr>
        <p:sp>
          <p:nvSpPr>
            <p:cNvPr id="8" name="Freeform 8"/>
            <p:cNvSpPr/>
            <p:nvPr/>
          </p:nvSpPr>
          <p:spPr>
            <a:xfrm>
              <a:off x="0" y="0"/>
              <a:ext cx="420740" cy="421395"/>
            </a:xfrm>
            <a:custGeom>
              <a:avLst/>
              <a:gdLst/>
              <a:ahLst/>
              <a:cxnLst/>
              <a:rect l="l" t="t" r="r" b="b"/>
              <a:pathLst>
                <a:path w="420740" h="421395">
                  <a:moveTo>
                    <a:pt x="0" y="0"/>
                  </a:moveTo>
                  <a:lnTo>
                    <a:pt x="420740" y="0"/>
                  </a:lnTo>
                  <a:lnTo>
                    <a:pt x="420740" y="421395"/>
                  </a:lnTo>
                  <a:lnTo>
                    <a:pt x="0" y="421395"/>
                  </a:lnTo>
                  <a:close/>
                </a:path>
              </a:pathLst>
            </a:custGeom>
            <a:solidFill>
              <a:srgbClr val="354F66"/>
            </a:solidFill>
          </p:spPr>
          <p:txBody>
            <a:bodyPr/>
            <a:lstStyle/>
            <a:p>
              <a:endParaRPr lang="en-US"/>
            </a:p>
          </p:txBody>
        </p:sp>
        <p:sp>
          <p:nvSpPr>
            <p:cNvPr id="9" name="TextBox 9"/>
            <p:cNvSpPr txBox="1"/>
            <p:nvPr/>
          </p:nvSpPr>
          <p:spPr>
            <a:xfrm>
              <a:off x="0" y="-38100"/>
              <a:ext cx="420740" cy="45949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7994434" y="3580118"/>
            <a:ext cx="1149566" cy="1151356"/>
            <a:chOff x="0" y="0"/>
            <a:chExt cx="420740" cy="421395"/>
          </a:xfrm>
        </p:grpSpPr>
        <p:sp>
          <p:nvSpPr>
            <p:cNvPr id="11" name="Freeform 11"/>
            <p:cNvSpPr/>
            <p:nvPr/>
          </p:nvSpPr>
          <p:spPr>
            <a:xfrm>
              <a:off x="0" y="0"/>
              <a:ext cx="420740" cy="421395"/>
            </a:xfrm>
            <a:custGeom>
              <a:avLst/>
              <a:gdLst/>
              <a:ahLst/>
              <a:cxnLst/>
              <a:rect l="l" t="t" r="r" b="b"/>
              <a:pathLst>
                <a:path w="420740" h="421395">
                  <a:moveTo>
                    <a:pt x="0" y="0"/>
                  </a:moveTo>
                  <a:lnTo>
                    <a:pt x="420740" y="0"/>
                  </a:lnTo>
                  <a:lnTo>
                    <a:pt x="420740" y="421395"/>
                  </a:lnTo>
                  <a:lnTo>
                    <a:pt x="0" y="421395"/>
                  </a:lnTo>
                  <a:close/>
                </a:path>
              </a:pathLst>
            </a:custGeom>
            <a:solidFill>
              <a:srgbClr val="697A05"/>
            </a:solidFill>
          </p:spPr>
          <p:txBody>
            <a:bodyPr/>
            <a:lstStyle/>
            <a:p>
              <a:endParaRPr lang="en-US"/>
            </a:p>
          </p:txBody>
        </p:sp>
        <p:sp>
          <p:nvSpPr>
            <p:cNvPr id="12" name="TextBox 12"/>
            <p:cNvSpPr txBox="1"/>
            <p:nvPr/>
          </p:nvSpPr>
          <p:spPr>
            <a:xfrm>
              <a:off x="0" y="-38100"/>
              <a:ext cx="420740" cy="45949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7994434" y="5481599"/>
            <a:ext cx="1149566" cy="1151356"/>
            <a:chOff x="0" y="0"/>
            <a:chExt cx="420740" cy="421395"/>
          </a:xfrm>
        </p:grpSpPr>
        <p:sp>
          <p:nvSpPr>
            <p:cNvPr id="14" name="Freeform 14"/>
            <p:cNvSpPr/>
            <p:nvPr/>
          </p:nvSpPr>
          <p:spPr>
            <a:xfrm>
              <a:off x="0" y="0"/>
              <a:ext cx="420740" cy="421395"/>
            </a:xfrm>
            <a:custGeom>
              <a:avLst/>
              <a:gdLst/>
              <a:ahLst/>
              <a:cxnLst/>
              <a:rect l="l" t="t" r="r" b="b"/>
              <a:pathLst>
                <a:path w="420740" h="421395">
                  <a:moveTo>
                    <a:pt x="0" y="0"/>
                  </a:moveTo>
                  <a:lnTo>
                    <a:pt x="420740" y="0"/>
                  </a:lnTo>
                  <a:lnTo>
                    <a:pt x="420740" y="421395"/>
                  </a:lnTo>
                  <a:lnTo>
                    <a:pt x="0" y="421395"/>
                  </a:lnTo>
                  <a:close/>
                </a:path>
              </a:pathLst>
            </a:custGeom>
            <a:solidFill>
              <a:srgbClr val="CC60C2"/>
            </a:solidFill>
          </p:spPr>
          <p:txBody>
            <a:bodyPr/>
            <a:lstStyle/>
            <a:p>
              <a:endParaRPr lang="en-US"/>
            </a:p>
          </p:txBody>
        </p:sp>
        <p:sp>
          <p:nvSpPr>
            <p:cNvPr id="15" name="TextBox 15"/>
            <p:cNvSpPr txBox="1"/>
            <p:nvPr/>
          </p:nvSpPr>
          <p:spPr>
            <a:xfrm>
              <a:off x="0" y="-38100"/>
              <a:ext cx="420740" cy="459495"/>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7994434" y="7383081"/>
            <a:ext cx="1149566" cy="1151356"/>
            <a:chOff x="0" y="0"/>
            <a:chExt cx="420740" cy="421395"/>
          </a:xfrm>
        </p:grpSpPr>
        <p:sp>
          <p:nvSpPr>
            <p:cNvPr id="17" name="Freeform 17"/>
            <p:cNvSpPr/>
            <p:nvPr/>
          </p:nvSpPr>
          <p:spPr>
            <a:xfrm>
              <a:off x="0" y="0"/>
              <a:ext cx="420740" cy="421395"/>
            </a:xfrm>
            <a:custGeom>
              <a:avLst/>
              <a:gdLst/>
              <a:ahLst/>
              <a:cxnLst/>
              <a:rect l="l" t="t" r="r" b="b"/>
              <a:pathLst>
                <a:path w="420740" h="421395">
                  <a:moveTo>
                    <a:pt x="0" y="0"/>
                  </a:moveTo>
                  <a:lnTo>
                    <a:pt x="420740" y="0"/>
                  </a:lnTo>
                  <a:lnTo>
                    <a:pt x="420740" y="421395"/>
                  </a:lnTo>
                  <a:lnTo>
                    <a:pt x="0" y="421395"/>
                  </a:lnTo>
                  <a:close/>
                </a:path>
              </a:pathLst>
            </a:custGeom>
            <a:solidFill>
              <a:srgbClr val="99CCFF"/>
            </a:solidFill>
          </p:spPr>
          <p:txBody>
            <a:bodyPr/>
            <a:lstStyle/>
            <a:p>
              <a:endParaRPr lang="en-US"/>
            </a:p>
          </p:txBody>
        </p:sp>
        <p:sp>
          <p:nvSpPr>
            <p:cNvPr id="18" name="TextBox 18"/>
            <p:cNvSpPr txBox="1"/>
            <p:nvPr/>
          </p:nvSpPr>
          <p:spPr>
            <a:xfrm>
              <a:off x="0" y="-38100"/>
              <a:ext cx="420740" cy="459495"/>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8194750" y="7598445"/>
            <a:ext cx="748934" cy="748934"/>
          </a:xfrm>
          <a:custGeom>
            <a:avLst/>
            <a:gdLst/>
            <a:ahLst/>
            <a:cxnLst/>
            <a:rect l="l" t="t" r="r" b="b"/>
            <a:pathLst>
              <a:path w="748934" h="748934">
                <a:moveTo>
                  <a:pt x="0" y="0"/>
                </a:moveTo>
                <a:lnTo>
                  <a:pt x="748934" y="0"/>
                </a:lnTo>
                <a:lnTo>
                  <a:pt x="748934" y="748934"/>
                </a:lnTo>
                <a:lnTo>
                  <a:pt x="0" y="748934"/>
                </a:lnTo>
                <a:lnTo>
                  <a:pt x="0" y="0"/>
                </a:lnTo>
                <a:close/>
              </a:path>
            </a:pathLst>
          </a:custGeom>
          <a:blipFill>
            <a:blip r:embed="rId6"/>
            <a:stretch>
              <a:fillRect/>
            </a:stretch>
          </a:blipFill>
        </p:spPr>
        <p:txBody>
          <a:bodyPr/>
          <a:lstStyle/>
          <a:p>
            <a:endParaRPr lang="en-US"/>
          </a:p>
        </p:txBody>
      </p:sp>
      <p:sp>
        <p:nvSpPr>
          <p:cNvPr id="20" name="Freeform 20"/>
          <p:cNvSpPr/>
          <p:nvPr/>
        </p:nvSpPr>
        <p:spPr>
          <a:xfrm>
            <a:off x="8212752" y="5689650"/>
            <a:ext cx="757386" cy="735254"/>
          </a:xfrm>
          <a:custGeom>
            <a:avLst/>
            <a:gdLst/>
            <a:ahLst/>
            <a:cxnLst/>
            <a:rect l="l" t="t" r="r" b="b"/>
            <a:pathLst>
              <a:path w="757386" h="735254">
                <a:moveTo>
                  <a:pt x="0" y="0"/>
                </a:moveTo>
                <a:lnTo>
                  <a:pt x="757386" y="0"/>
                </a:lnTo>
                <a:lnTo>
                  <a:pt x="757386" y="735254"/>
                </a:lnTo>
                <a:lnTo>
                  <a:pt x="0" y="735254"/>
                </a:lnTo>
                <a:lnTo>
                  <a:pt x="0" y="0"/>
                </a:lnTo>
                <a:close/>
              </a:path>
            </a:pathLst>
          </a:custGeom>
          <a:blipFill>
            <a:blip r:embed="rId7"/>
            <a:stretch>
              <a:fillRect/>
            </a:stretch>
          </a:blipFill>
        </p:spPr>
        <p:txBody>
          <a:bodyPr/>
          <a:lstStyle/>
          <a:p>
            <a:endParaRPr lang="en-US"/>
          </a:p>
        </p:txBody>
      </p:sp>
      <p:sp>
        <p:nvSpPr>
          <p:cNvPr id="21" name="Freeform 21"/>
          <p:cNvSpPr/>
          <p:nvPr/>
        </p:nvSpPr>
        <p:spPr>
          <a:xfrm>
            <a:off x="8329868" y="3743410"/>
            <a:ext cx="557943" cy="824771"/>
          </a:xfrm>
          <a:custGeom>
            <a:avLst/>
            <a:gdLst/>
            <a:ahLst/>
            <a:cxnLst/>
            <a:rect l="l" t="t" r="r" b="b"/>
            <a:pathLst>
              <a:path w="557943" h="824771">
                <a:moveTo>
                  <a:pt x="0" y="0"/>
                </a:moveTo>
                <a:lnTo>
                  <a:pt x="557943" y="0"/>
                </a:lnTo>
                <a:lnTo>
                  <a:pt x="557943" y="824771"/>
                </a:lnTo>
                <a:lnTo>
                  <a:pt x="0" y="824771"/>
                </a:lnTo>
                <a:lnTo>
                  <a:pt x="0" y="0"/>
                </a:lnTo>
                <a:close/>
              </a:path>
            </a:pathLst>
          </a:custGeom>
          <a:blipFill>
            <a:blip r:embed="rId8"/>
            <a:stretch>
              <a:fillRect/>
            </a:stretch>
          </a:blipFill>
        </p:spPr>
        <p:txBody>
          <a:bodyPr/>
          <a:lstStyle/>
          <a:p>
            <a:endParaRPr lang="en-US"/>
          </a:p>
        </p:txBody>
      </p:sp>
      <p:sp>
        <p:nvSpPr>
          <p:cNvPr id="22" name="Freeform 22"/>
          <p:cNvSpPr/>
          <p:nvPr/>
        </p:nvSpPr>
        <p:spPr>
          <a:xfrm>
            <a:off x="8066222" y="1979481"/>
            <a:ext cx="1005990" cy="466789"/>
          </a:xfrm>
          <a:custGeom>
            <a:avLst/>
            <a:gdLst/>
            <a:ahLst/>
            <a:cxnLst/>
            <a:rect l="l" t="t" r="r" b="b"/>
            <a:pathLst>
              <a:path w="1005990" h="466789">
                <a:moveTo>
                  <a:pt x="0" y="0"/>
                </a:moveTo>
                <a:lnTo>
                  <a:pt x="1005990" y="0"/>
                </a:lnTo>
                <a:lnTo>
                  <a:pt x="1005990" y="466789"/>
                </a:lnTo>
                <a:lnTo>
                  <a:pt x="0" y="466789"/>
                </a:lnTo>
                <a:lnTo>
                  <a:pt x="0" y="0"/>
                </a:lnTo>
                <a:close/>
              </a:path>
            </a:pathLst>
          </a:custGeom>
          <a:blipFill>
            <a:blip r:embed="rId9"/>
            <a:stretch>
              <a:fillRect/>
            </a:stretch>
          </a:blipFill>
        </p:spPr>
        <p:txBody>
          <a:bodyPr/>
          <a:lstStyle/>
          <a:p>
            <a:endParaRPr lang="en-US"/>
          </a:p>
        </p:txBody>
      </p:sp>
      <p:sp>
        <p:nvSpPr>
          <p:cNvPr id="23" name="TextBox 23"/>
          <p:cNvSpPr txBox="1"/>
          <p:nvPr/>
        </p:nvSpPr>
        <p:spPr>
          <a:xfrm>
            <a:off x="9999261" y="1818069"/>
            <a:ext cx="6640873" cy="824865"/>
          </a:xfrm>
          <a:prstGeom prst="rect">
            <a:avLst/>
          </a:prstGeom>
        </p:spPr>
        <p:txBody>
          <a:bodyPr lIns="0" tIns="0" rIns="0" bIns="0" rtlCol="0" anchor="t">
            <a:spAutoFit/>
          </a:bodyPr>
          <a:lstStyle/>
          <a:p>
            <a:pPr algn="l">
              <a:lnSpc>
                <a:spcPts val="3359"/>
              </a:lnSpc>
            </a:pPr>
            <a:r>
              <a:rPr lang="en-US" sz="2400" b="1">
                <a:solidFill>
                  <a:srgbClr val="354F66"/>
                </a:solidFill>
                <a:latin typeface="Inter Bold"/>
                <a:ea typeface="Inter Bold"/>
                <a:cs typeface="Inter Bold"/>
                <a:sym typeface="Inter Bold"/>
              </a:rPr>
              <a:t>Establish the first actionable research foundation to support success in college</a:t>
            </a:r>
          </a:p>
        </p:txBody>
      </p:sp>
      <p:sp>
        <p:nvSpPr>
          <p:cNvPr id="24" name="TextBox 24"/>
          <p:cNvSpPr txBox="1"/>
          <p:nvPr/>
        </p:nvSpPr>
        <p:spPr>
          <a:xfrm>
            <a:off x="9999261" y="3719551"/>
            <a:ext cx="6635950" cy="824865"/>
          </a:xfrm>
          <a:prstGeom prst="rect">
            <a:avLst/>
          </a:prstGeom>
        </p:spPr>
        <p:txBody>
          <a:bodyPr lIns="0" tIns="0" rIns="0" bIns="0" rtlCol="0" anchor="t">
            <a:spAutoFit/>
          </a:bodyPr>
          <a:lstStyle/>
          <a:p>
            <a:pPr algn="l">
              <a:lnSpc>
                <a:spcPts val="3359"/>
              </a:lnSpc>
            </a:pPr>
            <a:r>
              <a:rPr lang="en-US" sz="2400" b="1">
                <a:solidFill>
                  <a:srgbClr val="354F66"/>
                </a:solidFill>
                <a:latin typeface="Inter Bold"/>
                <a:ea typeface="Inter Bold"/>
                <a:cs typeface="Inter Bold"/>
                <a:sym typeface="Inter Bold"/>
              </a:rPr>
              <a:t>Cultivate a greater understanding of disability by all campus stakeholders</a:t>
            </a:r>
          </a:p>
        </p:txBody>
      </p:sp>
      <p:sp>
        <p:nvSpPr>
          <p:cNvPr id="25" name="TextBox 25"/>
          <p:cNvSpPr txBox="1"/>
          <p:nvPr/>
        </p:nvSpPr>
        <p:spPr>
          <a:xfrm>
            <a:off x="9999261" y="5621032"/>
            <a:ext cx="6932622" cy="824865"/>
          </a:xfrm>
          <a:prstGeom prst="rect">
            <a:avLst/>
          </a:prstGeom>
        </p:spPr>
        <p:txBody>
          <a:bodyPr lIns="0" tIns="0" rIns="0" bIns="0" rtlCol="0" anchor="t">
            <a:spAutoFit/>
          </a:bodyPr>
          <a:lstStyle/>
          <a:p>
            <a:pPr algn="l">
              <a:lnSpc>
                <a:spcPts val="3359"/>
              </a:lnSpc>
            </a:pPr>
            <a:r>
              <a:rPr lang="en-US" sz="2400" b="1">
                <a:solidFill>
                  <a:srgbClr val="354F66"/>
                </a:solidFill>
                <a:latin typeface="Inter Bold"/>
                <a:ea typeface="Inter Bold"/>
                <a:cs typeface="Inter Bold"/>
                <a:sym typeface="Inter Bold"/>
              </a:rPr>
              <a:t>Create practical strategies to boost enrollement, inclusion, and completion</a:t>
            </a:r>
          </a:p>
        </p:txBody>
      </p:sp>
      <p:sp>
        <p:nvSpPr>
          <p:cNvPr id="26" name="TextBox 26"/>
          <p:cNvSpPr txBox="1"/>
          <p:nvPr/>
        </p:nvSpPr>
        <p:spPr>
          <a:xfrm>
            <a:off x="1028700" y="1173868"/>
            <a:ext cx="5664055" cy="4194175"/>
          </a:xfrm>
          <a:prstGeom prst="rect">
            <a:avLst/>
          </a:prstGeom>
        </p:spPr>
        <p:txBody>
          <a:bodyPr lIns="0" tIns="0" rIns="0" bIns="0" rtlCol="0" anchor="t">
            <a:spAutoFit/>
          </a:bodyPr>
          <a:lstStyle/>
          <a:p>
            <a:pPr algn="l">
              <a:lnSpc>
                <a:spcPts val="5599"/>
              </a:lnSpc>
            </a:pPr>
            <a:r>
              <a:rPr lang="en-US" sz="3999" b="1">
                <a:solidFill>
                  <a:srgbClr val="99CCFF"/>
                </a:solidFill>
                <a:latin typeface="Red Hat Display Bold"/>
                <a:ea typeface="Red Hat Display Bold"/>
                <a:cs typeface="Red Hat Display Bold"/>
                <a:sym typeface="Red Hat Display Bold"/>
              </a:rPr>
              <a:t>Millions of Disabled College Students Want to Succeed. </a:t>
            </a:r>
          </a:p>
          <a:p>
            <a:pPr algn="l">
              <a:lnSpc>
                <a:spcPts val="5599"/>
              </a:lnSpc>
            </a:pPr>
            <a:endParaRPr lang="en-US" sz="3999" b="1">
              <a:solidFill>
                <a:srgbClr val="99CCFF"/>
              </a:solidFill>
              <a:latin typeface="Red Hat Display Bold"/>
              <a:ea typeface="Red Hat Display Bold"/>
              <a:cs typeface="Red Hat Display Bold"/>
              <a:sym typeface="Red Hat Display Bold"/>
            </a:endParaRPr>
          </a:p>
          <a:p>
            <a:pPr marL="0" lvl="0" indent="0" algn="l">
              <a:lnSpc>
                <a:spcPts val="5599"/>
              </a:lnSpc>
              <a:spcBef>
                <a:spcPct val="0"/>
              </a:spcBef>
            </a:pPr>
            <a:r>
              <a:rPr lang="en-US" sz="3999" b="1">
                <a:solidFill>
                  <a:srgbClr val="99CCFF"/>
                </a:solidFill>
                <a:latin typeface="Red Hat Display Bold"/>
                <a:ea typeface="Red Hat Display Bold"/>
                <a:cs typeface="Red Hat Display Bold"/>
                <a:sym typeface="Red Hat Display Bold"/>
              </a:rPr>
              <a:t>Our Mission is to Make That Success Possible.</a:t>
            </a:r>
          </a:p>
        </p:txBody>
      </p:sp>
      <p:sp>
        <p:nvSpPr>
          <p:cNvPr id="27" name="TextBox 27"/>
          <p:cNvSpPr txBox="1"/>
          <p:nvPr/>
        </p:nvSpPr>
        <p:spPr>
          <a:xfrm>
            <a:off x="9999261" y="7522514"/>
            <a:ext cx="6932622" cy="824865"/>
          </a:xfrm>
          <a:prstGeom prst="rect">
            <a:avLst/>
          </a:prstGeom>
        </p:spPr>
        <p:txBody>
          <a:bodyPr lIns="0" tIns="0" rIns="0" bIns="0" rtlCol="0" anchor="t">
            <a:spAutoFit/>
          </a:bodyPr>
          <a:lstStyle/>
          <a:p>
            <a:pPr algn="l">
              <a:lnSpc>
                <a:spcPts val="3359"/>
              </a:lnSpc>
            </a:pPr>
            <a:r>
              <a:rPr lang="en-US" sz="2400" b="1">
                <a:solidFill>
                  <a:srgbClr val="354F66"/>
                </a:solidFill>
                <a:latin typeface="Inter Bold"/>
                <a:ea typeface="Inter Bold"/>
                <a:cs typeface="Inter Bold"/>
                <a:sym typeface="Inter Bold"/>
              </a:rPr>
              <a:t>Collaborate on a student-centered model focsed on equity and accessibility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54F66"/>
        </a:solidFill>
        <a:effectLst/>
      </p:bgPr>
    </p:bg>
    <p:spTree>
      <p:nvGrpSpPr>
        <p:cNvPr id="1" name=""/>
        <p:cNvGrpSpPr/>
        <p:nvPr/>
      </p:nvGrpSpPr>
      <p:grpSpPr>
        <a:xfrm>
          <a:off x="0" y="0"/>
          <a:ext cx="0" cy="0"/>
          <a:chOff x="0" y="0"/>
          <a:chExt cx="0" cy="0"/>
        </a:xfrm>
      </p:grpSpPr>
      <p:sp>
        <p:nvSpPr>
          <p:cNvPr id="2" name="Freeform 2"/>
          <p:cNvSpPr/>
          <p:nvPr/>
        </p:nvSpPr>
        <p:spPr>
          <a:xfrm flipH="1">
            <a:off x="14203893" y="-486378"/>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V="1">
            <a:off x="0" y="6658578"/>
            <a:ext cx="4114800" cy="4114800"/>
          </a:xfrm>
          <a:custGeom>
            <a:avLst/>
            <a:gdLst/>
            <a:ahLst/>
            <a:cxnLst/>
            <a:rect l="l" t="t" r="r" b="b"/>
            <a:pathLst>
              <a:path w="4114800" h="4114800">
                <a:moveTo>
                  <a:pt x="0" y="4114800"/>
                </a:moveTo>
                <a:lnTo>
                  <a:pt x="4114800" y="4114800"/>
                </a:lnTo>
                <a:lnTo>
                  <a:pt x="4114800" y="0"/>
                </a:lnTo>
                <a:lnTo>
                  <a:pt x="0" y="0"/>
                </a:lnTo>
                <a:lnTo>
                  <a:pt x="0"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6214518" y="1053515"/>
            <a:ext cx="13063797" cy="8204785"/>
            <a:chOff x="0" y="0"/>
            <a:chExt cx="3440671" cy="2160931"/>
          </a:xfrm>
        </p:grpSpPr>
        <p:sp>
          <p:nvSpPr>
            <p:cNvPr id="5" name="Freeform 5"/>
            <p:cNvSpPr/>
            <p:nvPr/>
          </p:nvSpPr>
          <p:spPr>
            <a:xfrm>
              <a:off x="0" y="0"/>
              <a:ext cx="3440671" cy="2160931"/>
            </a:xfrm>
            <a:custGeom>
              <a:avLst/>
              <a:gdLst/>
              <a:ahLst/>
              <a:cxnLst/>
              <a:rect l="l" t="t" r="r" b="b"/>
              <a:pathLst>
                <a:path w="3440671" h="2160931">
                  <a:moveTo>
                    <a:pt x="14223" y="0"/>
                  </a:moveTo>
                  <a:lnTo>
                    <a:pt x="3426448" y="0"/>
                  </a:lnTo>
                  <a:cubicBezTo>
                    <a:pt x="3430220" y="0"/>
                    <a:pt x="3433838" y="1498"/>
                    <a:pt x="3436505" y="4166"/>
                  </a:cubicBezTo>
                  <a:cubicBezTo>
                    <a:pt x="3439173" y="6833"/>
                    <a:pt x="3440671" y="10451"/>
                    <a:pt x="3440671" y="14223"/>
                  </a:cubicBezTo>
                  <a:lnTo>
                    <a:pt x="3440671" y="2146708"/>
                  </a:lnTo>
                  <a:cubicBezTo>
                    <a:pt x="3440671" y="2150480"/>
                    <a:pt x="3439173" y="2154098"/>
                    <a:pt x="3436505" y="2156765"/>
                  </a:cubicBezTo>
                  <a:cubicBezTo>
                    <a:pt x="3433838" y="2159432"/>
                    <a:pt x="3430220" y="2160931"/>
                    <a:pt x="3426448" y="2160931"/>
                  </a:cubicBezTo>
                  <a:lnTo>
                    <a:pt x="14223" y="2160931"/>
                  </a:lnTo>
                  <a:cubicBezTo>
                    <a:pt x="10451" y="2160931"/>
                    <a:pt x="6833" y="2159432"/>
                    <a:pt x="4166" y="2156765"/>
                  </a:cubicBezTo>
                  <a:cubicBezTo>
                    <a:pt x="1498" y="2154098"/>
                    <a:pt x="0" y="2150480"/>
                    <a:pt x="0" y="2146708"/>
                  </a:cubicBezTo>
                  <a:lnTo>
                    <a:pt x="0" y="14223"/>
                  </a:lnTo>
                  <a:cubicBezTo>
                    <a:pt x="0" y="10451"/>
                    <a:pt x="1498" y="6833"/>
                    <a:pt x="4166" y="4166"/>
                  </a:cubicBezTo>
                  <a:cubicBezTo>
                    <a:pt x="6833" y="1498"/>
                    <a:pt x="10451" y="0"/>
                    <a:pt x="14223" y="0"/>
                  </a:cubicBezTo>
                  <a:close/>
                </a:path>
              </a:pathLst>
            </a:custGeom>
            <a:solidFill>
              <a:srgbClr val="FFFFFF"/>
            </a:solidFill>
          </p:spPr>
          <p:txBody>
            <a:bodyPr/>
            <a:lstStyle/>
            <a:p>
              <a:endParaRPr lang="en-US"/>
            </a:p>
          </p:txBody>
        </p:sp>
        <p:sp>
          <p:nvSpPr>
            <p:cNvPr id="6" name="TextBox 6"/>
            <p:cNvSpPr txBox="1"/>
            <p:nvPr/>
          </p:nvSpPr>
          <p:spPr>
            <a:xfrm>
              <a:off x="0" y="-38100"/>
              <a:ext cx="3440671" cy="2199031"/>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7029852" y="2096085"/>
            <a:ext cx="1149566" cy="1151356"/>
            <a:chOff x="0" y="0"/>
            <a:chExt cx="420740" cy="421395"/>
          </a:xfrm>
        </p:grpSpPr>
        <p:sp>
          <p:nvSpPr>
            <p:cNvPr id="8" name="Freeform 8"/>
            <p:cNvSpPr/>
            <p:nvPr/>
          </p:nvSpPr>
          <p:spPr>
            <a:xfrm>
              <a:off x="0" y="0"/>
              <a:ext cx="420740" cy="421395"/>
            </a:xfrm>
            <a:custGeom>
              <a:avLst/>
              <a:gdLst/>
              <a:ahLst/>
              <a:cxnLst/>
              <a:rect l="l" t="t" r="r" b="b"/>
              <a:pathLst>
                <a:path w="420740" h="421395">
                  <a:moveTo>
                    <a:pt x="0" y="0"/>
                  </a:moveTo>
                  <a:lnTo>
                    <a:pt x="420740" y="0"/>
                  </a:lnTo>
                  <a:lnTo>
                    <a:pt x="420740" y="421395"/>
                  </a:lnTo>
                  <a:lnTo>
                    <a:pt x="0" y="421395"/>
                  </a:lnTo>
                  <a:close/>
                </a:path>
              </a:pathLst>
            </a:custGeom>
            <a:solidFill>
              <a:srgbClr val="354F66"/>
            </a:solidFill>
          </p:spPr>
          <p:txBody>
            <a:bodyPr/>
            <a:lstStyle/>
            <a:p>
              <a:endParaRPr lang="en-US"/>
            </a:p>
          </p:txBody>
        </p:sp>
        <p:sp>
          <p:nvSpPr>
            <p:cNvPr id="9" name="TextBox 9"/>
            <p:cNvSpPr txBox="1"/>
            <p:nvPr/>
          </p:nvSpPr>
          <p:spPr>
            <a:xfrm>
              <a:off x="0" y="-38100"/>
              <a:ext cx="420740" cy="45949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7029852" y="4323367"/>
            <a:ext cx="1149566" cy="1151356"/>
            <a:chOff x="0" y="0"/>
            <a:chExt cx="420740" cy="421395"/>
          </a:xfrm>
        </p:grpSpPr>
        <p:sp>
          <p:nvSpPr>
            <p:cNvPr id="11" name="Freeform 11"/>
            <p:cNvSpPr/>
            <p:nvPr/>
          </p:nvSpPr>
          <p:spPr>
            <a:xfrm>
              <a:off x="0" y="0"/>
              <a:ext cx="420740" cy="421395"/>
            </a:xfrm>
            <a:custGeom>
              <a:avLst/>
              <a:gdLst/>
              <a:ahLst/>
              <a:cxnLst/>
              <a:rect l="l" t="t" r="r" b="b"/>
              <a:pathLst>
                <a:path w="420740" h="421395">
                  <a:moveTo>
                    <a:pt x="0" y="0"/>
                  </a:moveTo>
                  <a:lnTo>
                    <a:pt x="420740" y="0"/>
                  </a:lnTo>
                  <a:lnTo>
                    <a:pt x="420740" y="421395"/>
                  </a:lnTo>
                  <a:lnTo>
                    <a:pt x="0" y="421395"/>
                  </a:lnTo>
                  <a:close/>
                </a:path>
              </a:pathLst>
            </a:custGeom>
            <a:solidFill>
              <a:srgbClr val="697A05"/>
            </a:solidFill>
          </p:spPr>
          <p:txBody>
            <a:bodyPr/>
            <a:lstStyle/>
            <a:p>
              <a:endParaRPr lang="en-US"/>
            </a:p>
          </p:txBody>
        </p:sp>
        <p:sp>
          <p:nvSpPr>
            <p:cNvPr id="12" name="TextBox 12"/>
            <p:cNvSpPr txBox="1"/>
            <p:nvPr/>
          </p:nvSpPr>
          <p:spPr>
            <a:xfrm>
              <a:off x="0" y="-38100"/>
              <a:ext cx="420740" cy="45949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7029852" y="6707023"/>
            <a:ext cx="1149566" cy="1151356"/>
            <a:chOff x="0" y="0"/>
            <a:chExt cx="420740" cy="421395"/>
          </a:xfrm>
        </p:grpSpPr>
        <p:sp>
          <p:nvSpPr>
            <p:cNvPr id="14" name="Freeform 14"/>
            <p:cNvSpPr/>
            <p:nvPr/>
          </p:nvSpPr>
          <p:spPr>
            <a:xfrm>
              <a:off x="0" y="0"/>
              <a:ext cx="420740" cy="421395"/>
            </a:xfrm>
            <a:custGeom>
              <a:avLst/>
              <a:gdLst/>
              <a:ahLst/>
              <a:cxnLst/>
              <a:rect l="l" t="t" r="r" b="b"/>
              <a:pathLst>
                <a:path w="420740" h="421395">
                  <a:moveTo>
                    <a:pt x="0" y="0"/>
                  </a:moveTo>
                  <a:lnTo>
                    <a:pt x="420740" y="0"/>
                  </a:lnTo>
                  <a:lnTo>
                    <a:pt x="420740" y="421395"/>
                  </a:lnTo>
                  <a:lnTo>
                    <a:pt x="0" y="421395"/>
                  </a:lnTo>
                  <a:close/>
                </a:path>
              </a:pathLst>
            </a:custGeom>
            <a:solidFill>
              <a:srgbClr val="CC60C2"/>
            </a:solidFill>
          </p:spPr>
          <p:txBody>
            <a:bodyPr/>
            <a:lstStyle/>
            <a:p>
              <a:endParaRPr lang="en-US"/>
            </a:p>
          </p:txBody>
        </p:sp>
        <p:sp>
          <p:nvSpPr>
            <p:cNvPr id="15" name="TextBox 15"/>
            <p:cNvSpPr txBox="1"/>
            <p:nvPr/>
          </p:nvSpPr>
          <p:spPr>
            <a:xfrm>
              <a:off x="0" y="-38100"/>
              <a:ext cx="420740" cy="459495"/>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7419395" y="2393728"/>
            <a:ext cx="370481" cy="556069"/>
          </a:xfrm>
          <a:custGeom>
            <a:avLst/>
            <a:gdLst/>
            <a:ahLst/>
            <a:cxnLst/>
            <a:rect l="l" t="t" r="r" b="b"/>
            <a:pathLst>
              <a:path w="370481" h="556069">
                <a:moveTo>
                  <a:pt x="0" y="0"/>
                </a:moveTo>
                <a:lnTo>
                  <a:pt x="370481" y="0"/>
                </a:lnTo>
                <a:lnTo>
                  <a:pt x="370481" y="556069"/>
                </a:lnTo>
                <a:lnTo>
                  <a:pt x="0" y="5560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TextBox 17"/>
          <p:cNvSpPr txBox="1"/>
          <p:nvPr/>
        </p:nvSpPr>
        <p:spPr>
          <a:xfrm>
            <a:off x="8714948" y="1818069"/>
            <a:ext cx="5280141" cy="405765"/>
          </a:xfrm>
          <a:prstGeom prst="rect">
            <a:avLst/>
          </a:prstGeom>
        </p:spPr>
        <p:txBody>
          <a:bodyPr lIns="0" tIns="0" rIns="0" bIns="0" rtlCol="0" anchor="t">
            <a:spAutoFit/>
          </a:bodyPr>
          <a:lstStyle/>
          <a:p>
            <a:pPr algn="l">
              <a:lnSpc>
                <a:spcPts val="3359"/>
              </a:lnSpc>
            </a:pPr>
            <a:r>
              <a:rPr lang="en-US" sz="2400" b="1">
                <a:solidFill>
                  <a:srgbClr val="000000"/>
                </a:solidFill>
                <a:latin typeface="Inter Bold"/>
                <a:ea typeface="Inter Bold"/>
                <a:cs typeface="Inter Bold"/>
                <a:sym typeface="Inter Bold"/>
              </a:rPr>
              <a:t>Sint consequat ea do id?</a:t>
            </a:r>
          </a:p>
        </p:txBody>
      </p:sp>
      <p:sp>
        <p:nvSpPr>
          <p:cNvPr id="18" name="TextBox 18"/>
          <p:cNvSpPr txBox="1"/>
          <p:nvPr/>
        </p:nvSpPr>
        <p:spPr>
          <a:xfrm>
            <a:off x="8714948" y="2411621"/>
            <a:ext cx="6942467" cy="935355"/>
          </a:xfrm>
          <a:prstGeom prst="rect">
            <a:avLst/>
          </a:prstGeom>
        </p:spPr>
        <p:txBody>
          <a:bodyPr lIns="0" tIns="0" rIns="0" bIns="0" rtlCol="0" anchor="t">
            <a:spAutoFit/>
          </a:bodyPr>
          <a:lstStyle/>
          <a:p>
            <a:pPr algn="l">
              <a:lnSpc>
                <a:spcPts val="2520"/>
              </a:lnSpc>
            </a:pPr>
            <a:r>
              <a:rPr lang="en-US" sz="1800">
                <a:solidFill>
                  <a:srgbClr val="737373"/>
                </a:solidFill>
                <a:latin typeface="Inter"/>
                <a:ea typeface="Inter"/>
                <a:cs typeface="Inter"/>
                <a:sym typeface="Inter"/>
              </a:rPr>
              <a:t>Sint incididunt ullamco culpa elit excepteur deserunt consequat ex exercitation ipsum aliqua ipsum aute mollit anim nisi qui magna eu irure tempor fugiat minim ut exercitation culpa.</a:t>
            </a:r>
          </a:p>
        </p:txBody>
      </p:sp>
      <p:sp>
        <p:nvSpPr>
          <p:cNvPr id="19" name="TextBox 19"/>
          <p:cNvSpPr txBox="1"/>
          <p:nvPr/>
        </p:nvSpPr>
        <p:spPr>
          <a:xfrm>
            <a:off x="8719871" y="4257428"/>
            <a:ext cx="6635950" cy="405765"/>
          </a:xfrm>
          <a:prstGeom prst="rect">
            <a:avLst/>
          </a:prstGeom>
        </p:spPr>
        <p:txBody>
          <a:bodyPr lIns="0" tIns="0" rIns="0" bIns="0" rtlCol="0" anchor="t">
            <a:spAutoFit/>
          </a:bodyPr>
          <a:lstStyle/>
          <a:p>
            <a:pPr algn="l">
              <a:lnSpc>
                <a:spcPts val="3359"/>
              </a:lnSpc>
            </a:pPr>
            <a:r>
              <a:rPr lang="en-US" sz="2400" b="1">
                <a:solidFill>
                  <a:srgbClr val="000000"/>
                </a:solidFill>
                <a:latin typeface="Inter Bold"/>
                <a:ea typeface="Inter Bold"/>
                <a:cs typeface="Inter Bold"/>
                <a:sym typeface="Inter Bold"/>
              </a:rPr>
              <a:t>Non est esse minim voluptateaec?</a:t>
            </a:r>
          </a:p>
        </p:txBody>
      </p:sp>
      <p:sp>
        <p:nvSpPr>
          <p:cNvPr id="20" name="TextBox 20"/>
          <p:cNvSpPr txBox="1"/>
          <p:nvPr/>
        </p:nvSpPr>
        <p:spPr>
          <a:xfrm>
            <a:off x="8714948" y="4853693"/>
            <a:ext cx="6942467" cy="621030"/>
          </a:xfrm>
          <a:prstGeom prst="rect">
            <a:avLst/>
          </a:prstGeom>
        </p:spPr>
        <p:txBody>
          <a:bodyPr lIns="0" tIns="0" rIns="0" bIns="0" rtlCol="0" anchor="t">
            <a:spAutoFit/>
          </a:bodyPr>
          <a:lstStyle/>
          <a:p>
            <a:pPr algn="l">
              <a:lnSpc>
                <a:spcPts val="2520"/>
              </a:lnSpc>
            </a:pPr>
            <a:r>
              <a:rPr lang="en-US" sz="1800">
                <a:solidFill>
                  <a:srgbClr val="737373"/>
                </a:solidFill>
                <a:latin typeface="Inter"/>
                <a:ea typeface="Inter"/>
                <a:cs typeface="Inter"/>
                <a:sym typeface="Inter"/>
              </a:rPr>
              <a:t>Allamco labore incididunt fugiat tempor non pariatur adipisicing reprehenderit ad excepteur officia et.</a:t>
            </a:r>
          </a:p>
        </p:txBody>
      </p:sp>
      <p:sp>
        <p:nvSpPr>
          <p:cNvPr id="21" name="TextBox 21"/>
          <p:cNvSpPr txBox="1"/>
          <p:nvPr/>
        </p:nvSpPr>
        <p:spPr>
          <a:xfrm>
            <a:off x="8724793" y="6356286"/>
            <a:ext cx="6932622" cy="824865"/>
          </a:xfrm>
          <a:prstGeom prst="rect">
            <a:avLst/>
          </a:prstGeom>
        </p:spPr>
        <p:txBody>
          <a:bodyPr lIns="0" tIns="0" rIns="0" bIns="0" rtlCol="0" anchor="t">
            <a:spAutoFit/>
          </a:bodyPr>
          <a:lstStyle/>
          <a:p>
            <a:pPr algn="l">
              <a:lnSpc>
                <a:spcPts val="3359"/>
              </a:lnSpc>
            </a:pPr>
            <a:r>
              <a:rPr lang="en-US" sz="2400" b="1">
                <a:solidFill>
                  <a:srgbClr val="000000"/>
                </a:solidFill>
                <a:latin typeface="Inter Bold"/>
                <a:ea typeface="Inter Bold"/>
                <a:cs typeface="Inter Bold"/>
                <a:sym typeface="Inter Bold"/>
              </a:rPr>
              <a:t>Labore ad est laboris laboris sint consequat ea do id?</a:t>
            </a:r>
          </a:p>
        </p:txBody>
      </p:sp>
      <p:sp>
        <p:nvSpPr>
          <p:cNvPr id="22" name="TextBox 22"/>
          <p:cNvSpPr txBox="1"/>
          <p:nvPr/>
        </p:nvSpPr>
        <p:spPr>
          <a:xfrm>
            <a:off x="8724793" y="7371651"/>
            <a:ext cx="6932622" cy="935355"/>
          </a:xfrm>
          <a:prstGeom prst="rect">
            <a:avLst/>
          </a:prstGeom>
        </p:spPr>
        <p:txBody>
          <a:bodyPr lIns="0" tIns="0" rIns="0" bIns="0" rtlCol="0" anchor="t">
            <a:spAutoFit/>
          </a:bodyPr>
          <a:lstStyle/>
          <a:p>
            <a:pPr algn="l">
              <a:lnSpc>
                <a:spcPts val="2520"/>
              </a:lnSpc>
            </a:pPr>
            <a:r>
              <a:rPr lang="en-US" sz="1800">
                <a:solidFill>
                  <a:srgbClr val="737373"/>
                </a:solidFill>
                <a:latin typeface="Inter"/>
                <a:ea typeface="Inter"/>
                <a:cs typeface="Inter"/>
                <a:sym typeface="Inter"/>
              </a:rPr>
              <a:t>Cupidatat sunt sint veniam cillum velit excepteur esse aliqua officia voluptate pariatur eu nulla voluptate elit aute sint non eu deserunt commodo officia aute adipisicing tempor.</a:t>
            </a:r>
          </a:p>
        </p:txBody>
      </p:sp>
      <p:sp>
        <p:nvSpPr>
          <p:cNvPr id="23" name="Freeform 23"/>
          <p:cNvSpPr/>
          <p:nvPr/>
        </p:nvSpPr>
        <p:spPr>
          <a:xfrm>
            <a:off x="7419395" y="4621011"/>
            <a:ext cx="370481" cy="556069"/>
          </a:xfrm>
          <a:custGeom>
            <a:avLst/>
            <a:gdLst/>
            <a:ahLst/>
            <a:cxnLst/>
            <a:rect l="l" t="t" r="r" b="b"/>
            <a:pathLst>
              <a:path w="370481" h="556069">
                <a:moveTo>
                  <a:pt x="0" y="0"/>
                </a:moveTo>
                <a:lnTo>
                  <a:pt x="370481" y="0"/>
                </a:lnTo>
                <a:lnTo>
                  <a:pt x="370481" y="556069"/>
                </a:lnTo>
                <a:lnTo>
                  <a:pt x="0" y="5560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4" name="Freeform 24"/>
          <p:cNvSpPr/>
          <p:nvPr/>
        </p:nvSpPr>
        <p:spPr>
          <a:xfrm>
            <a:off x="7419395" y="7004666"/>
            <a:ext cx="370481" cy="556069"/>
          </a:xfrm>
          <a:custGeom>
            <a:avLst/>
            <a:gdLst/>
            <a:ahLst/>
            <a:cxnLst/>
            <a:rect l="l" t="t" r="r" b="b"/>
            <a:pathLst>
              <a:path w="370481" h="556069">
                <a:moveTo>
                  <a:pt x="0" y="0"/>
                </a:moveTo>
                <a:lnTo>
                  <a:pt x="370481" y="0"/>
                </a:lnTo>
                <a:lnTo>
                  <a:pt x="370481" y="556069"/>
                </a:lnTo>
                <a:lnTo>
                  <a:pt x="0" y="5560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54F66"/>
        </a:solidFill>
        <a:effectLst/>
      </p:bgPr>
    </p:bg>
    <p:spTree>
      <p:nvGrpSpPr>
        <p:cNvPr id="1" name=""/>
        <p:cNvGrpSpPr/>
        <p:nvPr/>
      </p:nvGrpSpPr>
      <p:grpSpPr>
        <a:xfrm>
          <a:off x="0" y="0"/>
          <a:ext cx="0" cy="0"/>
          <a:chOff x="0" y="0"/>
          <a:chExt cx="0" cy="0"/>
        </a:xfrm>
      </p:grpSpPr>
      <p:grpSp>
        <p:nvGrpSpPr>
          <p:cNvPr id="2" name="Group 2"/>
          <p:cNvGrpSpPr/>
          <p:nvPr/>
        </p:nvGrpSpPr>
        <p:grpSpPr>
          <a:xfrm>
            <a:off x="10899756" y="1148053"/>
            <a:ext cx="8090796" cy="8204785"/>
            <a:chOff x="0" y="0"/>
            <a:chExt cx="2130909" cy="2160931"/>
          </a:xfrm>
        </p:grpSpPr>
        <p:sp>
          <p:nvSpPr>
            <p:cNvPr id="3" name="Freeform 3"/>
            <p:cNvSpPr/>
            <p:nvPr/>
          </p:nvSpPr>
          <p:spPr>
            <a:xfrm>
              <a:off x="0" y="0"/>
              <a:ext cx="2130909" cy="2160931"/>
            </a:xfrm>
            <a:custGeom>
              <a:avLst/>
              <a:gdLst/>
              <a:ahLst/>
              <a:cxnLst/>
              <a:rect l="l" t="t" r="r" b="b"/>
              <a:pathLst>
                <a:path w="2130909" h="2160931">
                  <a:moveTo>
                    <a:pt x="22965" y="0"/>
                  </a:moveTo>
                  <a:lnTo>
                    <a:pt x="2107944" y="0"/>
                  </a:lnTo>
                  <a:cubicBezTo>
                    <a:pt x="2120628" y="0"/>
                    <a:pt x="2130909" y="10282"/>
                    <a:pt x="2130909" y="22965"/>
                  </a:cubicBezTo>
                  <a:lnTo>
                    <a:pt x="2130909" y="2137966"/>
                  </a:lnTo>
                  <a:cubicBezTo>
                    <a:pt x="2130909" y="2150649"/>
                    <a:pt x="2120628" y="2160931"/>
                    <a:pt x="2107944" y="2160931"/>
                  </a:cubicBezTo>
                  <a:lnTo>
                    <a:pt x="22965" y="2160931"/>
                  </a:lnTo>
                  <a:cubicBezTo>
                    <a:pt x="10282" y="2160931"/>
                    <a:pt x="0" y="2150649"/>
                    <a:pt x="0" y="2137966"/>
                  </a:cubicBezTo>
                  <a:lnTo>
                    <a:pt x="0" y="22965"/>
                  </a:lnTo>
                  <a:cubicBezTo>
                    <a:pt x="0" y="10282"/>
                    <a:pt x="10282" y="0"/>
                    <a:pt x="22965" y="0"/>
                  </a:cubicBezTo>
                  <a:close/>
                </a:path>
              </a:pathLst>
            </a:custGeom>
            <a:solidFill>
              <a:srgbClr val="FFFFFF"/>
            </a:solidFill>
          </p:spPr>
          <p:txBody>
            <a:bodyPr/>
            <a:lstStyle/>
            <a:p>
              <a:endParaRPr lang="en-US"/>
            </a:p>
          </p:txBody>
        </p:sp>
        <p:sp>
          <p:nvSpPr>
            <p:cNvPr id="4" name="TextBox 4"/>
            <p:cNvSpPr txBox="1"/>
            <p:nvPr/>
          </p:nvSpPr>
          <p:spPr>
            <a:xfrm>
              <a:off x="0" y="-38100"/>
              <a:ext cx="2130909" cy="2199031"/>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028700" y="1095502"/>
            <a:ext cx="5044899" cy="838200"/>
          </a:xfrm>
          <a:prstGeom prst="rect">
            <a:avLst/>
          </a:prstGeom>
        </p:spPr>
        <p:txBody>
          <a:bodyPr lIns="0" tIns="0" rIns="0" bIns="0" rtlCol="0" anchor="t">
            <a:spAutoFit/>
          </a:bodyPr>
          <a:lstStyle/>
          <a:p>
            <a:pPr algn="l">
              <a:lnSpc>
                <a:spcPts val="6720"/>
              </a:lnSpc>
            </a:pPr>
            <a:r>
              <a:rPr lang="en-US" sz="5600" b="1">
                <a:solidFill>
                  <a:srgbClr val="FAFFE7"/>
                </a:solidFill>
                <a:latin typeface="Red Hat Display Bold"/>
                <a:ea typeface="Red Hat Display Bold"/>
                <a:cs typeface="Red Hat Display Bold"/>
                <a:sym typeface="Red Hat Display Bold"/>
              </a:rPr>
              <a:t>Loren Ipsum</a:t>
            </a:r>
          </a:p>
        </p:txBody>
      </p:sp>
      <p:sp>
        <p:nvSpPr>
          <p:cNvPr id="6" name="TextBox 6"/>
          <p:cNvSpPr txBox="1"/>
          <p:nvPr/>
        </p:nvSpPr>
        <p:spPr>
          <a:xfrm>
            <a:off x="1028700" y="2722545"/>
            <a:ext cx="6206425" cy="1124522"/>
          </a:xfrm>
          <a:prstGeom prst="rect">
            <a:avLst/>
          </a:prstGeom>
        </p:spPr>
        <p:txBody>
          <a:bodyPr lIns="0" tIns="0" rIns="0" bIns="0" rtlCol="0" anchor="t">
            <a:spAutoFit/>
          </a:bodyPr>
          <a:lstStyle/>
          <a:p>
            <a:pPr marL="0" lvl="0" indent="0" algn="l">
              <a:lnSpc>
                <a:spcPts val="8728"/>
              </a:lnSpc>
              <a:spcBef>
                <a:spcPct val="0"/>
              </a:spcBef>
            </a:pPr>
            <a:r>
              <a:rPr lang="en-US" sz="7590" b="1">
                <a:solidFill>
                  <a:srgbClr val="99CCFF"/>
                </a:solidFill>
                <a:latin typeface="Quicksand Bold"/>
                <a:ea typeface="Quicksand Bold"/>
                <a:cs typeface="Quicksand Bold"/>
                <a:sym typeface="Quicksand Bold"/>
              </a:rPr>
              <a:t>1.20</a:t>
            </a:r>
            <a:r>
              <a:rPr lang="en-US" sz="7590" b="1" u="none">
                <a:solidFill>
                  <a:srgbClr val="99CCFF"/>
                </a:solidFill>
                <a:latin typeface="Quicksand Bold"/>
                <a:ea typeface="Quicksand Bold"/>
                <a:cs typeface="Quicksand Bold"/>
                <a:sym typeface="Quicksand Bold"/>
              </a:rPr>
              <a:t>0.000+ </a:t>
            </a:r>
          </a:p>
        </p:txBody>
      </p:sp>
      <p:sp>
        <p:nvSpPr>
          <p:cNvPr id="7" name="TextBox 7"/>
          <p:cNvSpPr txBox="1"/>
          <p:nvPr/>
        </p:nvSpPr>
        <p:spPr>
          <a:xfrm>
            <a:off x="1028700" y="3915368"/>
            <a:ext cx="4613937" cy="415290"/>
          </a:xfrm>
          <a:prstGeom prst="rect">
            <a:avLst/>
          </a:prstGeom>
        </p:spPr>
        <p:txBody>
          <a:bodyPr lIns="0" tIns="0" rIns="0" bIns="0" rtlCol="0" anchor="t">
            <a:spAutoFit/>
          </a:bodyPr>
          <a:lstStyle/>
          <a:p>
            <a:pPr marL="0" lvl="0" indent="0" algn="l">
              <a:lnSpc>
                <a:spcPts val="3359"/>
              </a:lnSpc>
              <a:spcBef>
                <a:spcPct val="0"/>
              </a:spcBef>
            </a:pPr>
            <a:r>
              <a:rPr lang="en-US" sz="2400" u="none">
                <a:solidFill>
                  <a:srgbClr val="99CCFF"/>
                </a:solidFill>
                <a:latin typeface="Quicksand"/>
                <a:ea typeface="Quicksand"/>
                <a:cs typeface="Quicksand"/>
                <a:sym typeface="Quicksand"/>
              </a:rPr>
              <a:t>Enrolless per year</a:t>
            </a:r>
          </a:p>
        </p:txBody>
      </p:sp>
      <p:pic>
        <p:nvPicPr>
          <p:cNvPr id="8" name="Picture 8"/>
          <p:cNvPicPr>
            <a:picLocks noChangeAspect="1"/>
          </p:cNvPicPr>
          <p:nvPr/>
        </p:nvPicPr>
        <p:blipFill>
          <a:blip r:embed="rId2"/>
          <a:stretch>
            <a:fillRect/>
          </a:stretch>
        </p:blipFill>
        <p:spPr>
          <a:xfrm>
            <a:off x="11072614" y="1758696"/>
            <a:ext cx="7211898" cy="7192454"/>
          </a:xfrm>
          <a:prstGeom prst="rect">
            <a:avLst/>
          </a:prstGeom>
        </p:spPr>
      </p:pic>
      <p:sp>
        <p:nvSpPr>
          <p:cNvPr id="9" name="TextBox 9"/>
          <p:cNvSpPr txBox="1"/>
          <p:nvPr/>
        </p:nvSpPr>
        <p:spPr>
          <a:xfrm>
            <a:off x="1028700" y="4834065"/>
            <a:ext cx="7288029" cy="4789805"/>
          </a:xfrm>
          <a:prstGeom prst="rect">
            <a:avLst/>
          </a:prstGeom>
        </p:spPr>
        <p:txBody>
          <a:bodyPr lIns="0" tIns="0" rIns="0" bIns="0" rtlCol="0" anchor="t">
            <a:spAutoFit/>
          </a:bodyPr>
          <a:lstStyle/>
          <a:p>
            <a:pPr algn="l">
              <a:lnSpc>
                <a:spcPts val="3220"/>
              </a:lnSpc>
            </a:pPr>
            <a:r>
              <a:rPr lang="en-US" sz="2300">
                <a:solidFill>
                  <a:srgbClr val="FFFFFF"/>
                </a:solidFill>
                <a:latin typeface="Quicksand"/>
                <a:ea typeface="Quicksand"/>
                <a:cs typeface="Quicksand"/>
                <a:sym typeface="Quicksand"/>
              </a:rPr>
              <a:t>quis cillum laborum et ea nisi ea mollit pariatur esse cupidatat culpa id velit dolor et in Lorem quis culpa magna et mollit labore occaecat deserunt elit sint laboris irure adipisicing commodo id non deserunt nulla adipisicing.</a:t>
            </a:r>
          </a:p>
          <a:p>
            <a:pPr algn="l">
              <a:lnSpc>
                <a:spcPts val="3220"/>
              </a:lnSpc>
            </a:pPr>
            <a:endParaRPr lang="en-US" sz="2300">
              <a:solidFill>
                <a:srgbClr val="FFFFFF"/>
              </a:solidFill>
              <a:latin typeface="Quicksand"/>
              <a:ea typeface="Quicksand"/>
              <a:cs typeface="Quicksand"/>
              <a:sym typeface="Quicksand"/>
            </a:endParaRPr>
          </a:p>
          <a:p>
            <a:pPr algn="l">
              <a:lnSpc>
                <a:spcPts val="3220"/>
              </a:lnSpc>
            </a:pPr>
            <a:r>
              <a:rPr lang="en-US" sz="2300">
                <a:solidFill>
                  <a:srgbClr val="FFFFFF"/>
                </a:solidFill>
                <a:latin typeface="Quicksand"/>
                <a:ea typeface="Quicksand"/>
                <a:cs typeface="Quicksand"/>
                <a:sym typeface="Quicksand"/>
              </a:rPr>
              <a:t> fugiat reprehenderit elit eiusmod officia exercitation non laborum Lorem eu sit laborum non labore occaecat Lorem proident fugiat voluptate velit sint sit est reprehenderit esse dolore in reprehenderit aute veniam ad ut et.</a:t>
            </a:r>
          </a:p>
          <a:p>
            <a:pPr algn="l">
              <a:lnSpc>
                <a:spcPts val="3220"/>
              </a:lnSpc>
            </a:pPr>
            <a:endParaRPr lang="en-US" sz="2300">
              <a:solidFill>
                <a:srgbClr val="FFFFFF"/>
              </a:solidFill>
              <a:latin typeface="Quicksand"/>
              <a:ea typeface="Quicksand"/>
              <a:cs typeface="Quicksand"/>
              <a:sym typeface="Quicksa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54F66"/>
        </a:solidFill>
        <a:effectLst/>
      </p:bgPr>
    </p:bg>
    <p:spTree>
      <p:nvGrpSpPr>
        <p:cNvPr id="1" name=""/>
        <p:cNvGrpSpPr/>
        <p:nvPr/>
      </p:nvGrpSpPr>
      <p:grpSpPr>
        <a:xfrm>
          <a:off x="0" y="0"/>
          <a:ext cx="0" cy="0"/>
          <a:chOff x="0" y="0"/>
          <a:chExt cx="0" cy="0"/>
        </a:xfrm>
      </p:grpSpPr>
      <p:grpSp>
        <p:nvGrpSpPr>
          <p:cNvPr id="2" name="Group 2"/>
          <p:cNvGrpSpPr/>
          <p:nvPr/>
        </p:nvGrpSpPr>
        <p:grpSpPr>
          <a:xfrm>
            <a:off x="1354086" y="2364210"/>
            <a:ext cx="19659613" cy="6894090"/>
            <a:chOff x="0" y="0"/>
            <a:chExt cx="5022872" cy="1761384"/>
          </a:xfrm>
        </p:grpSpPr>
        <p:sp>
          <p:nvSpPr>
            <p:cNvPr id="3" name="Freeform 3"/>
            <p:cNvSpPr/>
            <p:nvPr/>
          </p:nvSpPr>
          <p:spPr>
            <a:xfrm>
              <a:off x="0" y="0"/>
              <a:ext cx="5022872" cy="1761384"/>
            </a:xfrm>
            <a:custGeom>
              <a:avLst/>
              <a:gdLst/>
              <a:ahLst/>
              <a:cxnLst/>
              <a:rect l="l" t="t" r="r" b="b"/>
              <a:pathLst>
                <a:path w="5022872" h="1761384">
                  <a:moveTo>
                    <a:pt x="39380" y="0"/>
                  </a:moveTo>
                  <a:lnTo>
                    <a:pt x="4983492" y="0"/>
                  </a:lnTo>
                  <a:cubicBezTo>
                    <a:pt x="5005241" y="0"/>
                    <a:pt x="5022872" y="17631"/>
                    <a:pt x="5022872" y="39380"/>
                  </a:cubicBezTo>
                  <a:lnTo>
                    <a:pt x="5022872" y="1722004"/>
                  </a:lnTo>
                  <a:cubicBezTo>
                    <a:pt x="5022872" y="1743753"/>
                    <a:pt x="5005241" y="1761384"/>
                    <a:pt x="4983492" y="1761384"/>
                  </a:cubicBezTo>
                  <a:lnTo>
                    <a:pt x="39380" y="1761384"/>
                  </a:lnTo>
                  <a:cubicBezTo>
                    <a:pt x="17631" y="1761384"/>
                    <a:pt x="0" y="1743753"/>
                    <a:pt x="0" y="1722004"/>
                  </a:cubicBezTo>
                  <a:lnTo>
                    <a:pt x="0" y="39380"/>
                  </a:lnTo>
                  <a:cubicBezTo>
                    <a:pt x="0" y="17631"/>
                    <a:pt x="17631" y="0"/>
                    <a:pt x="39380" y="0"/>
                  </a:cubicBezTo>
                  <a:close/>
                </a:path>
              </a:pathLst>
            </a:custGeom>
            <a:solidFill>
              <a:srgbClr val="CC60C2"/>
            </a:solidFill>
          </p:spPr>
          <p:txBody>
            <a:bodyPr/>
            <a:lstStyle/>
            <a:p>
              <a:endParaRPr lang="en-US"/>
            </a:p>
          </p:txBody>
        </p:sp>
        <p:sp>
          <p:nvSpPr>
            <p:cNvPr id="4" name="TextBox 4"/>
            <p:cNvSpPr txBox="1"/>
            <p:nvPr/>
          </p:nvSpPr>
          <p:spPr>
            <a:xfrm>
              <a:off x="0" y="19050"/>
              <a:ext cx="5022872" cy="1742334"/>
            </a:xfrm>
            <a:prstGeom prst="rect">
              <a:avLst/>
            </a:prstGeom>
          </p:spPr>
          <p:txBody>
            <a:bodyPr lIns="52367" tIns="52367" rIns="52367" bIns="52367" rtlCol="0" anchor="ctr"/>
            <a:lstStyle/>
            <a:p>
              <a:pPr algn="ctr">
                <a:lnSpc>
                  <a:spcPts val="1798"/>
                </a:lnSpc>
              </a:pPr>
              <a:endParaRPr/>
            </a:p>
          </p:txBody>
        </p:sp>
      </p:grpSp>
      <p:sp>
        <p:nvSpPr>
          <p:cNvPr id="5" name="Freeform 5"/>
          <p:cNvSpPr/>
          <p:nvPr/>
        </p:nvSpPr>
        <p:spPr>
          <a:xfrm>
            <a:off x="1028700" y="3086552"/>
            <a:ext cx="2664339" cy="1208480"/>
          </a:xfrm>
          <a:custGeom>
            <a:avLst/>
            <a:gdLst/>
            <a:ahLst/>
            <a:cxnLst/>
            <a:rect l="l" t="t" r="r" b="b"/>
            <a:pathLst>
              <a:path w="2664339" h="1208480">
                <a:moveTo>
                  <a:pt x="0" y="0"/>
                </a:moveTo>
                <a:lnTo>
                  <a:pt x="2664339" y="0"/>
                </a:lnTo>
                <a:lnTo>
                  <a:pt x="2664339" y="1208480"/>
                </a:lnTo>
                <a:lnTo>
                  <a:pt x="0" y="12084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028700" y="5991370"/>
            <a:ext cx="2664339" cy="1208480"/>
          </a:xfrm>
          <a:custGeom>
            <a:avLst/>
            <a:gdLst/>
            <a:ahLst/>
            <a:cxnLst/>
            <a:rect l="l" t="t" r="r" b="b"/>
            <a:pathLst>
              <a:path w="2664339" h="1208480">
                <a:moveTo>
                  <a:pt x="0" y="0"/>
                </a:moveTo>
                <a:lnTo>
                  <a:pt x="2664339" y="0"/>
                </a:lnTo>
                <a:lnTo>
                  <a:pt x="2664339" y="1208480"/>
                </a:lnTo>
                <a:lnTo>
                  <a:pt x="0" y="12084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504037" y="3390321"/>
            <a:ext cx="1924607" cy="355600"/>
          </a:xfrm>
          <a:prstGeom prst="rect">
            <a:avLst/>
          </a:prstGeom>
        </p:spPr>
        <p:txBody>
          <a:bodyPr lIns="0" tIns="0" rIns="0" bIns="0" rtlCol="0" anchor="t">
            <a:spAutoFit/>
          </a:bodyPr>
          <a:lstStyle/>
          <a:p>
            <a:pPr algn="l">
              <a:lnSpc>
                <a:spcPts val="2749"/>
              </a:lnSpc>
            </a:pPr>
            <a:r>
              <a:rPr lang="en-US" sz="2499" b="1">
                <a:solidFill>
                  <a:srgbClr val="2D1362"/>
                </a:solidFill>
                <a:latin typeface="Quicksand Bold"/>
                <a:ea typeface="Quicksand Bold"/>
                <a:cs typeface="Quicksand Bold"/>
                <a:sym typeface="Quicksand Bold"/>
              </a:rPr>
              <a:t>Our Vision</a:t>
            </a:r>
          </a:p>
        </p:txBody>
      </p:sp>
      <p:sp>
        <p:nvSpPr>
          <p:cNvPr id="8" name="TextBox 8"/>
          <p:cNvSpPr txBox="1"/>
          <p:nvPr/>
        </p:nvSpPr>
        <p:spPr>
          <a:xfrm>
            <a:off x="1923824" y="4359420"/>
            <a:ext cx="15335476" cy="1041400"/>
          </a:xfrm>
          <a:prstGeom prst="rect">
            <a:avLst/>
          </a:prstGeom>
        </p:spPr>
        <p:txBody>
          <a:bodyPr lIns="0" tIns="0" rIns="0" bIns="0" rtlCol="0" anchor="t">
            <a:spAutoFit/>
          </a:bodyPr>
          <a:lstStyle/>
          <a:p>
            <a:pPr algn="just">
              <a:lnSpc>
                <a:spcPts val="2749"/>
              </a:lnSpc>
            </a:pPr>
            <a:r>
              <a:rPr lang="en-US" sz="2499">
                <a:solidFill>
                  <a:srgbClr val="FFFFFF"/>
                </a:solidFill>
                <a:latin typeface="Quicksand"/>
                <a:ea typeface="Quicksand"/>
                <a:cs typeface="Quicksand"/>
                <a:sym typeface="Quicksand"/>
              </a:rPr>
              <a:t>Lorem ipsum dolor sit amet, consectetur adipiscing elit. Vivamus sit amet volutpat sem, sed vulputate lectus. Ut tempor luctus vehicula. Vestibulum aliquam molestie dui, eu tristique sapien cursus sed. Nullam elementum iaculis mauris, ac placerat augue varius eget. Aliquam rutrum, diam fringilla </a:t>
            </a:r>
          </a:p>
        </p:txBody>
      </p:sp>
      <p:sp>
        <p:nvSpPr>
          <p:cNvPr id="9" name="TextBox 9"/>
          <p:cNvSpPr txBox="1"/>
          <p:nvPr/>
        </p:nvSpPr>
        <p:spPr>
          <a:xfrm>
            <a:off x="1504037" y="6276089"/>
            <a:ext cx="1924607" cy="355600"/>
          </a:xfrm>
          <a:prstGeom prst="rect">
            <a:avLst/>
          </a:prstGeom>
        </p:spPr>
        <p:txBody>
          <a:bodyPr lIns="0" tIns="0" rIns="0" bIns="0" rtlCol="0" anchor="t">
            <a:spAutoFit/>
          </a:bodyPr>
          <a:lstStyle/>
          <a:p>
            <a:pPr algn="l">
              <a:lnSpc>
                <a:spcPts val="2749"/>
              </a:lnSpc>
            </a:pPr>
            <a:r>
              <a:rPr lang="en-US" sz="2499" b="1">
                <a:solidFill>
                  <a:srgbClr val="2D1362"/>
                </a:solidFill>
                <a:latin typeface="Quicksand Bold"/>
                <a:ea typeface="Quicksand Bold"/>
                <a:cs typeface="Quicksand Bold"/>
                <a:sym typeface="Quicksand Bold"/>
              </a:rPr>
              <a:t>Our Mission</a:t>
            </a:r>
          </a:p>
        </p:txBody>
      </p:sp>
      <p:sp>
        <p:nvSpPr>
          <p:cNvPr id="10" name="TextBox 10"/>
          <p:cNvSpPr txBox="1"/>
          <p:nvPr/>
        </p:nvSpPr>
        <p:spPr>
          <a:xfrm>
            <a:off x="1923824" y="7198109"/>
            <a:ext cx="15335476" cy="1041400"/>
          </a:xfrm>
          <a:prstGeom prst="rect">
            <a:avLst/>
          </a:prstGeom>
        </p:spPr>
        <p:txBody>
          <a:bodyPr lIns="0" tIns="0" rIns="0" bIns="0" rtlCol="0" anchor="t">
            <a:spAutoFit/>
          </a:bodyPr>
          <a:lstStyle/>
          <a:p>
            <a:pPr algn="l">
              <a:lnSpc>
                <a:spcPts val="2749"/>
              </a:lnSpc>
            </a:pPr>
            <a:r>
              <a:rPr lang="en-US" sz="2499">
                <a:solidFill>
                  <a:srgbClr val="FFFFFF"/>
                </a:solidFill>
                <a:latin typeface="Quicksand"/>
                <a:ea typeface="Quicksand"/>
                <a:cs typeface="Quicksand"/>
                <a:sym typeface="Quicksand"/>
              </a:rPr>
              <a:t>Lorem ipsum dolor sit amet, consectetur adipiscing elit. Vivamus sit amet volutpat sem, sed vulputate lectus. Ut tempor luctus vehicula. Vestibulum aliquam molestie dui, eu tristique sapien cursus sed. Nullam elementum iaculis mauris, ac placerat augue varius eget. Aliquam rutrum, diam fringilla </a:t>
            </a:r>
          </a:p>
        </p:txBody>
      </p:sp>
      <p:sp>
        <p:nvSpPr>
          <p:cNvPr id="11" name="TextBox 11"/>
          <p:cNvSpPr txBox="1"/>
          <p:nvPr/>
        </p:nvSpPr>
        <p:spPr>
          <a:xfrm>
            <a:off x="1028700" y="1038225"/>
            <a:ext cx="5044899" cy="838200"/>
          </a:xfrm>
          <a:prstGeom prst="rect">
            <a:avLst/>
          </a:prstGeom>
        </p:spPr>
        <p:txBody>
          <a:bodyPr lIns="0" tIns="0" rIns="0" bIns="0" rtlCol="0" anchor="t">
            <a:spAutoFit/>
          </a:bodyPr>
          <a:lstStyle/>
          <a:p>
            <a:pPr algn="l">
              <a:lnSpc>
                <a:spcPts val="6720"/>
              </a:lnSpc>
            </a:pPr>
            <a:r>
              <a:rPr lang="en-US" sz="5600" b="1">
                <a:solidFill>
                  <a:srgbClr val="FAFFE7"/>
                </a:solidFill>
                <a:latin typeface="Red Hat Display Bold"/>
                <a:ea typeface="Red Hat Display Bold"/>
                <a:cs typeface="Red Hat Display Bold"/>
                <a:sym typeface="Red Hat Display Bold"/>
              </a:rPr>
              <a:t>Loren Ipsum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54F66"/>
        </a:solidFill>
        <a:effectLst/>
      </p:bgPr>
    </p:bg>
    <p:spTree>
      <p:nvGrpSpPr>
        <p:cNvPr id="1" name=""/>
        <p:cNvGrpSpPr/>
        <p:nvPr/>
      </p:nvGrpSpPr>
      <p:grpSpPr>
        <a:xfrm>
          <a:off x="0" y="0"/>
          <a:ext cx="0" cy="0"/>
          <a:chOff x="0" y="0"/>
          <a:chExt cx="0" cy="0"/>
        </a:xfrm>
      </p:grpSpPr>
      <p:sp>
        <p:nvSpPr>
          <p:cNvPr id="2" name="TextBox 2"/>
          <p:cNvSpPr txBox="1"/>
          <p:nvPr/>
        </p:nvSpPr>
        <p:spPr>
          <a:xfrm>
            <a:off x="1028700" y="1038225"/>
            <a:ext cx="5044899" cy="838200"/>
          </a:xfrm>
          <a:prstGeom prst="rect">
            <a:avLst/>
          </a:prstGeom>
        </p:spPr>
        <p:txBody>
          <a:bodyPr lIns="0" tIns="0" rIns="0" bIns="0" rtlCol="0" anchor="t">
            <a:spAutoFit/>
          </a:bodyPr>
          <a:lstStyle/>
          <a:p>
            <a:pPr algn="l">
              <a:lnSpc>
                <a:spcPts val="6720"/>
              </a:lnSpc>
            </a:pPr>
            <a:r>
              <a:rPr lang="en-US" sz="5600" b="1">
                <a:solidFill>
                  <a:srgbClr val="FAFFE7"/>
                </a:solidFill>
                <a:latin typeface="Red Hat Display Bold"/>
                <a:ea typeface="Red Hat Display Bold"/>
                <a:cs typeface="Red Hat Display Bold"/>
                <a:sym typeface="Red Hat Display Bold"/>
              </a:rPr>
              <a:t>Loren Ipsum</a:t>
            </a:r>
          </a:p>
        </p:txBody>
      </p:sp>
      <p:sp>
        <p:nvSpPr>
          <p:cNvPr id="3" name="TextBox 3"/>
          <p:cNvSpPr txBox="1"/>
          <p:nvPr/>
        </p:nvSpPr>
        <p:spPr>
          <a:xfrm>
            <a:off x="1028700" y="2605087"/>
            <a:ext cx="12752832" cy="5013325"/>
          </a:xfrm>
          <a:prstGeom prst="rect">
            <a:avLst/>
          </a:prstGeom>
        </p:spPr>
        <p:txBody>
          <a:bodyPr lIns="0" tIns="0" rIns="0" bIns="0" rtlCol="0" anchor="t">
            <a:spAutoFit/>
          </a:bodyPr>
          <a:lstStyle/>
          <a:p>
            <a:pPr marL="539749" lvl="1" indent="-269875" algn="l">
              <a:lnSpc>
                <a:spcPts val="3649"/>
              </a:lnSpc>
              <a:buFont typeface="Arial"/>
              <a:buChar char="•"/>
            </a:pPr>
            <a:r>
              <a:rPr lang="en-US" sz="2499">
                <a:solidFill>
                  <a:srgbClr val="FAFFE7"/>
                </a:solidFill>
                <a:latin typeface="Quicksand"/>
                <a:ea typeface="Quicksand"/>
                <a:cs typeface="Quicksand"/>
                <a:sym typeface="Quicksand"/>
              </a:rPr>
              <a:t>laboris consequat incididunt fugiat veniam magna mollit nostrud velit voluptate occaecat ullamco sit ad anim labore labore </a:t>
            </a:r>
          </a:p>
          <a:p>
            <a:pPr algn="l">
              <a:lnSpc>
                <a:spcPts val="3649"/>
              </a:lnSpc>
            </a:pPr>
            <a:endParaRPr lang="en-US" sz="2499">
              <a:solidFill>
                <a:srgbClr val="FAFFE7"/>
              </a:solidFill>
              <a:latin typeface="Quicksand"/>
              <a:ea typeface="Quicksand"/>
              <a:cs typeface="Quicksand"/>
              <a:sym typeface="Quicksand"/>
            </a:endParaRPr>
          </a:p>
          <a:p>
            <a:pPr marL="539749" lvl="1" indent="-269875" algn="l">
              <a:lnSpc>
                <a:spcPts val="3649"/>
              </a:lnSpc>
              <a:buFont typeface="Arial"/>
              <a:buChar char="•"/>
            </a:pPr>
            <a:r>
              <a:rPr lang="en-US" sz="2499">
                <a:solidFill>
                  <a:srgbClr val="FAFFE7"/>
                </a:solidFill>
                <a:latin typeface="Quicksand"/>
                <a:ea typeface="Quicksand"/>
                <a:cs typeface="Quicksand"/>
                <a:sym typeface="Quicksand"/>
              </a:rPr>
              <a:t> voluptate ut veniam nostrud mollit eu nisi adipisicing aute eu sint dolore veniam irure id et ipsum aliquip cillum culpa eiusmod nulla</a:t>
            </a:r>
          </a:p>
          <a:p>
            <a:pPr algn="l">
              <a:lnSpc>
                <a:spcPts val="3649"/>
              </a:lnSpc>
            </a:pPr>
            <a:endParaRPr lang="en-US" sz="2499">
              <a:solidFill>
                <a:srgbClr val="FAFFE7"/>
              </a:solidFill>
              <a:latin typeface="Quicksand"/>
              <a:ea typeface="Quicksand"/>
              <a:cs typeface="Quicksand"/>
              <a:sym typeface="Quicksand"/>
            </a:endParaRPr>
          </a:p>
          <a:p>
            <a:pPr marL="539749" lvl="1" indent="-269875" algn="l">
              <a:lnSpc>
                <a:spcPts val="3649"/>
              </a:lnSpc>
              <a:buFont typeface="Arial"/>
              <a:buChar char="•"/>
            </a:pPr>
            <a:r>
              <a:rPr lang="en-US" sz="2499">
                <a:solidFill>
                  <a:srgbClr val="FAFFE7"/>
                </a:solidFill>
                <a:latin typeface="Quicksand"/>
                <a:ea typeface="Quicksand"/>
                <a:cs typeface="Quicksand"/>
                <a:sym typeface="Quicksand"/>
              </a:rPr>
              <a:t>adipisicing id dolor aute fugiat nulla et enim qui non adipisicing nostrud cillum Lorem in deserunt cupidatat eiusmod cillum consequat cillum enim ex mollit ipsum aute eu eiusmod ex anim sint </a:t>
            </a:r>
          </a:p>
          <a:p>
            <a:pPr algn="l">
              <a:lnSpc>
                <a:spcPts val="3649"/>
              </a:lnSpc>
            </a:pPr>
            <a:endParaRPr lang="en-US" sz="2499">
              <a:solidFill>
                <a:srgbClr val="FAFFE7"/>
              </a:solidFill>
              <a:latin typeface="Quicksand"/>
              <a:ea typeface="Quicksand"/>
              <a:cs typeface="Quicksand"/>
              <a:sym typeface="Quicksand"/>
            </a:endParaRPr>
          </a:p>
          <a:p>
            <a:pPr marL="539749" lvl="1" indent="-269875" algn="l">
              <a:lnSpc>
                <a:spcPts val="3649"/>
              </a:lnSpc>
              <a:buFont typeface="Arial"/>
              <a:buChar char="•"/>
            </a:pPr>
            <a:r>
              <a:rPr lang="en-US" sz="2499">
                <a:solidFill>
                  <a:srgbClr val="FAFFE7"/>
                </a:solidFill>
                <a:latin typeface="Quicksand"/>
                <a:ea typeface="Quicksand"/>
                <a:cs typeface="Quicksand"/>
                <a:sym typeface="Quicksand"/>
              </a:rPr>
              <a:t>voluptate in quis qui cillum officia esse dolor ipsum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788</Words>
  <Application>Microsoft Macintosh PowerPoint</Application>
  <PresentationFormat>Custom</PresentationFormat>
  <Paragraphs>106</Paragraphs>
  <Slides>20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Quicksand Medium</vt:lpstr>
      <vt:lpstr>Calibri</vt:lpstr>
      <vt:lpstr>Red Hat Display Bold Italics</vt:lpstr>
      <vt:lpstr>Quicksand Bold</vt:lpstr>
      <vt:lpstr>Red Hat Display Medium</vt:lpstr>
      <vt:lpstr>Montserrat Classic Bold</vt:lpstr>
      <vt:lpstr>Arial</vt:lpstr>
      <vt:lpstr>Quicksand</vt:lpstr>
      <vt:lpstr>Inter</vt:lpstr>
      <vt:lpstr>Inter Bold</vt:lpstr>
      <vt:lpstr>Lato Bold</vt:lpstr>
      <vt:lpstr>Red Hat Display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Blue</dc:title>
  <cp:lastModifiedBy>Berry, Mytra</cp:lastModifiedBy>
  <cp:revision>3</cp:revision>
  <dcterms:created xsi:type="dcterms:W3CDTF">2006-08-16T00:00:00Z</dcterms:created>
  <dcterms:modified xsi:type="dcterms:W3CDTF">2025-03-03T16:27:15Z</dcterms:modified>
  <dc:identifier>DAGWMOVNsEE</dc:identifier>
</cp:coreProperties>
</file>