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89" r:id="rId5"/>
    <p:sldId id="287" r:id="rId6"/>
    <p:sldId id="263" r:id="rId7"/>
    <p:sldId id="290" r:id="rId8"/>
    <p:sldId id="307" r:id="rId9"/>
    <p:sldId id="275" r:id="rId10"/>
    <p:sldId id="288" r:id="rId11"/>
    <p:sldId id="312" r:id="rId12"/>
    <p:sldId id="318" r:id="rId13"/>
    <p:sldId id="313" r:id="rId14"/>
    <p:sldId id="317" r:id="rId15"/>
    <p:sldId id="314" r:id="rId16"/>
    <p:sldId id="315" r:id="rId17"/>
    <p:sldId id="278" r:id="rId18"/>
    <p:sldId id="279" r:id="rId19"/>
    <p:sldId id="280" r:id="rId20"/>
    <p:sldId id="276" r:id="rId21"/>
    <p:sldId id="282" r:id="rId22"/>
    <p:sldId id="302" r:id="rId23"/>
    <p:sldId id="308" r:id="rId24"/>
    <p:sldId id="283" r:id="rId25"/>
    <p:sldId id="304" r:id="rId26"/>
    <p:sldId id="271" r:id="rId27"/>
    <p:sldId id="306" r:id="rId28"/>
    <p:sldId id="303" r:id="rId29"/>
    <p:sldId id="305" r:id="rId30"/>
    <p:sldId id="277" r:id="rId31"/>
    <p:sldId id="281" r:id="rId32"/>
    <p:sldId id="285" r:id="rId33"/>
    <p:sldId id="309" r:id="rId34"/>
    <p:sldId id="286" r:id="rId35"/>
    <p:sldId id="284" r:id="rId36"/>
    <p:sldId id="301" r:id="rId37"/>
    <p:sldId id="267" r:id="rId38"/>
    <p:sldId id="295" r:id="rId39"/>
    <p:sldId id="291" r:id="rId40"/>
    <p:sldId id="294" r:id="rId41"/>
    <p:sldId id="292" r:id="rId42"/>
    <p:sldId id="293" r:id="rId43"/>
    <p:sldId id="300" r:id="rId44"/>
    <p:sldId id="269" r:id="rId45"/>
    <p:sldId id="296" r:id="rId46"/>
    <p:sldId id="299" r:id="rId47"/>
    <p:sldId id="297" r:id="rId48"/>
    <p:sldId id="298" r:id="rId49"/>
    <p:sldId id="311" r:id="rId50"/>
    <p:sldId id="310" r:id="rId51"/>
    <p:sldId id="27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A05"/>
    <a:srgbClr val="98CBFF"/>
    <a:srgbClr val="F8FFE5"/>
    <a:srgbClr val="354F66"/>
    <a:srgbClr val="D6D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0"/>
    <p:restoredTop sz="94694"/>
  </p:normalViewPr>
  <p:slideViewPr>
    <p:cSldViewPr snapToGrid="0">
      <p:cViewPr varScale="1">
        <p:scale>
          <a:sx n="102" d="100"/>
          <a:sy n="102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FAFA-7EBC-E5E8-2532-8C450BA25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DDEF5-4289-09B4-003B-265CE882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9188-4FCD-E6F9-0F60-94E3FEF4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C43B-B337-BF7D-6FFF-470941ED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B877-8D7C-7783-B16C-FF823CB3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6A3A-0E3A-045A-1332-4726EF25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F05FC-090D-4A14-4975-93CC70653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DBE2-66BC-9ECB-971D-CE37E865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AAC7C-24C4-EB5C-260F-CBF41AB8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1E94-0ADC-C0D8-001B-6C79868C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4668-A954-C717-1360-CB21BF68F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74910-3359-59AF-C355-333F729D1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60A4-5D5C-681A-AF71-C32A37FB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14009-9682-717B-6A33-31B3B1AE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55AF-7539-49DA-F21B-5D316D0E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C475-FC8B-8D4E-3CF6-74D72DE4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F5D0-4DA9-9D62-8B9B-DBA8EDF0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09BA-231C-0B33-378A-85B9AD57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B1DC-471B-E865-179D-C75BE209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623C3-C50A-CF35-C610-9442E4A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957D-7FC4-7C00-BAC4-51A99062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C15D1-1663-4BB3-872F-5BC8E6C95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8C35C-1E82-CEFD-B28B-B7A192A8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10EBB-CD0E-BB45-47C6-B17C4F5C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7DDD-90E2-DE6E-F0D5-CEB32740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3F0F-2060-3F7F-6E92-C0A5E9AE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4087-9C2D-530B-31BE-9E87D2311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15AED-391C-7B7F-3ADF-4FDC86A34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4A2C4-48DE-87AC-EBA8-DF2A715E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138D6-9042-2865-12B1-28280440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CB940-4DA0-F91A-9102-10C115EB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A6FE-A615-39B8-9E06-93907182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DFB7B-EE56-1439-3711-CEF4FC7F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956ED-5FEA-0FDE-9DCE-E1124075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BD34F-6047-2B2A-C1AB-9D5E3165E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9219C-0E8D-659D-20F7-34D984555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A35A1-F997-E1D5-3BB5-1EFB8206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1CF4F-2EB2-9BE8-2ED2-25C2F1B6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C131F-E436-A071-B540-9A277B68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CC7F-4CD8-8538-ED23-EAA25C3A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74B24-B2B1-6268-EB73-28D76E74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2967C-7991-523A-A14C-96F7326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167D6-B076-A498-C818-EAC726EA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26684-D630-EEFC-0476-3561A500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B39D2-5ED4-FF86-BCD6-BB740E3E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CC44A-263B-F788-B8CA-25834D70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4104-8ACB-81EF-B36A-D1210320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A82A-1CD9-785B-8275-7D16DD23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F7999-A7A2-93EC-A620-CBFC2EE0A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6EEC2-1A98-9C9C-201C-09C08F7A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E0127-233A-4F7E-3384-4FE1CBB2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96A1D-6AA1-9BE0-AA11-21FC37A5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4844-BD69-2473-4CE2-1DB3E652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B8D10-36F0-0338-384D-3113C8DCD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6204-70BB-6F8E-70C3-91770BB3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D113-8209-71C8-34FD-96BA2178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51748-F1C6-4BF8-E81D-F2E519D0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1C867-93AD-692C-92EA-416CDEB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A6ECF-E4B0-868E-6317-5D054820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371B-51C2-B5C8-07DC-FE25ABC3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EA4B-FF45-3B26-B0E7-8530F6CF9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FE2A-744E-2E41-AD07-2967535253C3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3FC4F-C031-988D-F141-1E71DEC04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E9F3-9687-9D13-2969-3C32426B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2509-2AE9-C8DC-B802-82541218C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3" y="2280861"/>
            <a:ext cx="7448824" cy="16680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More Than Accommodations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3558D-10CF-9CBE-B0F3-818B8D59D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886" y="4055531"/>
            <a:ext cx="9911254" cy="95956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10 Steps to Evolve Accessibility for College Students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C2996A-A4D9-5624-F488-F0E4683C1E9C}"/>
              </a:ext>
            </a:extLst>
          </p:cNvPr>
          <p:cNvSpPr txBox="1">
            <a:spLocks/>
          </p:cNvSpPr>
          <p:nvPr/>
        </p:nvSpPr>
        <p:spPr>
          <a:xfrm>
            <a:off x="1144861" y="5358012"/>
            <a:ext cx="7444336" cy="69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Presented by</a:t>
            </a:r>
          </a:p>
          <a:p>
            <a:pPr algn="l"/>
            <a:r>
              <a:rPr lang="en-US" sz="18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Stephanie Cawthon, Ana </a:t>
            </a:r>
            <a:r>
              <a:rPr lang="en-US" sz="1800" dirty="0" err="1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Vielma</a:t>
            </a:r>
            <a:r>
              <a:rPr lang="en-US" sz="18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&amp; Ryan Mata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035014-B784-AE89-2C68-60C2E490643F}"/>
              </a:ext>
            </a:extLst>
          </p:cNvPr>
          <p:cNvSpPr txBox="1">
            <a:spLocks/>
          </p:cNvSpPr>
          <p:nvPr/>
        </p:nvSpPr>
        <p:spPr>
          <a:xfrm>
            <a:off x="6821981" y="5358012"/>
            <a:ext cx="4225159" cy="69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DECEMBER 13,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DB133-8338-0CCE-378A-EDACD814BCC3}"/>
              </a:ext>
            </a:extLst>
          </p:cNvPr>
          <p:cNvSpPr txBox="1"/>
          <p:nvPr/>
        </p:nvSpPr>
        <p:spPr>
          <a:xfrm>
            <a:off x="6175332" y="57369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292086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454033" y="575354"/>
            <a:ext cx="3316301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Heading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5F943B-5320-A92B-2AD2-CF40161C830A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Two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Three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Four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Five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Six</a:t>
            </a:r>
          </a:p>
        </p:txBody>
      </p:sp>
    </p:spTree>
    <p:extLst>
      <p:ext uri="{BB962C8B-B14F-4D97-AF65-F5344CB8AC3E}">
        <p14:creationId xmlns:p14="http://schemas.microsoft.com/office/powerpoint/2010/main" val="356845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454033" y="575354"/>
            <a:ext cx="3316301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Heading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5F943B-5320-A92B-2AD2-CF40161C830A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Two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Three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Four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Five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Six</a:t>
            </a:r>
          </a:p>
        </p:txBody>
      </p:sp>
    </p:spTree>
    <p:extLst>
      <p:ext uri="{BB962C8B-B14F-4D97-AF65-F5344CB8AC3E}">
        <p14:creationId xmlns:p14="http://schemas.microsoft.com/office/powerpoint/2010/main" val="197742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454033" y="575354"/>
            <a:ext cx="3316301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Heading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5F943B-5320-A92B-2AD2-CF40161C830A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Two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Three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Four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Five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Six</a:t>
            </a:r>
          </a:p>
        </p:txBody>
      </p:sp>
    </p:spTree>
    <p:extLst>
      <p:ext uri="{BB962C8B-B14F-4D97-AF65-F5344CB8AC3E}">
        <p14:creationId xmlns:p14="http://schemas.microsoft.com/office/powerpoint/2010/main" val="358938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454033" y="575354"/>
            <a:ext cx="3316301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Heading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5F943B-5320-A92B-2AD2-CF40161C830A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Two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Three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Four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Five</a:t>
            </a:r>
          </a:p>
          <a:p>
            <a:pPr marL="342900" indent="-342900">
              <a:lnSpc>
                <a:spcPct val="25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Six</a:t>
            </a:r>
          </a:p>
        </p:txBody>
      </p:sp>
    </p:spTree>
    <p:extLst>
      <p:ext uri="{BB962C8B-B14F-4D97-AF65-F5344CB8AC3E}">
        <p14:creationId xmlns:p14="http://schemas.microsoft.com/office/powerpoint/2010/main" val="386181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454033" y="575354"/>
            <a:ext cx="3316301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Heading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5F943B-5320-A92B-2AD2-CF40161C830A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Two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Three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Four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Five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Six</a:t>
            </a:r>
          </a:p>
        </p:txBody>
      </p:sp>
    </p:spTree>
    <p:extLst>
      <p:ext uri="{BB962C8B-B14F-4D97-AF65-F5344CB8AC3E}">
        <p14:creationId xmlns:p14="http://schemas.microsoft.com/office/powerpoint/2010/main" val="283100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454033" y="575354"/>
            <a:ext cx="3316301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Heading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5F943B-5320-A92B-2AD2-CF40161C830A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Two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Three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Four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Five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 List Item Six</a:t>
            </a:r>
          </a:p>
        </p:txBody>
      </p:sp>
    </p:spTree>
    <p:extLst>
      <p:ext uri="{BB962C8B-B14F-4D97-AF65-F5344CB8AC3E}">
        <p14:creationId xmlns:p14="http://schemas.microsoft.com/office/powerpoint/2010/main" val="293184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1DCBF-DA86-2C7B-49F7-412F18C5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0" y="1537480"/>
            <a:ext cx="3144582" cy="33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1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638827" y="362412"/>
            <a:ext cx="11001793" cy="91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68EAB2-03BF-D0B8-1F7F-5ABB693907C0}"/>
              </a:ext>
            </a:extLst>
          </p:cNvPr>
          <p:cNvSpPr txBox="1">
            <a:spLocks/>
          </p:cNvSpPr>
          <p:nvPr/>
        </p:nvSpPr>
        <p:spPr>
          <a:xfrm>
            <a:off x="2167001" y="2373683"/>
            <a:ext cx="3607497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546B73-8A1A-928E-A0A0-56CE9CA57F69}"/>
              </a:ext>
            </a:extLst>
          </p:cNvPr>
          <p:cNvSpPr txBox="1">
            <a:spLocks/>
          </p:cNvSpPr>
          <p:nvPr/>
        </p:nvSpPr>
        <p:spPr>
          <a:xfrm>
            <a:off x="2167001" y="4954044"/>
            <a:ext cx="3607497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F9B69-248C-7913-FA45-B20F1589BDDD}"/>
              </a:ext>
            </a:extLst>
          </p:cNvPr>
          <p:cNvSpPr txBox="1">
            <a:spLocks/>
          </p:cNvSpPr>
          <p:nvPr/>
        </p:nvSpPr>
        <p:spPr>
          <a:xfrm>
            <a:off x="8271117" y="2373683"/>
            <a:ext cx="3607497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B4DBA7-173E-D9D9-8910-55C7AA73E658}"/>
              </a:ext>
            </a:extLst>
          </p:cNvPr>
          <p:cNvSpPr txBox="1">
            <a:spLocks/>
          </p:cNvSpPr>
          <p:nvPr/>
        </p:nvSpPr>
        <p:spPr>
          <a:xfrm>
            <a:off x="8271117" y="4954044"/>
            <a:ext cx="3607497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3DC6B-B66C-3F0A-C08B-E192FA6E8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04" y="4782232"/>
            <a:ext cx="1614777" cy="1419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DFCEE-5212-3ACD-CB1C-D63EF7979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28" y="4782232"/>
            <a:ext cx="1614777" cy="1419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B251AD-ECD7-53F6-711D-9DDDF1BD9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07" y="1588094"/>
            <a:ext cx="1951218" cy="2052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27DBFF-EA51-8B8E-00AF-4932FC1E5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283" y="1588094"/>
            <a:ext cx="1951218" cy="20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638827" y="362412"/>
            <a:ext cx="11001793" cy="91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AEEEC-175F-6CD8-2253-B284D18FF987}"/>
              </a:ext>
            </a:extLst>
          </p:cNvPr>
          <p:cNvSpPr txBox="1">
            <a:spLocks/>
          </p:cNvSpPr>
          <p:nvPr/>
        </p:nvSpPr>
        <p:spPr>
          <a:xfrm>
            <a:off x="803635" y="2182239"/>
            <a:ext cx="4444770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38E20A-D3AC-4679-3C78-525090C02A00}"/>
              </a:ext>
            </a:extLst>
          </p:cNvPr>
          <p:cNvSpPr txBox="1">
            <a:spLocks/>
          </p:cNvSpPr>
          <p:nvPr/>
        </p:nvSpPr>
        <p:spPr>
          <a:xfrm>
            <a:off x="803635" y="4712497"/>
            <a:ext cx="4444770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019629-0F95-F63F-BB82-357667952EF0}"/>
              </a:ext>
            </a:extLst>
          </p:cNvPr>
          <p:cNvSpPr txBox="1">
            <a:spLocks/>
          </p:cNvSpPr>
          <p:nvPr/>
        </p:nvSpPr>
        <p:spPr>
          <a:xfrm>
            <a:off x="7054123" y="2182239"/>
            <a:ext cx="4444770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2F9BC-1DDC-2F77-A694-A8604B3F36F5}"/>
              </a:ext>
            </a:extLst>
          </p:cNvPr>
          <p:cNvSpPr txBox="1">
            <a:spLocks/>
          </p:cNvSpPr>
          <p:nvPr/>
        </p:nvSpPr>
        <p:spPr>
          <a:xfrm>
            <a:off x="7054123" y="4712497"/>
            <a:ext cx="4444770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</p:spTree>
    <p:extLst>
      <p:ext uri="{BB962C8B-B14F-4D97-AF65-F5344CB8AC3E}">
        <p14:creationId xmlns:p14="http://schemas.microsoft.com/office/powerpoint/2010/main" val="153688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2509-2AE9-C8DC-B802-82541218C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3" y="1654330"/>
            <a:ext cx="7448824" cy="16680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More Than Accommodations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3558D-10CF-9CBE-B0F3-818B8D59D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886" y="3429000"/>
            <a:ext cx="7802631" cy="95956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10 Steps to Evolve Accessibility for College Students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C2996A-A4D9-5624-F488-F0E4683C1E9C}"/>
              </a:ext>
            </a:extLst>
          </p:cNvPr>
          <p:cNvSpPr txBox="1">
            <a:spLocks/>
          </p:cNvSpPr>
          <p:nvPr/>
        </p:nvSpPr>
        <p:spPr>
          <a:xfrm>
            <a:off x="1144861" y="5358012"/>
            <a:ext cx="7444336" cy="69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Presented by</a:t>
            </a:r>
          </a:p>
          <a:p>
            <a:pPr algn="l"/>
            <a:r>
              <a:rPr lang="en-US" sz="18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Stephanie Cawthon, Ana </a:t>
            </a:r>
            <a:r>
              <a:rPr lang="en-US" sz="1800" dirty="0" err="1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Vielma</a:t>
            </a:r>
            <a:r>
              <a:rPr lang="en-US" sz="18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&amp; Ryan Mata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035014-B784-AE89-2C68-60C2E490643F}"/>
              </a:ext>
            </a:extLst>
          </p:cNvPr>
          <p:cNvSpPr txBox="1">
            <a:spLocks/>
          </p:cNvSpPr>
          <p:nvPr/>
        </p:nvSpPr>
        <p:spPr>
          <a:xfrm>
            <a:off x="6821981" y="5358012"/>
            <a:ext cx="4225159" cy="69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DECEMBER 13, 2023</a:t>
            </a:r>
          </a:p>
        </p:txBody>
      </p:sp>
    </p:spTree>
    <p:extLst>
      <p:ext uri="{BB962C8B-B14F-4D97-AF65-F5344CB8AC3E}">
        <p14:creationId xmlns:p14="http://schemas.microsoft.com/office/powerpoint/2010/main" val="292150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354F66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80433-644F-414B-8BF5-2E39438B6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73" y="1402915"/>
            <a:ext cx="1271595" cy="111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6531F-D057-DD5A-5DEF-8E6A8CD7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09" y="1402915"/>
            <a:ext cx="1271595" cy="1117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BD7A22-9660-7BFE-2858-18E14CCF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73" y="3832964"/>
            <a:ext cx="1271595" cy="1117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1E5C10-3BA0-0D62-E11D-61AB4711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09" y="3832964"/>
            <a:ext cx="1271595" cy="11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3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FE74E-03DA-24E0-97FA-DCF421AB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898257"/>
            <a:ext cx="1474975" cy="1551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B081A-5562-0EFF-9880-89095EC2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898257"/>
            <a:ext cx="1474975" cy="1551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0C05B-36CB-A67F-9846-5B76C4C7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3365884"/>
            <a:ext cx="1474975" cy="1551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F99DB-2E5F-9EF4-9225-9AB593F0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3365884"/>
            <a:ext cx="1474975" cy="15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A4C996B-B9D0-5C21-2DEB-89AA37268722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354F66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D0E1E-8CE6-5E93-DB9A-A7D953455CCC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5C321B-FE84-0233-B725-3CA71A3CA43D}"/>
              </a:ext>
            </a:extLst>
          </p:cNvPr>
          <p:cNvSpPr txBox="1">
            <a:spLocks/>
          </p:cNvSpPr>
          <p:nvPr/>
        </p:nvSpPr>
        <p:spPr>
          <a:xfrm>
            <a:off x="4900773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CB3C4D-5FC0-8213-828B-1C658F05FDA8}"/>
              </a:ext>
            </a:extLst>
          </p:cNvPr>
          <p:cNvSpPr txBox="1">
            <a:spLocks/>
          </p:cNvSpPr>
          <p:nvPr/>
        </p:nvSpPr>
        <p:spPr>
          <a:xfrm>
            <a:off x="8420587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33653D-9506-5741-FFAE-671BECF06B39}"/>
              </a:ext>
            </a:extLst>
          </p:cNvPr>
          <p:cNvSpPr txBox="1">
            <a:spLocks/>
          </p:cNvSpPr>
          <p:nvPr/>
        </p:nvSpPr>
        <p:spPr>
          <a:xfrm>
            <a:off x="4900773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E5C4D4-5E4C-5A8B-840F-153A6E6EEE78}"/>
              </a:ext>
            </a:extLst>
          </p:cNvPr>
          <p:cNvSpPr txBox="1">
            <a:spLocks/>
          </p:cNvSpPr>
          <p:nvPr/>
        </p:nvSpPr>
        <p:spPr>
          <a:xfrm>
            <a:off x="8420587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BCDC7A-1E81-4583-0E91-13DCCB53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898257"/>
            <a:ext cx="1474975" cy="1551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DEDBA7-6646-F57A-ED44-0460BCB3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898257"/>
            <a:ext cx="1474975" cy="1551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FCBCA-9865-0620-D7D3-7D3212C2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3365884"/>
            <a:ext cx="1474975" cy="1551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9599A3-6BC4-589E-3D88-B7C82726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3365884"/>
            <a:ext cx="1474975" cy="15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0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A4C996B-B9D0-5C21-2DEB-89AA37268722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D0E1E-8CE6-5E93-DB9A-A7D953455CCC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5C321B-FE84-0233-B725-3CA71A3CA43D}"/>
              </a:ext>
            </a:extLst>
          </p:cNvPr>
          <p:cNvSpPr txBox="1">
            <a:spLocks/>
          </p:cNvSpPr>
          <p:nvPr/>
        </p:nvSpPr>
        <p:spPr>
          <a:xfrm>
            <a:off x="4900773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CB3C4D-5FC0-8213-828B-1C658F05FDA8}"/>
              </a:ext>
            </a:extLst>
          </p:cNvPr>
          <p:cNvSpPr txBox="1">
            <a:spLocks/>
          </p:cNvSpPr>
          <p:nvPr/>
        </p:nvSpPr>
        <p:spPr>
          <a:xfrm>
            <a:off x="8420587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33653D-9506-5741-FFAE-671BECF06B39}"/>
              </a:ext>
            </a:extLst>
          </p:cNvPr>
          <p:cNvSpPr txBox="1">
            <a:spLocks/>
          </p:cNvSpPr>
          <p:nvPr/>
        </p:nvSpPr>
        <p:spPr>
          <a:xfrm>
            <a:off x="4900773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E5C4D4-5E4C-5A8B-840F-153A6E6EEE78}"/>
              </a:ext>
            </a:extLst>
          </p:cNvPr>
          <p:cNvSpPr txBox="1">
            <a:spLocks/>
          </p:cNvSpPr>
          <p:nvPr/>
        </p:nvSpPr>
        <p:spPr>
          <a:xfrm>
            <a:off x="8420587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BCDC7A-1E81-4583-0E91-13DCCB53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898257"/>
            <a:ext cx="1474975" cy="1551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DEDBA7-6646-F57A-ED44-0460BCB3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898257"/>
            <a:ext cx="1474975" cy="1551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FCBCA-9865-0620-D7D3-7D3212C2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3365884"/>
            <a:ext cx="1474975" cy="1551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9599A3-6BC4-589E-3D88-B7C82726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3365884"/>
            <a:ext cx="1474975" cy="15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15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 Icons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57716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5047146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 description goes here. It should not be too much longer than this, or the font size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FE74E-03DA-24E0-97FA-DCF421AB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898257"/>
            <a:ext cx="1474975" cy="1551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B081A-5562-0EFF-9880-89095EC2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898257"/>
            <a:ext cx="1474975" cy="1551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0C05B-36CB-A67F-9846-5B76C4C7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4" y="3365884"/>
            <a:ext cx="1474975" cy="1551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F99DB-2E5F-9EF4-9225-9AB593F0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94" y="3365884"/>
            <a:ext cx="1474975" cy="15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2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473E8-B3AA-9AE9-1CAB-CAA2C10040E2}"/>
              </a:ext>
            </a:extLst>
          </p:cNvPr>
          <p:cNvSpPr txBox="1">
            <a:spLocks/>
          </p:cNvSpPr>
          <p:nvPr/>
        </p:nvSpPr>
        <p:spPr>
          <a:xfrm>
            <a:off x="500009" y="3464960"/>
            <a:ext cx="4143910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</a:t>
            </a:r>
          </a:p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Icons (3)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F5D124-B4F2-E294-50F2-3C2E28096B9B}"/>
              </a:ext>
            </a:extLst>
          </p:cNvPr>
          <p:cNvSpPr/>
          <p:nvPr/>
        </p:nvSpPr>
        <p:spPr>
          <a:xfrm>
            <a:off x="-99317" y="3429000"/>
            <a:ext cx="198634" cy="652409"/>
          </a:xfrm>
          <a:prstGeom prst="rect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1CD22-F5EA-0EB6-4B13-E93B446081D4}"/>
              </a:ext>
            </a:extLst>
          </p:cNvPr>
          <p:cNvSpPr txBox="1">
            <a:spLocks/>
          </p:cNvSpPr>
          <p:nvPr/>
        </p:nvSpPr>
        <p:spPr>
          <a:xfrm>
            <a:off x="7318628" y="582197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Ableism is attitudes and behavior that people without disabilities are more valued than those with disabilities.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DDE1A-1CAA-A2C6-06DF-69319801DF1F}"/>
              </a:ext>
            </a:extLst>
          </p:cNvPr>
          <p:cNvSpPr txBox="1">
            <a:spLocks/>
          </p:cNvSpPr>
          <p:nvPr/>
        </p:nvSpPr>
        <p:spPr>
          <a:xfrm>
            <a:off x="7318628" y="2513739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This perspective is embedded in our cultures, educational systems, employment opportunities, and national policies.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E260A8-45DD-A164-DB27-F1F073D7D3E1}"/>
              </a:ext>
            </a:extLst>
          </p:cNvPr>
          <p:cNvSpPr txBox="1">
            <a:spLocks/>
          </p:cNvSpPr>
          <p:nvPr/>
        </p:nvSpPr>
        <p:spPr>
          <a:xfrm>
            <a:off x="7318628" y="4578845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697A05"/>
              </a:solidFill>
              <a:latin typeface="Red Hat Display Medium" panose="02010303040201060303" pitchFamily="2" charset="0"/>
              <a:ea typeface="Red Hat Display Medium" panose="02010303040201060303" pitchFamily="2" charset="0"/>
              <a:cs typeface="Red Hat Display Medium" panose="02010303040201060303" pitchFamily="2" charset="0"/>
            </a:endParaRPr>
          </a:p>
          <a:p>
            <a:r>
              <a:rPr lang="en-US" sz="18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Disabled people have historically been shunned, stigmatized, and marginalized across society.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F00FDA-860F-59AE-E5EF-0B6385B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281309"/>
            <a:ext cx="1614394" cy="1697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DB4F9F-9E54-BDE5-5E77-0E3081BEE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2235370"/>
            <a:ext cx="1614394" cy="1697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2DC26A-F9A4-0B74-5ACA-0FB743A5C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4408898"/>
            <a:ext cx="1614394" cy="16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1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3464960"/>
            <a:ext cx="4143910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+</a:t>
            </a:r>
          </a:p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Icons (3)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93D2C-0A68-A815-402E-2A3FD16704D0}"/>
              </a:ext>
            </a:extLst>
          </p:cNvPr>
          <p:cNvSpPr/>
          <p:nvPr/>
        </p:nvSpPr>
        <p:spPr>
          <a:xfrm>
            <a:off x="-99317" y="3429000"/>
            <a:ext cx="198634" cy="652409"/>
          </a:xfrm>
          <a:prstGeom prst="rect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6456D3-E696-2CF6-34CA-F0FBE6860D9B}"/>
              </a:ext>
            </a:extLst>
          </p:cNvPr>
          <p:cNvSpPr txBox="1">
            <a:spLocks/>
          </p:cNvSpPr>
          <p:nvPr/>
        </p:nvSpPr>
        <p:spPr>
          <a:xfrm>
            <a:off x="7318628" y="582197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Ableism is attitudes and behavior that people without disabilities are more valued than those with disabilities.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2DF195-1934-FD17-683F-5038893D3FC7}"/>
              </a:ext>
            </a:extLst>
          </p:cNvPr>
          <p:cNvSpPr txBox="1">
            <a:spLocks/>
          </p:cNvSpPr>
          <p:nvPr/>
        </p:nvSpPr>
        <p:spPr>
          <a:xfrm>
            <a:off x="7318628" y="2513739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This perspective is embedded in our cultures, educational systems, employment opportunities, and national policies.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7B092C-C2CF-CD0A-2925-A7E92278AC07}"/>
              </a:ext>
            </a:extLst>
          </p:cNvPr>
          <p:cNvSpPr txBox="1">
            <a:spLocks/>
          </p:cNvSpPr>
          <p:nvPr/>
        </p:nvSpPr>
        <p:spPr>
          <a:xfrm>
            <a:off x="7318628" y="4578845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697A05"/>
              </a:solidFill>
              <a:latin typeface="Red Hat Display Medium" panose="02010303040201060303" pitchFamily="2" charset="0"/>
              <a:ea typeface="Red Hat Display Medium" panose="02010303040201060303" pitchFamily="2" charset="0"/>
              <a:cs typeface="Red Hat Display Medium" panose="02010303040201060303" pitchFamily="2" charset="0"/>
            </a:endParaRPr>
          </a:p>
          <a:p>
            <a:r>
              <a:rPr lang="en-US" sz="1800" dirty="0">
                <a:solidFill>
                  <a:srgbClr val="697A0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Disabled people have historically been shunned, stigmatized, and marginalized across society.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8C41E-5B96-ABE1-59F1-E7A81688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281309"/>
            <a:ext cx="1614394" cy="1697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459FEC-FC65-0A20-91EB-4CCDC8CC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2235370"/>
            <a:ext cx="1614394" cy="1697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722EE-40CB-B63F-F765-A21E0640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4408898"/>
            <a:ext cx="1614394" cy="16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7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3464960"/>
            <a:ext cx="4143910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Text +</a:t>
            </a:r>
          </a:p>
          <a:p>
            <a:r>
              <a:rPr lang="en-US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Icons (3)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93D2C-0A68-A815-402E-2A3FD16704D0}"/>
              </a:ext>
            </a:extLst>
          </p:cNvPr>
          <p:cNvSpPr/>
          <p:nvPr/>
        </p:nvSpPr>
        <p:spPr>
          <a:xfrm>
            <a:off x="-99317" y="3429000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B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6456D3-E696-2CF6-34CA-F0FBE6860D9B}"/>
              </a:ext>
            </a:extLst>
          </p:cNvPr>
          <p:cNvSpPr txBox="1">
            <a:spLocks/>
          </p:cNvSpPr>
          <p:nvPr/>
        </p:nvSpPr>
        <p:spPr>
          <a:xfrm>
            <a:off x="7318628" y="582197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Ableism is attitudes and behavior that people without disabilities are more valued than those with disabilities.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2DF195-1934-FD17-683F-5038893D3FC7}"/>
              </a:ext>
            </a:extLst>
          </p:cNvPr>
          <p:cNvSpPr txBox="1">
            <a:spLocks/>
          </p:cNvSpPr>
          <p:nvPr/>
        </p:nvSpPr>
        <p:spPr>
          <a:xfrm>
            <a:off x="7318628" y="2513739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This perspective is embedded in our cultures, educational systems, employment opportunities, and national policies.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7B092C-C2CF-CD0A-2925-A7E92278AC07}"/>
              </a:ext>
            </a:extLst>
          </p:cNvPr>
          <p:cNvSpPr txBox="1">
            <a:spLocks/>
          </p:cNvSpPr>
          <p:nvPr/>
        </p:nvSpPr>
        <p:spPr>
          <a:xfrm>
            <a:off x="7318628" y="4578845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F8FFE5"/>
              </a:solidFill>
              <a:latin typeface="Red Hat Display Medium" panose="02010303040201060303" pitchFamily="2" charset="0"/>
              <a:ea typeface="Red Hat Display Medium" panose="02010303040201060303" pitchFamily="2" charset="0"/>
              <a:cs typeface="Red Hat Display Medium" panose="02010303040201060303" pitchFamily="2" charset="0"/>
            </a:endParaRPr>
          </a:p>
          <a:p>
            <a:r>
              <a:rPr lang="en-US" sz="18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Disabled people have historically been shunned, stigmatized, and marginalized across society.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C3BCD-E363-81C5-96B2-7E565865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95" y="751298"/>
            <a:ext cx="1388410" cy="12201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3518FC-3B96-36DB-1170-6BC432A6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95" y="2692832"/>
            <a:ext cx="1388410" cy="12201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18A6C5-0CAD-4824-6069-0158C7E7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95" y="4884887"/>
            <a:ext cx="1388410" cy="12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3464960"/>
            <a:ext cx="4143910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Text +</a:t>
            </a:r>
          </a:p>
          <a:p>
            <a:r>
              <a:rPr lang="en-US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Icons (3)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93D2C-0A68-A815-402E-2A3FD16704D0}"/>
              </a:ext>
            </a:extLst>
          </p:cNvPr>
          <p:cNvSpPr/>
          <p:nvPr/>
        </p:nvSpPr>
        <p:spPr>
          <a:xfrm>
            <a:off x="-99317" y="3429000"/>
            <a:ext cx="198634" cy="652409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B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6456D3-E696-2CF6-34CA-F0FBE6860D9B}"/>
              </a:ext>
            </a:extLst>
          </p:cNvPr>
          <p:cNvSpPr txBox="1">
            <a:spLocks/>
          </p:cNvSpPr>
          <p:nvPr/>
        </p:nvSpPr>
        <p:spPr>
          <a:xfrm>
            <a:off x="7318628" y="582197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Ableism is attitudes and behavior that people without disabilities are more valued than those with disabilities.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2DF195-1934-FD17-683F-5038893D3FC7}"/>
              </a:ext>
            </a:extLst>
          </p:cNvPr>
          <p:cNvSpPr txBox="1">
            <a:spLocks/>
          </p:cNvSpPr>
          <p:nvPr/>
        </p:nvSpPr>
        <p:spPr>
          <a:xfrm>
            <a:off x="7318628" y="2513739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This perspective is embedded in our cultures, educational systems, employment opportunities, and national policies.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7B092C-C2CF-CD0A-2925-A7E92278AC07}"/>
              </a:ext>
            </a:extLst>
          </p:cNvPr>
          <p:cNvSpPr txBox="1">
            <a:spLocks/>
          </p:cNvSpPr>
          <p:nvPr/>
        </p:nvSpPr>
        <p:spPr>
          <a:xfrm>
            <a:off x="7318628" y="4578845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354F66"/>
              </a:solidFill>
              <a:latin typeface="Red Hat Display Medium" panose="02010303040201060303" pitchFamily="2" charset="0"/>
              <a:ea typeface="Red Hat Display Medium" panose="02010303040201060303" pitchFamily="2" charset="0"/>
              <a:cs typeface="Red Hat Display Medium" panose="02010303040201060303" pitchFamily="2" charset="0"/>
            </a:endParaRPr>
          </a:p>
          <a:p>
            <a:r>
              <a:rPr lang="en-US" sz="1800" dirty="0">
                <a:solidFill>
                  <a:srgbClr val="354F66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Disabled people have historically been shunned, stigmatized, and marginalized across society.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8C41E-5B96-ABE1-59F1-E7A81688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281309"/>
            <a:ext cx="1614394" cy="1697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459FEC-FC65-0A20-91EB-4CCDC8CC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2235370"/>
            <a:ext cx="1614394" cy="1697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722EE-40CB-B63F-F765-A21E0640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3" y="4408898"/>
            <a:ext cx="1614394" cy="16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2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3464960"/>
            <a:ext cx="4143910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Text +</a:t>
            </a:r>
          </a:p>
          <a:p>
            <a:r>
              <a:rPr lang="en-US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Icons (3)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93D2C-0A68-A815-402E-2A3FD16704D0}"/>
              </a:ext>
            </a:extLst>
          </p:cNvPr>
          <p:cNvSpPr/>
          <p:nvPr/>
        </p:nvSpPr>
        <p:spPr>
          <a:xfrm>
            <a:off x="-99317" y="3429000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B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6456D3-E696-2CF6-34CA-F0FBE6860D9B}"/>
              </a:ext>
            </a:extLst>
          </p:cNvPr>
          <p:cNvSpPr txBox="1">
            <a:spLocks/>
          </p:cNvSpPr>
          <p:nvPr/>
        </p:nvSpPr>
        <p:spPr>
          <a:xfrm>
            <a:off x="7318628" y="582197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Ableism is attitudes and behavior that people without disabilities are more valued than those with disabilities.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2DF195-1934-FD17-683F-5038893D3FC7}"/>
              </a:ext>
            </a:extLst>
          </p:cNvPr>
          <p:cNvSpPr txBox="1">
            <a:spLocks/>
          </p:cNvSpPr>
          <p:nvPr/>
        </p:nvSpPr>
        <p:spPr>
          <a:xfrm>
            <a:off x="7318628" y="2513739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This perspective is embedded in our cultures, educational systems, employment opportunities, and national policies.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7B092C-C2CF-CD0A-2925-A7E92278AC07}"/>
              </a:ext>
            </a:extLst>
          </p:cNvPr>
          <p:cNvSpPr txBox="1">
            <a:spLocks/>
          </p:cNvSpPr>
          <p:nvPr/>
        </p:nvSpPr>
        <p:spPr>
          <a:xfrm>
            <a:off x="7318628" y="4578845"/>
            <a:ext cx="3506910" cy="169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98CBFF"/>
              </a:solidFill>
              <a:latin typeface="Red Hat Display Medium" panose="02010303040201060303" pitchFamily="2" charset="0"/>
              <a:ea typeface="Red Hat Display Medium" panose="02010303040201060303" pitchFamily="2" charset="0"/>
              <a:cs typeface="Red Hat Display Medium" panose="02010303040201060303" pitchFamily="2" charset="0"/>
            </a:endParaRPr>
          </a:p>
          <a:p>
            <a:r>
              <a:rPr lang="en-US" sz="18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Disabled people have historically been shunned, stigmatized, and marginalized across society.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C3BCD-E363-81C5-96B2-7E565865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95" y="751298"/>
            <a:ext cx="1388410" cy="12201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3518FC-3B96-36DB-1170-6BC432A6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95" y="2692832"/>
            <a:ext cx="1388410" cy="12201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18A6C5-0CAD-4824-6069-0158C7E7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95" y="4884887"/>
            <a:ext cx="1388410" cy="12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7784D-3EAC-75B4-374B-7550108AD3DC}"/>
              </a:ext>
            </a:extLst>
          </p:cNvPr>
          <p:cNvSpPr txBox="1">
            <a:spLocks/>
          </p:cNvSpPr>
          <p:nvPr/>
        </p:nvSpPr>
        <p:spPr>
          <a:xfrm>
            <a:off x="6096000" y="493160"/>
            <a:ext cx="5595991" cy="5974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01 </a:t>
            </a:r>
            <a:r>
              <a:rPr lang="en-US" sz="22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1</a:t>
            </a:r>
          </a:p>
          <a:p>
            <a:r>
              <a:rPr lang="en-US" sz="1700" dirty="0">
                <a:solidFill>
                  <a:srgbClr val="354F66"/>
                </a:solidFill>
                <a:latin typeface="Red Hat Display Light" panose="02010303040201060303" pitchFamily="2" charset="0"/>
                <a:ea typeface="Red Hat Display Light" panose="02010303040201060303" pitchFamily="2" charset="0"/>
                <a:cs typeface="Red Hat Display Light" panose="02010303040201060303" pitchFamily="2" charset="0"/>
              </a:rPr>
              <a:t>Sub Item 1 </a:t>
            </a:r>
          </a:p>
          <a:p>
            <a:r>
              <a:rPr lang="en-US" sz="1700" dirty="0">
                <a:solidFill>
                  <a:srgbClr val="354F66"/>
                </a:solidFill>
                <a:latin typeface="Red Hat Display Light" panose="02010303040201060303" pitchFamily="2" charset="0"/>
                <a:ea typeface="Red Hat Display Light" panose="02010303040201060303" pitchFamily="2" charset="0"/>
                <a:cs typeface="Red Hat Display Light" panose="02010303040201060303" pitchFamily="2" charset="0"/>
              </a:rPr>
              <a:t>Sub Item 2</a:t>
            </a:r>
          </a:p>
          <a:p>
            <a:endParaRPr lang="en-US" sz="24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04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Light" panose="02010303040201060303" pitchFamily="2" charset="0"/>
                <a:ea typeface="Red Hat Display Light" panose="02010303040201060303" pitchFamily="2" charset="0"/>
                <a:cs typeface="Red Hat Display Light" panose="02010303040201060303" pitchFamily="2" charset="0"/>
              </a:rPr>
              <a:t>Sub Item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Light" panose="02010303040201060303" pitchFamily="2" charset="0"/>
                <a:ea typeface="Red Hat Display Light" panose="02010303040201060303" pitchFamily="2" charset="0"/>
                <a:cs typeface="Red Hat Display Light" panose="02010303040201060303" pitchFamily="2" charset="0"/>
              </a:rPr>
              <a:t>Sub Item 2</a:t>
            </a:r>
          </a:p>
          <a:p>
            <a:endParaRPr lang="en-US" sz="2400" dirty="0">
              <a:solidFill>
                <a:srgbClr val="354F66"/>
              </a:solidFill>
              <a:latin typeface="Red Hat Display Light" panose="02010303040201060303" pitchFamily="2" charset="0"/>
              <a:ea typeface="Red Hat Display Light" panose="02010303040201060303" pitchFamily="2" charset="0"/>
              <a:cs typeface="Red Hat Display Light" panose="020103030402010603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07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Light" panose="02010303040201060303" pitchFamily="2" charset="0"/>
                <a:ea typeface="Red Hat Display Light" panose="02010303040201060303" pitchFamily="2" charset="0"/>
                <a:cs typeface="Red Hat Display Light" panose="02010303040201060303" pitchFamily="2" charset="0"/>
              </a:rPr>
              <a:t>Sub Item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Light" panose="02010303040201060303" pitchFamily="2" charset="0"/>
                <a:ea typeface="Red Hat Display Light" panose="02010303040201060303" pitchFamily="2" charset="0"/>
                <a:cs typeface="Red Hat Display Light" panose="02010303040201060303" pitchFamily="2" charset="0"/>
              </a:rPr>
              <a:t>Sub Item 2</a:t>
            </a:r>
          </a:p>
          <a:p>
            <a:endParaRPr lang="en-US" sz="2400" dirty="0">
              <a:solidFill>
                <a:srgbClr val="354F66"/>
              </a:solidFill>
              <a:latin typeface="Red Hat Display Light" panose="02010303040201060303" pitchFamily="2" charset="0"/>
              <a:ea typeface="Red Hat Display Light" panose="02010303040201060303" pitchFamily="2" charset="0"/>
              <a:cs typeface="Red Hat Display Light" panose="02010303040201060303" pitchFamily="2" charset="0"/>
            </a:endParaRPr>
          </a:p>
          <a:p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11 </a:t>
            </a:r>
            <a:r>
              <a:rPr lang="en-US" sz="24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4</a:t>
            </a:r>
          </a:p>
          <a:p>
            <a:endParaRPr lang="en-US" sz="2400" b="1" dirty="0">
              <a:solidFill>
                <a:srgbClr val="354F66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13 </a:t>
            </a:r>
            <a:r>
              <a:rPr lang="en-US" sz="24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5</a:t>
            </a:r>
            <a:endParaRPr lang="en-US" sz="2400" dirty="0">
              <a:solidFill>
                <a:srgbClr val="354F66"/>
              </a:solidFill>
              <a:latin typeface="Red Hat Display Light" panose="02010303040201060303" pitchFamily="2" charset="0"/>
              <a:ea typeface="Red Hat Display Light" panose="02010303040201060303" pitchFamily="2" charset="0"/>
              <a:cs typeface="Red Hat Display Light" panose="02010303040201060303" pitchFamily="2" charset="0"/>
            </a:endParaRPr>
          </a:p>
          <a:p>
            <a:endParaRPr lang="en-US" sz="2400" dirty="0">
              <a:solidFill>
                <a:srgbClr val="354F66"/>
              </a:solidFill>
              <a:latin typeface="Red Hat Display Light" panose="02010303040201060303" pitchFamily="2" charset="0"/>
              <a:ea typeface="Red Hat Display Light" panose="02010303040201060303" pitchFamily="2" charset="0"/>
              <a:cs typeface="Red Hat Display Light" panose="020103030402010603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F672C-F564-F4B0-F0A2-45623E125DAC}"/>
              </a:ext>
            </a:extLst>
          </p:cNvPr>
          <p:cNvSpPr txBox="1">
            <a:spLocks/>
          </p:cNvSpPr>
          <p:nvPr/>
        </p:nvSpPr>
        <p:spPr>
          <a:xfrm>
            <a:off x="287068" y="938609"/>
            <a:ext cx="4447772" cy="702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The Roadmap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9705-3A0C-DE22-1EA3-3D46B658CC71}"/>
              </a:ext>
            </a:extLst>
          </p:cNvPr>
          <p:cNvSpPr/>
          <p:nvPr/>
        </p:nvSpPr>
        <p:spPr>
          <a:xfrm>
            <a:off x="-99317" y="848638"/>
            <a:ext cx="198634" cy="652409"/>
          </a:xfrm>
          <a:prstGeom prst="rect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354F66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354F66"/>
                </a:solidFill>
                <a:highlight>
                  <a:srgbClr val="98CBFF"/>
                </a:highlight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775411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094497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354F66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92798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156028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354F66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697A05"/>
                </a:solidFill>
                <a:highlight>
                  <a:srgbClr val="D6DBB4"/>
                </a:highlight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991776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D6AC8-EA0B-9076-5241-398652A8620D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2B1C4-FC64-FA92-E766-EBC1DCFE4A9A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B7F86-262C-3586-1D9C-215BA2D4F9AD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337738-A061-F47D-A79B-46C43BE5730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BC2A6-2D8D-2743-4392-76C24606FEC6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092321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FF4C6-6B47-35F2-8D20-93890E782501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82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23BA0F-32CE-1178-762A-DE22C81941E1}"/>
              </a:ext>
            </a:extLst>
          </p:cNvPr>
          <p:cNvSpPr txBox="1">
            <a:spLocks/>
          </p:cNvSpPr>
          <p:nvPr/>
        </p:nvSpPr>
        <p:spPr>
          <a:xfrm>
            <a:off x="4900773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660FBF-5D38-B5CE-B3A2-C9CC66076B9F}"/>
              </a:ext>
            </a:extLst>
          </p:cNvPr>
          <p:cNvSpPr txBox="1">
            <a:spLocks/>
          </p:cNvSpPr>
          <p:nvPr/>
        </p:nvSpPr>
        <p:spPr>
          <a:xfrm>
            <a:off x="8420587" y="2352184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6F8285-250B-71C7-2968-4D4FBDDBA258}"/>
              </a:ext>
            </a:extLst>
          </p:cNvPr>
          <p:cNvSpPr txBox="1">
            <a:spLocks/>
          </p:cNvSpPr>
          <p:nvPr/>
        </p:nvSpPr>
        <p:spPr>
          <a:xfrm>
            <a:off x="4900773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0D6B62-871A-4C5A-85EB-E8E068800887}"/>
              </a:ext>
            </a:extLst>
          </p:cNvPr>
          <p:cNvSpPr txBox="1">
            <a:spLocks/>
          </p:cNvSpPr>
          <p:nvPr/>
        </p:nvSpPr>
        <p:spPr>
          <a:xfrm>
            <a:off x="8420587" y="4741102"/>
            <a:ext cx="3241145" cy="1541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Item description goes here. It should not be too much longer than this, or the font should be decreased.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4C996B-B9D0-5C21-2DEB-89AA37268722}"/>
              </a:ext>
            </a:extLst>
          </p:cNvPr>
          <p:cNvSpPr txBox="1">
            <a:spLocks/>
          </p:cNvSpPr>
          <p:nvPr/>
        </p:nvSpPr>
        <p:spPr>
          <a:xfrm>
            <a:off x="530269" y="575354"/>
            <a:ext cx="3077228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Heading Goes Here</a:t>
            </a:r>
          </a:p>
          <a:p>
            <a:endParaRPr lang="en-US" sz="5400" b="1" dirty="0">
              <a:solidFill>
                <a:srgbClr val="354F66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33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Slide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904406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126CF-75BD-F254-E68A-B41DAC51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184758"/>
            <a:ext cx="4931007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8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354F66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354F66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354F66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354F66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DE1C2-9CD9-8612-D162-723D7FA7C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81" y="1640910"/>
            <a:ext cx="4418042" cy="38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7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126CF-75BD-F254-E68A-B41DAC51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184758"/>
            <a:ext cx="4931007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1867103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8FFE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98CBFF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98CB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126CF-75BD-F254-E68A-B41DAC51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184758"/>
            <a:ext cx="4931007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41FE7-6478-545F-4D52-644D48C9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81" y="1640910"/>
            <a:ext cx="4418042" cy="38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5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0F23-1A8A-6080-F62B-B9F492F95F81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2FDD8-7521-2587-FCD2-CE8CE296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81" y="1640910"/>
            <a:ext cx="4418042" cy="38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3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D70EF-4670-8BD9-72B9-BAA3FAB8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435279"/>
            <a:ext cx="4931007" cy="51857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47E3AC-3008-B155-ADA2-1311E5A5D2DE}"/>
              </a:ext>
            </a:extLst>
          </p:cNvPr>
          <p:cNvSpPr txBox="1">
            <a:spLocks/>
          </p:cNvSpPr>
          <p:nvPr/>
        </p:nvSpPr>
        <p:spPr>
          <a:xfrm>
            <a:off x="500009" y="577762"/>
            <a:ext cx="3307903" cy="5702474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Slide is Good for Large Images or Graphs</a:t>
            </a: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endParaRPr lang="en-US" sz="48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37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It Can Also Be Used for a Gallery of Icons or Images</a:t>
            </a:r>
          </a:p>
        </p:txBody>
      </p:sp>
    </p:spTree>
    <p:extLst>
      <p:ext uri="{BB962C8B-B14F-4D97-AF65-F5344CB8AC3E}">
        <p14:creationId xmlns:p14="http://schemas.microsoft.com/office/powerpoint/2010/main" val="3585418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D70EF-4670-8BD9-72B9-BAA3FAB8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435279"/>
            <a:ext cx="4931007" cy="51857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00337B-9D37-7FEE-215A-DF78C286D72A}"/>
              </a:ext>
            </a:extLst>
          </p:cNvPr>
          <p:cNvSpPr txBox="1">
            <a:spLocks/>
          </p:cNvSpPr>
          <p:nvPr/>
        </p:nvSpPr>
        <p:spPr>
          <a:xfrm>
            <a:off x="424852" y="4429464"/>
            <a:ext cx="3646106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Optional</a:t>
            </a:r>
          </a:p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Image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A789A-2F04-5B3E-ABC9-4F695F0376C1}"/>
              </a:ext>
            </a:extLst>
          </p:cNvPr>
          <p:cNvSpPr/>
          <p:nvPr/>
        </p:nvSpPr>
        <p:spPr>
          <a:xfrm>
            <a:off x="-99317" y="4429464"/>
            <a:ext cx="198634" cy="652409"/>
          </a:xfrm>
          <a:prstGeom prst="rect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0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00337B-9D37-7FEE-215A-DF78C286D72A}"/>
              </a:ext>
            </a:extLst>
          </p:cNvPr>
          <p:cNvSpPr txBox="1">
            <a:spLocks/>
          </p:cNvSpPr>
          <p:nvPr/>
        </p:nvSpPr>
        <p:spPr>
          <a:xfrm>
            <a:off x="424852" y="4429464"/>
            <a:ext cx="3646106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Optional</a:t>
            </a:r>
          </a:p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Image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A789A-2F04-5B3E-ABC9-4F695F0376C1}"/>
              </a:ext>
            </a:extLst>
          </p:cNvPr>
          <p:cNvSpPr/>
          <p:nvPr/>
        </p:nvSpPr>
        <p:spPr>
          <a:xfrm>
            <a:off x="-99317" y="4429464"/>
            <a:ext cx="198634" cy="652409"/>
          </a:xfrm>
          <a:prstGeom prst="rect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D14BE-373D-4E03-E53F-FE0677EA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81" y="1640910"/>
            <a:ext cx="4418042" cy="38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60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00337B-9D37-7FEE-215A-DF78C286D72A}"/>
              </a:ext>
            </a:extLst>
          </p:cNvPr>
          <p:cNvSpPr txBox="1">
            <a:spLocks/>
          </p:cNvSpPr>
          <p:nvPr/>
        </p:nvSpPr>
        <p:spPr>
          <a:xfrm>
            <a:off x="424852" y="4429464"/>
            <a:ext cx="3646106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Optional</a:t>
            </a:r>
          </a:p>
          <a:p>
            <a:r>
              <a:rPr lang="en-US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Image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A789A-2F04-5B3E-ABC9-4F695F0376C1}"/>
              </a:ext>
            </a:extLst>
          </p:cNvPr>
          <p:cNvSpPr/>
          <p:nvPr/>
        </p:nvSpPr>
        <p:spPr>
          <a:xfrm>
            <a:off x="-99317" y="4429464"/>
            <a:ext cx="198634" cy="652409"/>
          </a:xfrm>
          <a:prstGeom prst="rect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5157A-8CEC-0009-324B-C434AB5D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435279"/>
            <a:ext cx="4931007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49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00337B-9D37-7FEE-215A-DF78C286D72A}"/>
              </a:ext>
            </a:extLst>
          </p:cNvPr>
          <p:cNvSpPr txBox="1">
            <a:spLocks/>
          </p:cNvSpPr>
          <p:nvPr/>
        </p:nvSpPr>
        <p:spPr>
          <a:xfrm>
            <a:off x="424852" y="4429464"/>
            <a:ext cx="3646106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Optional</a:t>
            </a:r>
          </a:p>
          <a:p>
            <a:r>
              <a:rPr lang="en-US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Image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A789A-2F04-5B3E-ABC9-4F695F0376C1}"/>
              </a:ext>
            </a:extLst>
          </p:cNvPr>
          <p:cNvSpPr/>
          <p:nvPr/>
        </p:nvSpPr>
        <p:spPr>
          <a:xfrm>
            <a:off x="-99317" y="4429464"/>
            <a:ext cx="198634" cy="652409"/>
          </a:xfrm>
          <a:prstGeom prst="rect">
            <a:avLst/>
          </a:prstGeom>
          <a:solidFill>
            <a:srgbClr val="F8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B1899-C487-6270-4C5E-66055E14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435279"/>
            <a:ext cx="4931007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27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00337B-9D37-7FEE-215A-DF78C286D72A}"/>
              </a:ext>
            </a:extLst>
          </p:cNvPr>
          <p:cNvSpPr txBox="1">
            <a:spLocks/>
          </p:cNvSpPr>
          <p:nvPr/>
        </p:nvSpPr>
        <p:spPr>
          <a:xfrm>
            <a:off x="424852" y="4429464"/>
            <a:ext cx="3646106" cy="188787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Optional</a:t>
            </a:r>
          </a:p>
          <a:p>
            <a:r>
              <a:rPr lang="en-US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Image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A789A-2F04-5B3E-ABC9-4F695F0376C1}"/>
              </a:ext>
            </a:extLst>
          </p:cNvPr>
          <p:cNvSpPr/>
          <p:nvPr/>
        </p:nvSpPr>
        <p:spPr>
          <a:xfrm>
            <a:off x="-99317" y="4429464"/>
            <a:ext cx="198634" cy="652409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B1899-C487-6270-4C5E-66055E14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8" y="435279"/>
            <a:ext cx="4931007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CB232-1343-FE70-A650-78A1175FE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1" y="1485899"/>
            <a:ext cx="3695279" cy="38862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7483E9-1072-4D33-6B2D-DD6876E0B827}"/>
              </a:ext>
            </a:extLst>
          </p:cNvPr>
          <p:cNvSpPr txBox="1">
            <a:spLocks/>
          </p:cNvSpPr>
          <p:nvPr/>
        </p:nvSpPr>
        <p:spPr>
          <a:xfrm>
            <a:off x="5271270" y="1700409"/>
            <a:ext cx="6075124" cy="441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Short Description of Team Member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BAA1C5-557F-F204-0113-891AE32C2F7D}"/>
              </a:ext>
            </a:extLst>
          </p:cNvPr>
          <p:cNvSpPr txBox="1">
            <a:spLocks/>
          </p:cNvSpPr>
          <p:nvPr/>
        </p:nvSpPr>
        <p:spPr>
          <a:xfrm>
            <a:off x="5271270" y="811061"/>
            <a:ext cx="6075124" cy="441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Team Member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89B462-4653-940D-C192-9CD94623C5FD}"/>
              </a:ext>
            </a:extLst>
          </p:cNvPr>
          <p:cNvSpPr txBox="1">
            <a:spLocks/>
          </p:cNvSpPr>
          <p:nvPr/>
        </p:nvSpPr>
        <p:spPr>
          <a:xfrm>
            <a:off x="5271270" y="3341318"/>
            <a:ext cx="6075124" cy="3046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  List Item One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  List Item Two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  List Item Three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97A05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  List Item Four</a:t>
            </a:r>
          </a:p>
          <a:p>
            <a:pPr>
              <a:lnSpc>
                <a:spcPct val="200000"/>
              </a:lnSpc>
            </a:pPr>
            <a:endParaRPr lang="en-US" sz="2400" b="1" dirty="0">
              <a:solidFill>
                <a:srgbClr val="697A05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2634934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88C217-E4DE-7F55-8B2A-7CAD1FED645D}"/>
              </a:ext>
            </a:extLst>
          </p:cNvPr>
          <p:cNvSpPr txBox="1">
            <a:spLocks/>
          </p:cNvSpPr>
          <p:nvPr/>
        </p:nvSpPr>
        <p:spPr>
          <a:xfrm>
            <a:off x="7756708" y="4681603"/>
            <a:ext cx="3854920" cy="441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354F66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[Contact Info Here]</a:t>
            </a:r>
          </a:p>
        </p:txBody>
      </p:sp>
    </p:spTree>
    <p:extLst>
      <p:ext uri="{BB962C8B-B14F-4D97-AF65-F5344CB8AC3E}">
        <p14:creationId xmlns:p14="http://schemas.microsoft.com/office/powerpoint/2010/main" val="2713246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1318516" y="2738063"/>
            <a:ext cx="9554967" cy="22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067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63859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98664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697A0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330218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9ADB42-199D-3787-9D88-3F869EF6559E}"/>
              </a:ext>
            </a:extLst>
          </p:cNvPr>
          <p:cNvSpPr txBox="1">
            <a:spLocks/>
          </p:cNvSpPr>
          <p:nvPr/>
        </p:nvSpPr>
        <p:spPr>
          <a:xfrm>
            <a:off x="4900773" y="575354"/>
            <a:ext cx="6739847" cy="576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7096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2125</Words>
  <Application>Microsoft Macintosh PowerPoint</Application>
  <PresentationFormat>Widescreen</PresentationFormat>
  <Paragraphs>272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Red Hat Display</vt:lpstr>
      <vt:lpstr>Red Hat Display Black</vt:lpstr>
      <vt:lpstr>Red Hat Display Light</vt:lpstr>
      <vt:lpstr>Red Hat Display Medium</vt:lpstr>
      <vt:lpstr>Office Theme</vt:lpstr>
      <vt:lpstr>More Than Accommodations</vt:lpstr>
      <vt:lpstr>More Than Accommodations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riegan</dc:creator>
  <cp:lastModifiedBy>riegan</cp:lastModifiedBy>
  <cp:revision>2</cp:revision>
  <dcterms:created xsi:type="dcterms:W3CDTF">2023-10-09T21:46:50Z</dcterms:created>
  <dcterms:modified xsi:type="dcterms:W3CDTF">2023-12-13T17:34:10Z</dcterms:modified>
</cp:coreProperties>
</file>